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6" r:id="rId4"/>
    <p:sldMasterId id="2147483690" r:id="rId5"/>
    <p:sldMasterId id="2147483704" r:id="rId6"/>
    <p:sldMasterId id="2147483719" r:id="rId7"/>
    <p:sldMasterId id="2147483725" r:id="rId8"/>
  </p:sldMasterIdLst>
  <p:notesMasterIdLst>
    <p:notesMasterId r:id="rId10"/>
  </p:notesMasterIdLst>
  <p:handoutMasterIdLst>
    <p:handoutMasterId r:id="rId158"/>
  </p:handoutMasterIdLst>
  <p:sldIdLst>
    <p:sldId id="271" r:id="rId9"/>
    <p:sldId id="651" r:id="rId11"/>
    <p:sldId id="394" r:id="rId12"/>
    <p:sldId id="401" r:id="rId13"/>
    <p:sldId id="514" r:id="rId14"/>
    <p:sldId id="789" r:id="rId15"/>
    <p:sldId id="581" r:id="rId16"/>
    <p:sldId id="582" r:id="rId17"/>
    <p:sldId id="806" r:id="rId18"/>
    <p:sldId id="792" r:id="rId19"/>
    <p:sldId id="793" r:id="rId20"/>
    <p:sldId id="791" r:id="rId21"/>
    <p:sldId id="794" r:id="rId22"/>
    <p:sldId id="790" r:id="rId23"/>
    <p:sldId id="788" r:id="rId24"/>
    <p:sldId id="616" r:id="rId25"/>
    <p:sldId id="787" r:id="rId26"/>
    <p:sldId id="516" r:id="rId27"/>
    <p:sldId id="796" r:id="rId28"/>
    <p:sldId id="477" r:id="rId29"/>
    <p:sldId id="587" r:id="rId30"/>
    <p:sldId id="381" r:id="rId31"/>
    <p:sldId id="478" r:id="rId32"/>
    <p:sldId id="382" r:id="rId33"/>
    <p:sldId id="384" r:id="rId34"/>
    <p:sldId id="590" r:id="rId35"/>
    <p:sldId id="592" r:id="rId36"/>
    <p:sldId id="385" r:id="rId37"/>
    <p:sldId id="584" r:id="rId38"/>
    <p:sldId id="585" r:id="rId39"/>
    <p:sldId id="586" r:id="rId40"/>
    <p:sldId id="655" r:id="rId41"/>
    <p:sldId id="388" r:id="rId42"/>
    <p:sldId id="389" r:id="rId43"/>
    <p:sldId id="390" r:id="rId44"/>
    <p:sldId id="391" r:id="rId45"/>
    <p:sldId id="797" r:id="rId46"/>
    <p:sldId id="596" r:id="rId47"/>
    <p:sldId id="594" r:id="rId48"/>
    <p:sldId id="593" r:id="rId49"/>
    <p:sldId id="595" r:id="rId50"/>
    <p:sldId id="799" r:id="rId51"/>
    <p:sldId id="599" r:id="rId52"/>
    <p:sldId id="600" r:id="rId53"/>
    <p:sldId id="601" r:id="rId54"/>
    <p:sldId id="602" r:id="rId55"/>
    <p:sldId id="603" r:id="rId56"/>
    <p:sldId id="519" r:id="rId57"/>
    <p:sldId id="520" r:id="rId58"/>
    <p:sldId id="521" r:id="rId59"/>
    <p:sldId id="523" r:id="rId60"/>
    <p:sldId id="482" r:id="rId61"/>
    <p:sldId id="399" r:id="rId62"/>
    <p:sldId id="605" r:id="rId63"/>
    <p:sldId id="606" r:id="rId64"/>
    <p:sldId id="607" r:id="rId65"/>
    <p:sldId id="393" r:id="rId66"/>
    <p:sldId id="798" r:id="rId67"/>
    <p:sldId id="784" r:id="rId68"/>
    <p:sldId id="785" r:id="rId69"/>
    <p:sldId id="619" r:id="rId70"/>
    <p:sldId id="620" r:id="rId71"/>
    <p:sldId id="621" r:id="rId72"/>
    <p:sldId id="622" r:id="rId73"/>
    <p:sldId id="623" r:id="rId74"/>
    <p:sldId id="795" r:id="rId75"/>
    <p:sldId id="626" r:id="rId76"/>
    <p:sldId id="627" r:id="rId77"/>
    <p:sldId id="629" r:id="rId78"/>
    <p:sldId id="630" r:id="rId79"/>
    <p:sldId id="612" r:id="rId80"/>
    <p:sldId id="800" r:id="rId81"/>
    <p:sldId id="632" r:id="rId82"/>
    <p:sldId id="635" r:id="rId83"/>
    <p:sldId id="636" r:id="rId84"/>
    <p:sldId id="637" r:id="rId85"/>
    <p:sldId id="642" r:id="rId86"/>
    <p:sldId id="640" r:id="rId87"/>
    <p:sldId id="643" r:id="rId88"/>
    <p:sldId id="641" r:id="rId89"/>
    <p:sldId id="801" r:id="rId90"/>
    <p:sldId id="404" r:id="rId91"/>
    <p:sldId id="488" r:id="rId92"/>
    <p:sldId id="484" r:id="rId93"/>
    <p:sldId id="485" r:id="rId94"/>
    <p:sldId id="495" r:id="rId95"/>
    <p:sldId id="487" r:id="rId96"/>
    <p:sldId id="406" r:id="rId97"/>
    <p:sldId id="407" r:id="rId98"/>
    <p:sldId id="408" r:id="rId99"/>
    <p:sldId id="496" r:id="rId100"/>
    <p:sldId id="489" r:id="rId101"/>
    <p:sldId id="490" r:id="rId102"/>
    <p:sldId id="491" r:id="rId103"/>
    <p:sldId id="492" r:id="rId104"/>
    <p:sldId id="497" r:id="rId105"/>
    <p:sldId id="498" r:id="rId106"/>
    <p:sldId id="413" r:id="rId107"/>
    <p:sldId id="415" r:id="rId108"/>
    <p:sldId id="499" r:id="rId109"/>
    <p:sldId id="650" r:id="rId110"/>
    <p:sldId id="416" r:id="rId111"/>
    <p:sldId id="500" r:id="rId112"/>
    <p:sldId id="802" r:id="rId113"/>
    <p:sldId id="644" r:id="rId114"/>
    <p:sldId id="645" r:id="rId115"/>
    <p:sldId id="525" r:id="rId116"/>
    <p:sldId id="443" r:id="rId117"/>
    <p:sldId id="646" r:id="rId118"/>
    <p:sldId id="647" r:id="rId119"/>
    <p:sldId id="530" r:id="rId120"/>
    <p:sldId id="536" r:id="rId121"/>
    <p:sldId id="531" r:id="rId122"/>
    <p:sldId id="532" r:id="rId123"/>
    <p:sldId id="741" r:id="rId124"/>
    <p:sldId id="533" r:id="rId125"/>
    <p:sldId id="537" r:id="rId126"/>
    <p:sldId id="534" r:id="rId127"/>
    <p:sldId id="538" r:id="rId128"/>
    <p:sldId id="539" r:id="rId129"/>
    <p:sldId id="540" r:id="rId130"/>
    <p:sldId id="541" r:id="rId131"/>
    <p:sldId id="542" r:id="rId132"/>
    <p:sldId id="543" r:id="rId133"/>
    <p:sldId id="551" r:id="rId134"/>
    <p:sldId id="544" r:id="rId135"/>
    <p:sldId id="545" r:id="rId136"/>
    <p:sldId id="552" r:id="rId137"/>
    <p:sldId id="546" r:id="rId138"/>
    <p:sldId id="547" r:id="rId139"/>
    <p:sldId id="553" r:id="rId140"/>
    <p:sldId id="454" r:id="rId141"/>
    <p:sldId id="455" r:id="rId142"/>
    <p:sldId id="554" r:id="rId143"/>
    <p:sldId id="555" r:id="rId144"/>
    <p:sldId id="564" r:id="rId145"/>
    <p:sldId id="565" r:id="rId146"/>
    <p:sldId id="566" r:id="rId147"/>
    <p:sldId id="567" r:id="rId148"/>
    <p:sldId id="568" r:id="rId149"/>
    <p:sldId id="471" r:id="rId150"/>
    <p:sldId id="472" r:id="rId151"/>
    <p:sldId id="803" r:id="rId152"/>
    <p:sldId id="473" r:id="rId153"/>
    <p:sldId id="474" r:id="rId154"/>
    <p:sldId id="654" r:id="rId155"/>
    <p:sldId id="656" r:id="rId156"/>
    <p:sldId id="653" r:id="rId157"/>
  </p:sldIdLst>
  <p:sldSz cx="12192000" cy="6858000"/>
  <p:notesSz cx="9979025" cy="683387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00"/>
    <a:srgbClr val="6600CC"/>
    <a:srgbClr val="FFFFFF"/>
    <a:srgbClr val="FF9900"/>
    <a:srgbClr val="66FF99"/>
    <a:srgbClr val="003366"/>
    <a:srgbClr val="CC33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2" autoAdjust="0"/>
    <p:restoredTop sz="79616" autoAdjust="0"/>
  </p:normalViewPr>
  <p:slideViewPr>
    <p:cSldViewPr>
      <p:cViewPr varScale="1">
        <p:scale>
          <a:sx n="97" d="100"/>
          <a:sy n="97" d="100"/>
        </p:scale>
        <p:origin x="571" y="77"/>
      </p:cViewPr>
      <p:guideLst>
        <p:guide orient="horz" pos="2160"/>
        <p:guide pos="3840"/>
      </p:guideLst>
    </p:cSldViewPr>
  </p:slideViewPr>
  <p:outlineViewPr>
    <p:cViewPr>
      <p:scale>
        <a:sx n="33" d="100"/>
        <a:sy n="33" d="100"/>
      </p:scale>
      <p:origin x="24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00" d="100"/>
        <a:sy n="100" d="100"/>
      </p:scale>
      <p:origin x="0" y="0"/>
    </p:cViewPr>
  </p:notesTextViewPr>
  <p:sorterViewPr>
    <p:cViewPr>
      <p:scale>
        <a:sx n="66" d="100"/>
        <a:sy n="66" d="100"/>
      </p:scale>
      <p:origin x="0" y="8924"/>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1" Type="http://schemas.openxmlformats.org/officeDocument/2006/relationships/tableStyles" Target="tableStyles.xml"/><Relationship Id="rId160" Type="http://schemas.openxmlformats.org/officeDocument/2006/relationships/viewProps" Target="viewProps.xml"/><Relationship Id="rId16" Type="http://schemas.openxmlformats.org/officeDocument/2006/relationships/slide" Target="slides/slide7.xml"/><Relationship Id="rId159" Type="http://schemas.openxmlformats.org/officeDocument/2006/relationships/presProps" Target="presProps.xml"/><Relationship Id="rId158" Type="http://schemas.openxmlformats.org/officeDocument/2006/relationships/handoutMaster" Target="handoutMasters/handoutMaster1.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54" Type="http://schemas.openxmlformats.org/officeDocument/2006/relationships/slide" Target="slides/slide145.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0" Type="http://schemas.openxmlformats.org/officeDocument/2006/relationships/slide" Target="slides/slide141.xml"/><Relationship Id="rId15" Type="http://schemas.openxmlformats.org/officeDocument/2006/relationships/slide" Target="slides/slide6.xml"/><Relationship Id="rId149" Type="http://schemas.openxmlformats.org/officeDocument/2006/relationships/slide" Target="slides/slide140.xml"/><Relationship Id="rId148" Type="http://schemas.openxmlformats.org/officeDocument/2006/relationships/slide" Target="slides/slide139.xml"/><Relationship Id="rId147" Type="http://schemas.openxmlformats.org/officeDocument/2006/relationships/slide" Target="slides/slide138.xml"/><Relationship Id="rId146" Type="http://schemas.openxmlformats.org/officeDocument/2006/relationships/slide" Target="slides/slide137.xml"/><Relationship Id="rId145" Type="http://schemas.openxmlformats.org/officeDocument/2006/relationships/slide" Target="slides/slide136.xml"/><Relationship Id="rId144" Type="http://schemas.openxmlformats.org/officeDocument/2006/relationships/slide" Target="slides/slide135.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14" Type="http://schemas.openxmlformats.org/officeDocument/2006/relationships/slide" Target="slides/slide5.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 Type="http://schemas.openxmlformats.org/officeDocument/2006/relationships/slide" Target="slides/slide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121" Type="http://schemas.openxmlformats.org/officeDocument/2006/relationships/slide" Target="slides/slide112.xml"/><Relationship Id="rId120" Type="http://schemas.openxmlformats.org/officeDocument/2006/relationships/slide" Target="slides/slide111.xml"/><Relationship Id="rId12" Type="http://schemas.openxmlformats.org/officeDocument/2006/relationships/slide" Target="slides/slide3.xml"/><Relationship Id="rId119" Type="http://schemas.openxmlformats.org/officeDocument/2006/relationships/slide" Target="slides/slide110.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slide" Target="slides/slide2.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9" Type="http://schemas.openxmlformats.org/officeDocument/2006/relationships/slide" Target="slides/slide121.xml"/><Relationship Id="rId8" Type="http://schemas.openxmlformats.org/officeDocument/2006/relationships/slide" Target="slides/slide120.xml"/><Relationship Id="rId7" Type="http://schemas.openxmlformats.org/officeDocument/2006/relationships/slide" Target="slides/slide119.xml"/><Relationship Id="rId6" Type="http://schemas.openxmlformats.org/officeDocument/2006/relationships/slide" Target="slides/slide118.xml"/><Relationship Id="rId5" Type="http://schemas.openxmlformats.org/officeDocument/2006/relationships/slide" Target="slides/slide116.xml"/><Relationship Id="rId4" Type="http://schemas.openxmlformats.org/officeDocument/2006/relationships/slide" Target="slides/slide114.xml"/><Relationship Id="rId3" Type="http://schemas.openxmlformats.org/officeDocument/2006/relationships/slide" Target="slides/slide113.xml"/><Relationship Id="rId2" Type="http://schemas.openxmlformats.org/officeDocument/2006/relationships/slide" Target="slides/slide111.xml"/><Relationship Id="rId14" Type="http://schemas.openxmlformats.org/officeDocument/2006/relationships/slide" Target="slides/slide135.xml"/><Relationship Id="rId13" Type="http://schemas.openxmlformats.org/officeDocument/2006/relationships/slide" Target="slides/slide134.xml"/><Relationship Id="rId12" Type="http://schemas.openxmlformats.org/officeDocument/2006/relationships/slide" Target="slides/slide129.xml"/><Relationship Id="rId11" Type="http://schemas.openxmlformats.org/officeDocument/2006/relationships/slide" Target="slides/slide126.xml"/><Relationship Id="rId10" Type="http://schemas.openxmlformats.org/officeDocument/2006/relationships/slide" Target="slides/slide123.xml"/><Relationship Id="rId1" Type="http://schemas.openxmlformats.org/officeDocument/2006/relationships/slide" Target="slides/slide10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24350" cy="341313"/>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sz="quarter" idx="1"/>
          </p:nvPr>
        </p:nvSpPr>
        <p:spPr>
          <a:xfrm>
            <a:off x="5653088" y="0"/>
            <a:ext cx="4324350" cy="341313"/>
          </a:xfrm>
          <a:prstGeom prst="rect">
            <a:avLst/>
          </a:prstGeom>
        </p:spPr>
        <p:txBody>
          <a:bodyPr vert="horz" lIns="91440" tIns="45720" rIns="91440" bIns="45720" rtlCol="0"/>
          <a:lstStyle>
            <a:lvl1pPr algn="r" eaLnBrk="1" hangingPunct="1">
              <a:defRPr sz="1200"/>
            </a:lvl1pPr>
          </a:lstStyle>
          <a:p>
            <a:pPr>
              <a:defRPr/>
            </a:pPr>
            <a:fld id="{D04BC599-84C4-4545-8278-688792C08AFD}" type="datetimeFigureOut">
              <a:rPr lang="zh-CN" altLang="en-US"/>
            </a:fld>
            <a:endParaRPr lang="zh-CN" altLang="en-US"/>
          </a:p>
        </p:txBody>
      </p:sp>
      <p:sp>
        <p:nvSpPr>
          <p:cNvPr id="4" name="页脚占位符 3"/>
          <p:cNvSpPr>
            <a:spLocks noGrp="1"/>
          </p:cNvSpPr>
          <p:nvPr>
            <p:ph type="ftr" sz="quarter" idx="2"/>
          </p:nvPr>
        </p:nvSpPr>
        <p:spPr>
          <a:xfrm>
            <a:off x="0" y="6491288"/>
            <a:ext cx="4324350" cy="341312"/>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5" name="灯片编号占位符 4"/>
          <p:cNvSpPr>
            <a:spLocks noGrp="1"/>
          </p:cNvSpPr>
          <p:nvPr>
            <p:ph type="sldNum" sz="quarter" idx="3"/>
          </p:nvPr>
        </p:nvSpPr>
        <p:spPr>
          <a:xfrm>
            <a:off x="5653088" y="6491288"/>
            <a:ext cx="4324350" cy="341312"/>
          </a:xfrm>
          <a:prstGeom prst="rect">
            <a:avLst/>
          </a:prstGeom>
        </p:spPr>
        <p:txBody>
          <a:bodyPr vert="horz" wrap="square" lIns="91440" tIns="45720" rIns="91440" bIns="45720" numCol="1" anchor="b" anchorCtr="0" compatLnSpc="1"/>
          <a:lstStyle>
            <a:lvl1pPr algn="r" eaLnBrk="1" hangingPunct="1">
              <a:defRPr sz="1200"/>
            </a:lvl1pPr>
          </a:lstStyle>
          <a:p>
            <a:pPr>
              <a:defRPr/>
            </a:pPr>
            <a:fld id="{EF84886C-6CC1-45E0-95A1-DE2297209C75}"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bwMode="auto">
          <a:xfrm>
            <a:off x="0" y="0"/>
            <a:ext cx="4324350" cy="341313"/>
          </a:xfrm>
          <a:prstGeom prst="rect">
            <a:avLst/>
          </a:prstGeom>
          <a:noFill/>
          <a:ln>
            <a:noFill/>
          </a:ln>
          <a:effectLst/>
        </p:spPr>
        <p:txBody>
          <a:bodyPr vert="horz" wrap="square" lIns="91440" tIns="45720" rIns="91440" bIns="45720" numCol="1" anchor="t" anchorCtr="0" compatLnSpc="1"/>
          <a:lstStyle>
            <a:lvl1pPr eaLnBrk="1" hangingPunct="1">
              <a:defRPr sz="1200"/>
            </a:lvl1pPr>
          </a:lstStyle>
          <a:p>
            <a:pPr>
              <a:defRPr/>
            </a:pPr>
            <a:endParaRPr lang="en-US" altLang="zh-CN"/>
          </a:p>
        </p:txBody>
      </p:sp>
      <p:sp>
        <p:nvSpPr>
          <p:cNvPr id="124931" name="Rectangle 3"/>
          <p:cNvSpPr>
            <a:spLocks noGrp="1" noChangeArrowheads="1"/>
          </p:cNvSpPr>
          <p:nvPr>
            <p:ph type="dt" idx="1"/>
          </p:nvPr>
        </p:nvSpPr>
        <p:spPr bwMode="auto">
          <a:xfrm>
            <a:off x="5653088" y="0"/>
            <a:ext cx="4324350" cy="341313"/>
          </a:xfrm>
          <a:prstGeom prst="rect">
            <a:avLst/>
          </a:prstGeom>
          <a:noFill/>
          <a:ln>
            <a:noFill/>
          </a:ln>
          <a:effec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29700" name="Rectangle 4"/>
          <p:cNvSpPr>
            <a:spLocks noGrp="1" noRot="1" noChangeAspect="1" noChangeArrowheads="1" noTextEdit="1"/>
          </p:cNvSpPr>
          <p:nvPr>
            <p:ph type="sldImg" idx="2"/>
          </p:nvPr>
        </p:nvSpPr>
        <p:spPr bwMode="auto">
          <a:xfrm>
            <a:off x="2713038" y="512763"/>
            <a:ext cx="4552950" cy="25622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4933" name="Rectangle 5"/>
          <p:cNvSpPr>
            <a:spLocks noGrp="1" noChangeArrowheads="1"/>
          </p:cNvSpPr>
          <p:nvPr>
            <p:ph type="body" sz="quarter" idx="3"/>
          </p:nvPr>
        </p:nvSpPr>
        <p:spPr bwMode="auto">
          <a:xfrm>
            <a:off x="998538" y="3246438"/>
            <a:ext cx="7981950" cy="3074987"/>
          </a:xfrm>
          <a:prstGeom prst="rect">
            <a:avLst/>
          </a:prstGeom>
          <a:noFill/>
          <a:ln>
            <a:noFill/>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24934" name="Rectangle 6"/>
          <p:cNvSpPr>
            <a:spLocks noGrp="1" noChangeArrowheads="1"/>
          </p:cNvSpPr>
          <p:nvPr>
            <p:ph type="ftr" sz="quarter" idx="4"/>
          </p:nvPr>
        </p:nvSpPr>
        <p:spPr bwMode="auto">
          <a:xfrm>
            <a:off x="0" y="6491288"/>
            <a:ext cx="4324350" cy="341312"/>
          </a:xfrm>
          <a:prstGeom prst="rect">
            <a:avLst/>
          </a:prstGeom>
          <a:noFill/>
          <a:ln>
            <a:noFill/>
          </a:ln>
          <a:effec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124935" name="Rectangle 7"/>
          <p:cNvSpPr>
            <a:spLocks noGrp="1" noChangeArrowheads="1"/>
          </p:cNvSpPr>
          <p:nvPr>
            <p:ph type="sldNum" sz="quarter" idx="5"/>
          </p:nvPr>
        </p:nvSpPr>
        <p:spPr bwMode="auto">
          <a:xfrm>
            <a:off x="5653088" y="6491288"/>
            <a:ext cx="4324350" cy="341312"/>
          </a:xfrm>
          <a:prstGeom prst="rect">
            <a:avLst/>
          </a:prstGeom>
          <a:noFill/>
          <a:ln>
            <a:noFill/>
          </a:ln>
          <a:effectLst/>
        </p:spPr>
        <p:txBody>
          <a:bodyPr vert="horz" wrap="square" lIns="91440" tIns="45720" rIns="91440" bIns="45720" numCol="1" anchor="b" anchorCtr="0" compatLnSpc="1"/>
          <a:lstStyle>
            <a:lvl1pPr algn="r" eaLnBrk="1" hangingPunct="1">
              <a:defRPr sz="1200"/>
            </a:lvl1pPr>
          </a:lstStyle>
          <a:p>
            <a:pPr>
              <a:defRPr/>
            </a:pPr>
            <a:fld id="{8EF45EF4-8285-4028-9035-D030153BCD23}"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itchFamily="2" charset="-122"/>
              </a:defRPr>
            </a:lvl1pPr>
            <a:lvl2pPr marL="742950" indent="-285750">
              <a:spcBef>
                <a:spcPct val="30000"/>
              </a:spcBef>
              <a:defRPr sz="1200">
                <a:solidFill>
                  <a:schemeClr val="tx1"/>
                </a:solidFill>
                <a:latin typeface="Arial" panose="020B0604020202020204" pitchFamily="34" charset="0"/>
                <a:ea typeface="宋体" pitchFamily="2" charset="-122"/>
              </a:defRPr>
            </a:lvl2pPr>
            <a:lvl3pPr marL="1143000" indent="-228600">
              <a:spcBef>
                <a:spcPct val="30000"/>
              </a:spcBef>
              <a:defRPr sz="1200">
                <a:solidFill>
                  <a:schemeClr val="tx1"/>
                </a:solidFill>
                <a:latin typeface="Arial" panose="020B0604020202020204" pitchFamily="34" charset="0"/>
                <a:ea typeface="宋体" pitchFamily="2" charset="-122"/>
              </a:defRPr>
            </a:lvl3pPr>
            <a:lvl4pPr marL="1600200" indent="-228600">
              <a:spcBef>
                <a:spcPct val="30000"/>
              </a:spcBef>
              <a:defRPr sz="1200">
                <a:solidFill>
                  <a:schemeClr val="tx1"/>
                </a:solidFill>
                <a:latin typeface="Arial" panose="020B0604020202020204" pitchFamily="34" charset="0"/>
                <a:ea typeface="宋体" pitchFamily="2" charset="-122"/>
              </a:defRPr>
            </a:lvl4pPr>
            <a:lvl5pPr marL="2057400" indent="-228600">
              <a:spcBef>
                <a:spcPct val="30000"/>
              </a:spcBef>
              <a:defRPr sz="1200">
                <a:solidFill>
                  <a:schemeClr val="tx1"/>
                </a:solidFill>
                <a:latin typeface="Arial" panose="020B060402020202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itchFamily="2" charset="-122"/>
              </a:defRPr>
            </a:lvl9pPr>
          </a:lstStyle>
          <a:p>
            <a:pPr algn="r" eaLnBrk="1" hangingPunct="1">
              <a:spcBef>
                <a:spcPct val="0"/>
              </a:spcBef>
            </a:pPr>
            <a:fld id="{6C320E88-0321-4B29-A96B-67BFDD0F7964}" type="slidenum">
              <a:rPr lang="zh-CN" altLang="en-US">
                <a:solidFill>
                  <a:srgbClr val="2D2E2D"/>
                </a:solidFill>
              </a:rPr>
            </a:fld>
            <a:endParaRPr lang="en-US" altLang="zh-CN">
              <a:solidFill>
                <a:srgbClr val="2D2E2D"/>
              </a:solidFill>
            </a:endParaRPr>
          </a:p>
        </p:txBody>
      </p:sp>
      <p:sp>
        <p:nvSpPr>
          <p:cNvPr id="32771" name="Rectangle 2"/>
          <p:cNvSpPr>
            <a:spLocks noGrp="1" noRot="1" noChangeAspect="1" noChangeArrowheads="1" noTextEdit="1"/>
          </p:cNvSpPr>
          <p:nvPr>
            <p:ph type="sldImg"/>
          </p:nvPr>
        </p:nvSpPr>
        <p:spPr>
          <a:xfrm>
            <a:off x="381000" y="685800"/>
            <a:ext cx="6096000" cy="3429000"/>
          </a:xfrm>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ChangeArrowheads="1" noTextEdit="1"/>
          </p:cNvSpPr>
          <p:nvPr>
            <p:ph type="sldImg"/>
          </p:nvPr>
        </p:nvSpPr>
        <p:spPr>
          <a:xfrm>
            <a:off x="2713038" y="512763"/>
            <a:ext cx="4552950" cy="2562225"/>
          </a:xfrm>
        </p:spPr>
      </p:sp>
      <p:sp>
        <p:nvSpPr>
          <p:cNvPr id="7270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它有一个分配型子通道，一段时间内只能执行一道通道程序，使一台设备独占通道以进行数据交换，直到交换完后才可让给其他的设备。</a:t>
            </a:r>
            <a:endParaRPr lang="zh-CN" altLang="en-US"/>
          </a:p>
        </p:txBody>
      </p:sp>
      <p:sp>
        <p:nvSpPr>
          <p:cNvPr id="7270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FE51ED6A-9CE0-439A-B68C-6439F42A4D6E}"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ChangeArrowheads="1" noTextEdit="1"/>
          </p:cNvSpPr>
          <p:nvPr>
            <p:ph type="sldImg"/>
          </p:nvPr>
        </p:nvSpPr>
        <p:spPr>
          <a:xfrm>
            <a:off x="2713038" y="512763"/>
            <a:ext cx="4552950" cy="2562225"/>
          </a:xfrm>
        </p:spPr>
      </p:sp>
      <p:sp>
        <p:nvSpPr>
          <p:cNvPr id="747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47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FCFE8897-70E0-4286-9081-87E71E739199}"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ChangeArrowheads="1" noTextEdit="1"/>
          </p:cNvSpPr>
          <p:nvPr>
            <p:ph type="sldImg"/>
          </p:nvPr>
        </p:nvSpPr>
        <p:spPr>
          <a:xfrm>
            <a:off x="2713038" y="512763"/>
            <a:ext cx="4552950" cy="2562225"/>
          </a:xfrm>
        </p:spPr>
      </p:sp>
      <p:sp>
        <p:nvSpPr>
          <p:cNvPr id="8397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例如：设备</a:t>
            </a:r>
            <a:r>
              <a:rPr lang="en-US" altLang="zh-CN"/>
              <a:t>2</a:t>
            </a:r>
            <a:r>
              <a:rPr lang="zh-CN" altLang="en-US"/>
              <a:t>和设备</a:t>
            </a:r>
            <a:r>
              <a:rPr lang="en-US" altLang="zh-CN"/>
              <a:t>4</a:t>
            </a:r>
            <a:r>
              <a:rPr lang="zh-CN" altLang="en-US"/>
              <a:t>无法同时使用，因为它们共用一个通道</a:t>
            </a:r>
            <a:r>
              <a:rPr lang="en-US" altLang="zh-CN"/>
              <a:t>1</a:t>
            </a:r>
            <a:r>
              <a:rPr lang="zh-CN" altLang="en-US"/>
              <a:t>，此时通道</a:t>
            </a:r>
            <a:r>
              <a:rPr lang="en-US" altLang="zh-CN"/>
              <a:t>2</a:t>
            </a:r>
            <a:r>
              <a:rPr lang="zh-CN" altLang="en-US"/>
              <a:t>闲置</a:t>
            </a:r>
            <a:endParaRPr lang="zh-CN" altLang="en-US"/>
          </a:p>
        </p:txBody>
      </p:sp>
      <p:sp>
        <p:nvSpPr>
          <p:cNvPr id="8397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D3E383FA-E019-4142-A01B-BC6D74963BA7}"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eaLnBrk="1" hangingPunct="1"/>
            <a:r>
              <a:rPr lang="zh-CN" altLang="en-US" sz="2800" dirty="0">
                <a:latin typeface="楷体_GB2312" pitchFamily="49" charset="-122"/>
                <a:ea typeface="楷体_GB2312" pitchFamily="49" charset="-122"/>
              </a:rPr>
              <a:t>设备管理的基本任务：</a:t>
            </a:r>
            <a:endParaRPr lang="zh-CN" altLang="en-US" sz="28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完成用户提出的</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请求</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速率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设备的利用率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为用户提供一个友好的透明接口</a:t>
            </a:r>
            <a:endParaRPr lang="zh-CN" altLang="en-US" sz="2400" dirty="0">
              <a:latin typeface="楷体_GB2312" pitchFamily="49" charset="-122"/>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r>
              <a:rPr lang="zh-CN" altLang="en-US" sz="2800" kern="0" dirty="0">
                <a:ea typeface="楷体_GB2312" pitchFamily="49" charset="-122"/>
              </a:rPr>
              <a:t>设备管理的主要功能</a:t>
            </a:r>
            <a:r>
              <a:rPr lang="zh-CN" altLang="en-US" sz="2800" kern="0" dirty="0">
                <a:solidFill>
                  <a:srgbClr val="0033CC"/>
                </a:solidFill>
                <a:ea typeface="楷体_GB2312" pitchFamily="49" charset="-122"/>
              </a:rPr>
              <a:t>：</a:t>
            </a:r>
            <a:endParaRPr lang="zh-CN" altLang="en-US" sz="2800" kern="0" dirty="0">
              <a:solidFill>
                <a:srgbClr val="0033CC"/>
              </a:solidFill>
              <a:ea typeface="楷体_GB2312" pitchFamily="49" charset="-122"/>
            </a:endParaRPr>
          </a:p>
          <a:p>
            <a:pPr lvl="1" eaLnBrk="1" hangingPunct="1"/>
            <a:r>
              <a:rPr lang="zh-CN" altLang="en-US" sz="2400" kern="0" dirty="0">
                <a:ea typeface="楷体_GB2312" pitchFamily="49" charset="-122"/>
              </a:rPr>
              <a:t>缓冲区管理</a:t>
            </a:r>
            <a:endParaRPr lang="zh-CN" altLang="en-US" sz="2400" kern="0" dirty="0">
              <a:ea typeface="楷体_GB2312" pitchFamily="49" charset="-122"/>
            </a:endParaRPr>
          </a:p>
          <a:p>
            <a:pPr lvl="1" eaLnBrk="1" hangingPunct="1"/>
            <a:r>
              <a:rPr lang="zh-CN" altLang="en-US" sz="2400" kern="0" dirty="0">
                <a:ea typeface="楷体_GB2312" pitchFamily="49" charset="-122"/>
              </a:rPr>
              <a:t>设备分配</a:t>
            </a:r>
            <a:endParaRPr lang="zh-CN" altLang="en-US" sz="2400" kern="0" dirty="0">
              <a:ea typeface="楷体_GB2312" pitchFamily="49" charset="-122"/>
            </a:endParaRPr>
          </a:p>
          <a:p>
            <a:pPr lvl="1" eaLnBrk="1" hangingPunct="1"/>
            <a:r>
              <a:rPr lang="zh-CN" altLang="en-US" sz="2400" kern="0" dirty="0">
                <a:ea typeface="楷体_GB2312" pitchFamily="49" charset="-122"/>
              </a:rPr>
              <a:t>设备处理</a:t>
            </a:r>
            <a:endParaRPr lang="zh-CN" altLang="en-US" sz="2400" kern="0" dirty="0">
              <a:ea typeface="楷体_GB2312" pitchFamily="49" charset="-122"/>
            </a:endParaRPr>
          </a:p>
          <a:p>
            <a:pPr lvl="1" eaLnBrk="1" hangingPunct="1"/>
            <a:r>
              <a:rPr lang="zh-CN" altLang="en-US" sz="2400" kern="0" dirty="0">
                <a:ea typeface="楷体_GB2312" pitchFamily="49" charset="-122"/>
              </a:rPr>
              <a:t>虚拟设备及实现设备独立性</a:t>
            </a:r>
            <a:endParaRPr lang="zh-CN" altLang="en-US" sz="2400" kern="0" dirty="0">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系统包括用于实现数据输入、输出、存储功能的</a:t>
            </a:r>
            <a:r>
              <a:rPr lang="zh-CN" altLang="en-US" sz="1200" b="0" dirty="0">
                <a:solidFill>
                  <a:srgbClr val="FFC000"/>
                </a:solidFill>
                <a:latin typeface="微软雅黑" panose="020B0503020204020204" pitchFamily="34" charset="-122"/>
                <a:ea typeface="微软雅黑" panose="020B0503020204020204" pitchFamily="34" charset="-122"/>
              </a:rPr>
              <a:t>设备和相应的控制器</a:t>
            </a:r>
            <a:r>
              <a:rPr lang="zh-CN" altLang="en-US" sz="1200" b="0" dirty="0">
                <a:latin typeface="微软雅黑" panose="020B0503020204020204" pitchFamily="34" charset="-122"/>
                <a:ea typeface="微软雅黑" panose="020B0503020204020204" pitchFamily="34" charset="-122"/>
              </a:rPr>
              <a:t>。</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设备管理的基本任务是完成用户提出的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请求，提高</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速率以及改善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的利用率。</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设备管理的主要功能有缓冲区管理、设备分配、磁盘管理、虚拟设备及实现设备独立性。</a:t>
            </a:r>
            <a:endParaRPr lang="zh-CN" altLang="en-US" sz="1200" b="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ChangeArrowheads="1" noTextEdit="1"/>
          </p:cNvSpPr>
          <p:nvPr>
            <p:ph type="sldImg"/>
          </p:nvPr>
        </p:nvSpPr>
        <p:spPr>
          <a:xfrm>
            <a:off x="2713038" y="512763"/>
            <a:ext cx="4552950" cy="2562225"/>
          </a:xfrm>
        </p:spPr>
      </p:sp>
      <p:sp>
        <p:nvSpPr>
          <p:cNvPr id="911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6E2B5FC9-1330-4662-B043-CE3608815C5F}"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smtClean="0"/>
              <a:t>图给出了一个简单的保护中断现场的示意图。该程序是指令在</a:t>
            </a:r>
            <a:r>
              <a:rPr lang="en-US" altLang="zh-CN" dirty="0" smtClean="0"/>
              <a:t>N </a:t>
            </a:r>
            <a:r>
              <a:rPr lang="zh-CN" altLang="en-US" dirty="0" smtClean="0"/>
              <a:t>位置时被中断的，程序计数器中的内容为</a:t>
            </a:r>
            <a:r>
              <a:rPr lang="en-US" altLang="zh-CN" dirty="0" smtClean="0"/>
              <a:t>N+1</a:t>
            </a:r>
            <a:r>
              <a:rPr lang="zh-CN" altLang="en-US" dirty="0" smtClean="0"/>
              <a:t>，所有寄存器的内容都被保留在栈中。</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a:lnSpc>
                <a:spcPct val="120000"/>
              </a:lnSpc>
            </a:pPr>
            <a:r>
              <a:rPr lang="zh-CN" altLang="en-US" sz="2800" b="1" dirty="0"/>
              <a:t>对于为每一类设备设置一个</a:t>
            </a:r>
            <a:r>
              <a:rPr lang="en-US" altLang="zh-CN" sz="2800" b="1" dirty="0"/>
              <a:t>I/O</a:t>
            </a:r>
            <a:r>
              <a:rPr lang="zh-CN" altLang="en-US" sz="2800" b="1" dirty="0"/>
              <a:t>进程的设备处理方式，其</a:t>
            </a:r>
            <a:r>
              <a:rPr lang="zh-CN" altLang="en-US" sz="2800" b="1" dirty="0">
                <a:solidFill>
                  <a:srgbClr val="FF0000"/>
                </a:solidFill>
              </a:rPr>
              <a:t>中断处理程序的处理</a:t>
            </a:r>
            <a:r>
              <a:rPr lang="zh-CN" altLang="en-US" sz="2800" b="1" dirty="0"/>
              <a:t>过程分成以下几个步骤</a:t>
            </a:r>
            <a:endParaRPr lang="zh-CN" altLang="en-US" sz="2800" b="1" dirty="0"/>
          </a:p>
          <a:p>
            <a:pPr>
              <a:lnSpc>
                <a:spcPct val="120000"/>
              </a:lnSpc>
            </a:pPr>
            <a:r>
              <a:rPr lang="en-US" altLang="zh-CN" sz="3600" b="1" dirty="0">
                <a:solidFill>
                  <a:srgbClr val="0000FF"/>
                </a:solidFill>
              </a:rPr>
              <a:t>1</a:t>
            </a:r>
            <a:r>
              <a:rPr lang="zh-CN" altLang="en-US" sz="3600" b="1" dirty="0">
                <a:solidFill>
                  <a:srgbClr val="0000FF"/>
                </a:solidFill>
              </a:rPr>
              <a:t>．测定是否有未响应的中断信号</a:t>
            </a:r>
            <a:endParaRPr lang="zh-CN" altLang="en-US" sz="3600" b="1" dirty="0">
              <a:solidFill>
                <a:srgbClr val="0000FF"/>
              </a:solidFill>
            </a:endParaRPr>
          </a:p>
          <a:p>
            <a:pPr lvl="1">
              <a:lnSpc>
                <a:spcPct val="120000"/>
              </a:lnSpc>
            </a:pPr>
            <a:r>
              <a:rPr lang="zh-CN" altLang="en-US" b="1" dirty="0"/>
              <a:t>程序完成当前指令后测试是否有未响应的中断信号。</a:t>
            </a:r>
            <a:endParaRPr lang="zh-CN" altLang="en-US" b="1" dirty="0"/>
          </a:p>
          <a:p>
            <a:pPr lvl="1">
              <a:lnSpc>
                <a:spcPct val="120000"/>
              </a:lnSpc>
            </a:pPr>
            <a:r>
              <a:rPr lang="zh-CN" altLang="en-US" b="1" dirty="0"/>
              <a:t>如果没有，继续执行下一条指令。</a:t>
            </a:r>
            <a:endParaRPr lang="zh-CN" altLang="en-US" b="1" dirty="0"/>
          </a:p>
          <a:p>
            <a:pPr lvl="1">
              <a:lnSpc>
                <a:spcPct val="120000"/>
              </a:lnSpc>
            </a:pPr>
            <a:r>
              <a:rPr lang="zh-CN" altLang="en-US" b="1" dirty="0"/>
              <a:t>如果有，则停止原有进程的执行，准备转去执行中断处理程序，为把处理机的控制权转交给中断处理程序做准备。</a:t>
            </a:r>
            <a:endParaRPr lang="zh-CN" altLang="en-US" b="1" dirty="0"/>
          </a:p>
          <a:p>
            <a:r>
              <a:rPr lang="en-US" altLang="zh-CN" sz="1200" b="1" dirty="0">
                <a:solidFill>
                  <a:srgbClr val="0000FF"/>
                </a:solidFill>
              </a:rPr>
              <a:t>2</a:t>
            </a:r>
            <a:r>
              <a:rPr lang="zh-CN" altLang="en-US" sz="1200" b="1" dirty="0">
                <a:solidFill>
                  <a:srgbClr val="0000FF"/>
                </a:solidFill>
              </a:rPr>
              <a:t>．保护被中断进程的</a:t>
            </a:r>
            <a:r>
              <a:rPr lang="en-US" altLang="zh-CN" sz="1200" b="1" dirty="0">
                <a:solidFill>
                  <a:srgbClr val="0000FF"/>
                </a:solidFill>
              </a:rPr>
              <a:t>CPU </a:t>
            </a:r>
            <a:r>
              <a:rPr lang="zh-CN" altLang="en-US" sz="1200" b="1" dirty="0">
                <a:solidFill>
                  <a:srgbClr val="0000FF"/>
                </a:solidFill>
              </a:rPr>
              <a:t>环境</a:t>
            </a:r>
            <a:endParaRPr lang="en-US" altLang="zh-CN" sz="1200" b="1" dirty="0">
              <a:solidFill>
                <a:srgbClr val="0000FF"/>
              </a:solidFill>
            </a:endParaRPr>
          </a:p>
          <a:p>
            <a:pPr>
              <a:lnSpc>
                <a:spcPct val="120000"/>
              </a:lnSpc>
            </a:pPr>
            <a:r>
              <a:rPr lang="zh-CN" altLang="en-US" sz="1200" b="1" dirty="0"/>
              <a:t>通常由</a:t>
            </a:r>
            <a:r>
              <a:rPr lang="zh-CN" altLang="en-US" sz="1200" b="1" dirty="0">
                <a:solidFill>
                  <a:srgbClr val="FF0000"/>
                </a:solidFill>
              </a:rPr>
              <a:t>硬件自动</a:t>
            </a:r>
            <a:r>
              <a:rPr lang="zh-CN" altLang="en-US" sz="1200" b="1" dirty="0"/>
              <a:t>将处理机状态字</a:t>
            </a:r>
            <a:r>
              <a:rPr lang="en-US" altLang="zh-CN" sz="1200" b="1" dirty="0"/>
              <a:t>PSW </a:t>
            </a:r>
            <a:r>
              <a:rPr lang="zh-CN" altLang="en-US" sz="1200" b="1" dirty="0"/>
              <a:t>和程序计数器</a:t>
            </a:r>
            <a:r>
              <a:rPr lang="en-US" altLang="zh-CN" sz="1200" b="1" dirty="0"/>
              <a:t>(PC)</a:t>
            </a:r>
            <a:r>
              <a:rPr lang="zh-CN" altLang="en-US" sz="1200" b="1" dirty="0"/>
              <a:t>中的内容，保存在中断保留区</a:t>
            </a:r>
            <a:r>
              <a:rPr lang="en-US" altLang="zh-CN" sz="1200" b="1" dirty="0"/>
              <a:t>(</a:t>
            </a:r>
            <a:r>
              <a:rPr lang="zh-CN" altLang="en-US" sz="1200" b="1" dirty="0"/>
              <a:t>栈</a:t>
            </a:r>
            <a:r>
              <a:rPr lang="en-US" altLang="zh-CN" sz="1200" b="1" dirty="0"/>
              <a:t>)</a:t>
            </a:r>
            <a:r>
              <a:rPr lang="zh-CN" altLang="en-US" sz="1200" b="1" dirty="0"/>
              <a:t>中，</a:t>
            </a:r>
            <a:endParaRPr lang="zh-CN" altLang="en-US" sz="1200" b="1" dirty="0"/>
          </a:p>
          <a:p>
            <a:pPr>
              <a:lnSpc>
                <a:spcPct val="120000"/>
              </a:lnSpc>
            </a:pPr>
            <a:r>
              <a:rPr lang="zh-CN" altLang="en-US" sz="1200" b="1" dirty="0"/>
              <a:t>然后把被中断进程的</a:t>
            </a:r>
            <a:r>
              <a:rPr lang="en-US" altLang="zh-CN" sz="1200" b="1" dirty="0">
                <a:solidFill>
                  <a:srgbClr val="FF0000"/>
                </a:solidFill>
              </a:rPr>
              <a:t>CPU</a:t>
            </a:r>
            <a:r>
              <a:rPr lang="zh-CN" altLang="en-US" sz="1200" b="1" dirty="0">
                <a:solidFill>
                  <a:srgbClr val="FF0000"/>
                </a:solidFill>
              </a:rPr>
              <a:t>现场信息</a:t>
            </a:r>
            <a:r>
              <a:rPr lang="en-US" altLang="zh-CN" sz="1200" b="1" dirty="0"/>
              <a:t>(</a:t>
            </a:r>
            <a:r>
              <a:rPr lang="zh-CN" altLang="en-US" sz="1200" b="1" dirty="0"/>
              <a:t>即包括所有的</a:t>
            </a:r>
            <a:r>
              <a:rPr lang="en-US" altLang="zh-CN" sz="1200" b="1" dirty="0"/>
              <a:t>CPU</a:t>
            </a:r>
            <a:r>
              <a:rPr lang="zh-CN" altLang="en-US" sz="1200" b="1" dirty="0"/>
              <a:t>寄存器，如通用寄存器、段寄存器等内容</a:t>
            </a:r>
            <a:r>
              <a:rPr lang="en-US" altLang="zh-CN" sz="1200" b="1" dirty="0"/>
              <a:t>)</a:t>
            </a:r>
            <a:r>
              <a:rPr lang="zh-CN" altLang="en-US" sz="1200" b="1" dirty="0"/>
              <a:t>都</a:t>
            </a:r>
            <a:r>
              <a:rPr lang="zh-CN" altLang="en-US" sz="1200" b="1" dirty="0">
                <a:solidFill>
                  <a:srgbClr val="FF0000"/>
                </a:solidFill>
              </a:rPr>
              <a:t>压入中断栈中</a:t>
            </a:r>
            <a:endParaRPr lang="en-US" altLang="zh-CN" sz="1200" b="1" dirty="0">
              <a:solidFill>
                <a:srgbClr val="FF0000"/>
              </a:solidFill>
            </a:endParaRPr>
          </a:p>
          <a:p>
            <a:pPr>
              <a:lnSpc>
                <a:spcPct val="120000"/>
              </a:lnSpc>
            </a:pPr>
            <a:endParaRPr lang="zh-CN" altLang="en-US" sz="1200" b="1" dirty="0">
              <a:solidFill>
                <a:srgbClr val="FF0000"/>
              </a:solidFill>
            </a:endParaRPr>
          </a:p>
          <a:p>
            <a:r>
              <a:rPr lang="en-US" altLang="zh-CN" sz="1200" b="1" dirty="0">
                <a:solidFill>
                  <a:srgbClr val="0000FF"/>
                </a:solidFill>
              </a:rPr>
              <a:t>3</a:t>
            </a:r>
            <a:r>
              <a:rPr lang="zh-CN" altLang="en-US" sz="1200" b="1" dirty="0">
                <a:solidFill>
                  <a:srgbClr val="0000FF"/>
                </a:solidFill>
              </a:rPr>
              <a:t>．转入相应的设备处理程序</a:t>
            </a:r>
            <a:endParaRPr lang="en-US" altLang="zh-CN" sz="1200" b="1" dirty="0">
              <a:solidFill>
                <a:srgbClr val="0000FF"/>
              </a:solidFill>
            </a:endParaRPr>
          </a:p>
          <a:p>
            <a:pPr>
              <a:lnSpc>
                <a:spcPct val="120000"/>
              </a:lnSpc>
            </a:pPr>
            <a:r>
              <a:rPr lang="zh-CN" altLang="en-US" sz="1200" b="1" dirty="0"/>
              <a:t>由处理机对各个中断源进行测试，以确定引起本次中断的</a:t>
            </a:r>
            <a:r>
              <a:rPr lang="en-US" altLang="zh-CN" sz="1200" b="1" dirty="0"/>
              <a:t>I/O </a:t>
            </a:r>
            <a:r>
              <a:rPr lang="zh-CN" altLang="en-US" sz="1200" b="1" dirty="0"/>
              <a:t>设备，并发送一应答信号给发出中断请求的进程，使之消除该中断请求信号，</a:t>
            </a:r>
            <a:endParaRPr lang="zh-CN" altLang="en-US" sz="1200" b="1" dirty="0"/>
          </a:p>
          <a:p>
            <a:pPr>
              <a:lnSpc>
                <a:spcPct val="120000"/>
              </a:lnSpc>
            </a:pPr>
            <a:r>
              <a:rPr lang="zh-CN" altLang="en-US" sz="1200" b="1" dirty="0"/>
              <a:t>然后将相应的设备中断处理程序的入口地址装入到程序计数器中，使处理机转向中断处理程序。</a:t>
            </a:r>
            <a:endParaRPr lang="zh-CN" altLang="en-US" sz="1200" b="1" dirty="0"/>
          </a:p>
          <a:p>
            <a:endParaRPr kumimoji="1" lang="en-US" altLang="zh-CN" dirty="0"/>
          </a:p>
          <a:p>
            <a:r>
              <a:rPr lang="en-US" altLang="zh-CN" sz="1200" b="1" dirty="0">
                <a:solidFill>
                  <a:srgbClr val="0000FF"/>
                </a:solidFill>
              </a:rPr>
              <a:t>4</a:t>
            </a:r>
            <a:r>
              <a:rPr lang="zh-CN" altLang="en-US" sz="1200" b="1" dirty="0">
                <a:solidFill>
                  <a:srgbClr val="0000FF"/>
                </a:solidFill>
              </a:rPr>
              <a:t>．中断处理</a:t>
            </a:r>
            <a:endParaRPr lang="en-US" altLang="zh-CN" sz="1200" b="1" dirty="0">
              <a:solidFill>
                <a:srgbClr val="0000FF"/>
              </a:solidFill>
            </a:endParaRPr>
          </a:p>
          <a:p>
            <a:pPr>
              <a:lnSpc>
                <a:spcPct val="120000"/>
              </a:lnSpc>
            </a:pPr>
            <a:r>
              <a:rPr lang="zh-CN" altLang="en-US" sz="1200" b="1" dirty="0"/>
              <a:t>该程序首先从设备控制器中读出设备状态，以判别本次中断是正常完成中断，还是异常结束中断。</a:t>
            </a:r>
            <a:endParaRPr lang="zh-CN" altLang="en-US" sz="1200" b="1" dirty="0"/>
          </a:p>
          <a:p>
            <a:pPr>
              <a:lnSpc>
                <a:spcPct val="120000"/>
              </a:lnSpc>
            </a:pPr>
            <a:r>
              <a:rPr lang="zh-CN" altLang="en-US" sz="1200" b="1" dirty="0"/>
              <a:t>若是前者，中断程序便进行结束处理；若还有命令，可再向控制器发送新的命令，进行新一轮的数据传送。</a:t>
            </a:r>
            <a:endParaRPr lang="zh-CN" altLang="en-US" sz="1200" b="1" dirty="0"/>
          </a:p>
          <a:p>
            <a:pPr>
              <a:lnSpc>
                <a:spcPct val="120000"/>
              </a:lnSpc>
            </a:pPr>
            <a:r>
              <a:rPr lang="zh-CN" altLang="en-US" sz="1200" b="1" dirty="0"/>
              <a:t>若是异常结束中断，则根据发生异常的原因做相应的处理。</a:t>
            </a:r>
            <a:endParaRPr lang="zh-CN" altLang="en-US" sz="1200" b="1" dirty="0"/>
          </a:p>
          <a:p>
            <a:endParaRPr kumimoji="1" lang="en-US" altLang="zh-CN" dirty="0"/>
          </a:p>
          <a:p>
            <a:r>
              <a:rPr lang="en-US" altLang="zh-CN" sz="1200" b="1" dirty="0">
                <a:solidFill>
                  <a:srgbClr val="0000FF"/>
                </a:solidFill>
              </a:rPr>
              <a:t>5</a:t>
            </a:r>
            <a:r>
              <a:rPr lang="zh-CN" altLang="en-US" sz="1200" b="1" dirty="0">
                <a:solidFill>
                  <a:srgbClr val="0000FF"/>
                </a:solidFill>
              </a:rPr>
              <a:t>．恢复被中断进程的现场</a:t>
            </a:r>
            <a:endParaRPr lang="en-US" altLang="zh-CN" sz="1200" b="1" dirty="0">
              <a:solidFill>
                <a:srgbClr val="0000FF"/>
              </a:solidFill>
            </a:endParaRPr>
          </a:p>
          <a:p>
            <a:pPr>
              <a:lnSpc>
                <a:spcPct val="120000"/>
              </a:lnSpc>
            </a:pPr>
            <a:r>
              <a:rPr lang="zh-CN" altLang="en-US" sz="1200" b="1" dirty="0"/>
              <a:t>当中断处理完成以后，便可将保存在中断栈中的被中断进程的现场信息取出，并装入到相应的寄存器中，其中包括该程序下一次要执行的指令的地址</a:t>
            </a:r>
            <a:r>
              <a:rPr lang="en-US" altLang="zh-CN" sz="1200" b="1" dirty="0"/>
              <a:t>N+1</a:t>
            </a:r>
            <a:r>
              <a:rPr lang="zh-CN" altLang="en-US" sz="1200" b="1" dirty="0"/>
              <a:t>、处理机状态字</a:t>
            </a:r>
            <a:r>
              <a:rPr lang="en-US" altLang="zh-CN" sz="1200" b="1" dirty="0"/>
              <a:t>PSW</a:t>
            </a:r>
            <a:r>
              <a:rPr lang="zh-CN" altLang="en-US" sz="1200" b="1" dirty="0"/>
              <a:t>，以及各通用寄存器和段寄存器的内容。</a:t>
            </a:r>
            <a:endParaRPr lang="zh-CN" altLang="en-US" sz="1200" b="1" dirty="0"/>
          </a:p>
          <a:p>
            <a:pPr>
              <a:lnSpc>
                <a:spcPct val="120000"/>
              </a:lnSpc>
            </a:pPr>
            <a:r>
              <a:rPr lang="zh-CN" altLang="en-US" sz="1200" b="1" dirty="0"/>
              <a:t>这样，当处理机再执行本程序时，便从</a:t>
            </a:r>
            <a:r>
              <a:rPr lang="en-US" altLang="zh-CN" sz="1200" b="1" dirty="0"/>
              <a:t>N+1</a:t>
            </a:r>
            <a:r>
              <a:rPr lang="zh-CN" altLang="en-US" sz="1200" b="1" dirty="0"/>
              <a:t>处开始，最终返回到被中断的程序。</a:t>
            </a:r>
            <a:endParaRPr lang="zh-CN" altLang="en-US" sz="1200" b="1" dirty="0"/>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eaLnBrk="1" hangingPunct="1"/>
            <a:r>
              <a:rPr lang="zh-CN" altLang="en-US" sz="2800" dirty="0">
                <a:latin typeface="楷体_GB2312" pitchFamily="49" charset="-122"/>
                <a:ea typeface="楷体_GB2312" pitchFamily="49" charset="-122"/>
              </a:rPr>
              <a:t>设备管理的基本任务：</a:t>
            </a:r>
            <a:endParaRPr lang="zh-CN" altLang="en-US" sz="28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完成用户提出的</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请求</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速率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设备的利用率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为用户提供一个友好的透明接口</a:t>
            </a:r>
            <a:endParaRPr lang="zh-CN" altLang="en-US" sz="2400" dirty="0">
              <a:latin typeface="楷体_GB2312" pitchFamily="49" charset="-122"/>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r>
              <a:rPr lang="zh-CN" altLang="en-US" sz="2800" kern="0" dirty="0">
                <a:ea typeface="楷体_GB2312" pitchFamily="49" charset="-122"/>
              </a:rPr>
              <a:t>设备管理的主要功能</a:t>
            </a:r>
            <a:r>
              <a:rPr lang="zh-CN" altLang="en-US" sz="2800" kern="0" dirty="0">
                <a:solidFill>
                  <a:srgbClr val="0033CC"/>
                </a:solidFill>
                <a:ea typeface="楷体_GB2312" pitchFamily="49" charset="-122"/>
              </a:rPr>
              <a:t>：</a:t>
            </a:r>
            <a:endParaRPr lang="zh-CN" altLang="en-US" sz="2800" kern="0" dirty="0">
              <a:solidFill>
                <a:srgbClr val="0033CC"/>
              </a:solidFill>
              <a:ea typeface="楷体_GB2312" pitchFamily="49" charset="-122"/>
            </a:endParaRPr>
          </a:p>
          <a:p>
            <a:pPr lvl="1" eaLnBrk="1" hangingPunct="1"/>
            <a:r>
              <a:rPr lang="zh-CN" altLang="en-US" sz="2400" kern="0" dirty="0">
                <a:ea typeface="楷体_GB2312" pitchFamily="49" charset="-122"/>
              </a:rPr>
              <a:t>缓冲区管理</a:t>
            </a:r>
            <a:endParaRPr lang="zh-CN" altLang="en-US" sz="2400" kern="0" dirty="0">
              <a:ea typeface="楷体_GB2312" pitchFamily="49" charset="-122"/>
            </a:endParaRPr>
          </a:p>
          <a:p>
            <a:pPr lvl="1" eaLnBrk="1" hangingPunct="1"/>
            <a:r>
              <a:rPr lang="zh-CN" altLang="en-US" sz="2400" kern="0" dirty="0">
                <a:ea typeface="楷体_GB2312" pitchFamily="49" charset="-122"/>
              </a:rPr>
              <a:t>设备分配</a:t>
            </a:r>
            <a:endParaRPr lang="zh-CN" altLang="en-US" sz="2400" kern="0" dirty="0">
              <a:ea typeface="楷体_GB2312" pitchFamily="49" charset="-122"/>
            </a:endParaRPr>
          </a:p>
          <a:p>
            <a:pPr lvl="1" eaLnBrk="1" hangingPunct="1"/>
            <a:r>
              <a:rPr lang="zh-CN" altLang="en-US" sz="2400" kern="0" dirty="0">
                <a:ea typeface="楷体_GB2312" pitchFamily="49" charset="-122"/>
              </a:rPr>
              <a:t>设备处理</a:t>
            </a:r>
            <a:endParaRPr lang="zh-CN" altLang="en-US" sz="2400" kern="0" dirty="0">
              <a:ea typeface="楷体_GB2312" pitchFamily="49" charset="-122"/>
            </a:endParaRPr>
          </a:p>
          <a:p>
            <a:pPr lvl="1" eaLnBrk="1" hangingPunct="1"/>
            <a:r>
              <a:rPr lang="zh-CN" altLang="en-US" sz="2400" kern="0" dirty="0">
                <a:ea typeface="楷体_GB2312" pitchFamily="49" charset="-122"/>
              </a:rPr>
              <a:t>虚拟设备及实现设备独立性</a:t>
            </a:r>
            <a:endParaRPr lang="zh-CN" altLang="en-US" sz="2400" kern="0" dirty="0">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系统包括用于实现数据输入、输出、存储功能的</a:t>
            </a:r>
            <a:r>
              <a:rPr lang="zh-CN" altLang="en-US" sz="1200" b="0" dirty="0">
                <a:solidFill>
                  <a:srgbClr val="FFC000"/>
                </a:solidFill>
                <a:latin typeface="微软雅黑" panose="020B0503020204020204" pitchFamily="34" charset="-122"/>
                <a:ea typeface="微软雅黑" panose="020B0503020204020204" pitchFamily="34" charset="-122"/>
              </a:rPr>
              <a:t>设备和相应的控制器</a:t>
            </a:r>
            <a:r>
              <a:rPr lang="zh-CN" altLang="en-US" sz="1200" b="0" dirty="0">
                <a:latin typeface="微软雅黑" panose="020B0503020204020204" pitchFamily="34" charset="-122"/>
                <a:ea typeface="微软雅黑" panose="020B0503020204020204" pitchFamily="34" charset="-122"/>
              </a:rPr>
              <a:t>。</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设备管理的基本任务是完成用户提出的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请求，提高</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速率以及改善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的利用率。</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设备管理的主要功能有缓冲区管理、设备分配、磁盘管理、虚拟设备及实现设备独立性。</a:t>
            </a:r>
            <a:endParaRPr lang="zh-CN" altLang="en-US" sz="1200" b="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marL="609600" indent="-609600" eaLnBrk="1" hangingPunct="1">
              <a:lnSpc>
                <a:spcPct val="120000"/>
              </a:lnSpc>
              <a:spcBef>
                <a:spcPts val="600"/>
              </a:spcBef>
              <a:buFontTx/>
              <a:buNone/>
              <a:defRPr/>
            </a:pPr>
            <a:r>
              <a:rPr lang="en-US" altLang="zh-CN" sz="2800" dirty="0">
                <a:solidFill>
                  <a:srgbClr val="0033CC"/>
                </a:solidFill>
                <a:latin typeface="微软雅黑" panose="020B0503020204020204" pitchFamily="34" charset="-122"/>
                <a:ea typeface="微软雅黑" panose="020B0503020204020204" pitchFamily="34" charset="-122"/>
              </a:rPr>
              <a:t>1)</a:t>
            </a:r>
            <a:r>
              <a:rPr lang="zh-CN" altLang="en-US" sz="2800" dirty="0">
                <a:solidFill>
                  <a:srgbClr val="0033CC"/>
                </a:solidFill>
                <a:latin typeface="微软雅黑" panose="020B0503020204020204" pitchFamily="34" charset="-122"/>
                <a:ea typeface="微软雅黑" panose="020B0503020204020204" pitchFamily="34" charset="-122"/>
              </a:rPr>
              <a:t>、引入</a:t>
            </a:r>
            <a:endParaRPr lang="zh-CN" altLang="en-US" sz="2800" dirty="0">
              <a:solidFill>
                <a:srgbClr val="0033CC"/>
              </a:solidFill>
              <a:latin typeface="微软雅黑" panose="020B0503020204020204" pitchFamily="34" charset="-122"/>
              <a:ea typeface="微软雅黑" panose="020B0503020204020204" pitchFamily="34" charset="-122"/>
            </a:endParaRPr>
          </a:p>
          <a:p>
            <a:pPr marL="1066800" lvl="1" indent="-609600" eaLnBrk="1" hangingPunct="1">
              <a:lnSpc>
                <a:spcPct val="120000"/>
              </a:lnSpc>
              <a:spcBef>
                <a:spcPts val="600"/>
              </a:spcBef>
              <a:defRPr/>
            </a:pPr>
            <a:r>
              <a:rPr lang="zh-CN" altLang="en-US" sz="2400" dirty="0">
                <a:latin typeface="微软雅黑" panose="020B0503020204020204" pitchFamily="34" charset="-122"/>
                <a:ea typeface="微软雅黑" panose="020B0503020204020204" pitchFamily="34" charset="-122"/>
              </a:rPr>
              <a:t>中断</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字节”干预一次，即每“字节”传送产生一次中断。</a:t>
            </a:r>
            <a:endParaRPr lang="zh-CN" altLang="en-US" sz="2400" dirty="0">
              <a:latin typeface="微软雅黑" panose="020B0503020204020204" pitchFamily="34" charset="-122"/>
              <a:ea typeface="微软雅黑" panose="020B0503020204020204" pitchFamily="34" charset="-122"/>
            </a:endParaRPr>
          </a:p>
          <a:p>
            <a:pPr marL="1066800" lvl="1" indent="-609600" eaLnBrk="1" hangingPunct="1">
              <a:lnSpc>
                <a:spcPct val="120000"/>
              </a:lnSpc>
              <a:spcBef>
                <a:spcPts val="600"/>
              </a:spcBef>
              <a:defRPr/>
            </a:pP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：由</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控制器直接控制总线传递数据块。</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控制器完成从</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内存。</a:t>
            </a:r>
            <a:endParaRPr lang="en-US" altLang="zh-CN" sz="2400" dirty="0">
              <a:latin typeface="微软雅黑" panose="020B0503020204020204" pitchFamily="34" charset="-122"/>
              <a:ea typeface="微软雅黑" panose="020B0503020204020204" pitchFamily="34" charset="-122"/>
            </a:endParaRPr>
          </a:p>
          <a:p>
            <a:pPr marL="609600" lvl="1" indent="-609600" eaLnBrk="1" hangingPunct="1">
              <a:lnSpc>
                <a:spcPct val="120000"/>
              </a:lnSpc>
              <a:spcBef>
                <a:spcPts val="600"/>
              </a:spcBef>
              <a:buFontTx/>
              <a:buNone/>
              <a:defRPr/>
            </a:pPr>
            <a:r>
              <a:rPr lang="en-US" altLang="zh-CN" dirty="0">
                <a:solidFill>
                  <a:srgbClr val="0033CC"/>
                </a:solidFill>
                <a:latin typeface="微软雅黑" panose="020B0503020204020204" pitchFamily="34" charset="-122"/>
                <a:ea typeface="微软雅黑" panose="020B0503020204020204" pitchFamily="34" charset="-122"/>
                <a:cs typeface="+mn-cs"/>
              </a:rPr>
              <a:t>2)</a:t>
            </a:r>
            <a:r>
              <a:rPr lang="zh-CN" altLang="en-US" dirty="0">
                <a:solidFill>
                  <a:srgbClr val="0033CC"/>
                </a:solidFill>
                <a:latin typeface="微软雅黑" panose="020B0503020204020204" pitchFamily="34" charset="-122"/>
                <a:ea typeface="微软雅黑" panose="020B0503020204020204" pitchFamily="34" charset="-122"/>
                <a:cs typeface="+mn-cs"/>
              </a:rPr>
              <a:t>、</a:t>
            </a:r>
            <a:r>
              <a:rPr lang="en-US" altLang="zh-CN" dirty="0">
                <a:solidFill>
                  <a:srgbClr val="0033CC"/>
                </a:solidFill>
                <a:latin typeface="微软雅黑" panose="020B0503020204020204" pitchFamily="34" charset="-122"/>
                <a:ea typeface="微软雅黑" panose="020B0503020204020204" pitchFamily="34" charset="-122"/>
                <a:cs typeface="+mn-cs"/>
              </a:rPr>
              <a:t>DMA</a:t>
            </a:r>
            <a:r>
              <a:rPr lang="zh-CN" altLang="en-US" dirty="0">
                <a:solidFill>
                  <a:srgbClr val="0033CC"/>
                </a:solidFill>
                <a:latin typeface="微软雅黑" panose="020B0503020204020204" pitchFamily="34" charset="-122"/>
                <a:ea typeface="微软雅黑" panose="020B0503020204020204" pitchFamily="34" charset="-122"/>
                <a:cs typeface="+mn-cs"/>
              </a:rPr>
              <a:t>方式的特点</a:t>
            </a:r>
            <a:endParaRPr lang="en-US" altLang="zh-CN" dirty="0">
              <a:solidFill>
                <a:srgbClr val="0033CC"/>
              </a:solidFill>
              <a:latin typeface="微软雅黑" panose="020B0503020204020204" pitchFamily="34" charset="-122"/>
              <a:ea typeface="微软雅黑" panose="020B0503020204020204" pitchFamily="34" charset="-122"/>
              <a:cs typeface="+mn-cs"/>
            </a:endParaRPr>
          </a:p>
          <a:p>
            <a:pPr lvl="1" algn="just" eaLnBrk="1" hangingPunct="1">
              <a:lnSpc>
                <a:spcPct val="120000"/>
              </a:lnSpc>
              <a:spcBef>
                <a:spcPts val="600"/>
              </a:spcBef>
              <a:buFontTx/>
              <a:buNone/>
              <a:defRPr/>
            </a:pPr>
            <a:r>
              <a:rPr kumimoji="1" lang="zh-CN" altLang="en-US" sz="2400" dirty="0">
                <a:latin typeface="微软雅黑" panose="020B0503020204020204" pitchFamily="34" charset="-122"/>
                <a:ea typeface="微软雅黑" panose="020B0503020204020204" pitchFamily="34" charset="-122"/>
              </a:rPr>
              <a:t>① </a:t>
            </a:r>
            <a:r>
              <a:rPr kumimoji="1" lang="zh-CN" altLang="en-US" sz="2400" dirty="0">
                <a:solidFill>
                  <a:srgbClr val="FF0000"/>
                </a:solidFill>
                <a:latin typeface="微软雅黑" panose="020B0503020204020204" pitchFamily="34" charset="-122"/>
                <a:ea typeface="微软雅黑" panose="020B0503020204020204" pitchFamily="34" charset="-122"/>
              </a:rPr>
              <a:t>数据传输的基本单位是数据块，</a:t>
            </a:r>
            <a:r>
              <a:rPr kumimoji="1" lang="zh-CN" altLang="en-US" sz="2400" dirty="0">
                <a:latin typeface="微软雅黑" panose="020B0503020204020204" pitchFamily="34" charset="-122"/>
                <a:ea typeface="微软雅黑" panose="020B0503020204020204" pitchFamily="34" charset="-122"/>
              </a:rPr>
              <a:t>即在</a:t>
            </a:r>
            <a:r>
              <a:rPr kumimoji="1" lang="en-US" altLang="zh-CN" sz="2400" dirty="0">
                <a:latin typeface="微软雅黑" panose="020B0503020204020204" pitchFamily="34" charset="-122"/>
                <a:ea typeface="微软雅黑" panose="020B0503020204020204" pitchFamily="34" charset="-122"/>
              </a:rPr>
              <a:t>CPU</a:t>
            </a:r>
            <a:r>
              <a:rPr kumimoji="1" lang="zh-CN" altLang="en-US" sz="2400" dirty="0">
                <a:latin typeface="微软雅黑" panose="020B0503020204020204" pitchFamily="34" charset="-122"/>
                <a:ea typeface="微软雅黑" panose="020B0503020204020204" pitchFamily="34" charset="-122"/>
              </a:rPr>
              <a:t>与</a:t>
            </a:r>
            <a:r>
              <a:rPr kumimoji="1" lang="en-US" altLang="zh-CN" sz="2400" dirty="0">
                <a:latin typeface="微软雅黑" panose="020B0503020204020204" pitchFamily="34" charset="-122"/>
                <a:ea typeface="微软雅黑" panose="020B0503020204020204" pitchFamily="34" charset="-122"/>
              </a:rPr>
              <a:t>I/O</a:t>
            </a:r>
            <a:r>
              <a:rPr kumimoji="1" lang="zh-CN" altLang="en-US" sz="2400" dirty="0">
                <a:latin typeface="微软雅黑" panose="020B0503020204020204" pitchFamily="34" charset="-122"/>
                <a:ea typeface="微软雅黑" panose="020B0503020204020204" pitchFamily="34" charset="-122"/>
              </a:rPr>
              <a:t>设备之间，每次传送至少一个数据块；</a:t>
            </a:r>
            <a:endParaRPr kumimoji="1" lang="zh-CN" altLang="en-US" sz="2400" dirty="0">
              <a:latin typeface="微软雅黑" panose="020B0503020204020204" pitchFamily="34" charset="-122"/>
              <a:ea typeface="微软雅黑" panose="020B0503020204020204" pitchFamily="34" charset="-122"/>
            </a:endParaRPr>
          </a:p>
          <a:p>
            <a:pPr lvl="1" algn="just" eaLnBrk="1" hangingPunct="1">
              <a:lnSpc>
                <a:spcPct val="120000"/>
              </a:lnSpc>
              <a:spcBef>
                <a:spcPts val="600"/>
              </a:spcBef>
              <a:buFontTx/>
              <a:buNone/>
              <a:defRPr/>
            </a:pPr>
            <a:r>
              <a:rPr kumimoji="1" lang="zh-CN" altLang="en-US" sz="2400" dirty="0">
                <a:latin typeface="微软雅黑" panose="020B0503020204020204" pitchFamily="34" charset="-122"/>
                <a:ea typeface="微软雅黑" panose="020B0503020204020204" pitchFamily="34" charset="-122"/>
              </a:rPr>
              <a:t>② 所传送的数据是从</a:t>
            </a:r>
            <a:r>
              <a:rPr kumimoji="1" lang="zh-CN" altLang="en-US" sz="2400" dirty="0">
                <a:solidFill>
                  <a:srgbClr val="00B050"/>
                </a:solidFill>
                <a:latin typeface="微软雅黑" panose="020B0503020204020204" pitchFamily="34" charset="-122"/>
                <a:ea typeface="微软雅黑" panose="020B0503020204020204" pitchFamily="34" charset="-122"/>
              </a:rPr>
              <a:t>设备直接送入内存</a:t>
            </a:r>
            <a:r>
              <a:rPr kumimoji="1" lang="zh-CN" altLang="en-US" sz="2400" dirty="0">
                <a:latin typeface="微软雅黑" panose="020B0503020204020204" pitchFamily="34" charset="-122"/>
                <a:ea typeface="微软雅黑" panose="020B0503020204020204" pitchFamily="34" charset="-122"/>
              </a:rPr>
              <a:t>的，或者相反；</a:t>
            </a:r>
            <a:endParaRPr kumimoji="1" lang="zh-CN" altLang="en-US" sz="2400" dirty="0">
              <a:latin typeface="微软雅黑" panose="020B0503020204020204" pitchFamily="34" charset="-122"/>
              <a:ea typeface="微软雅黑" panose="020B0503020204020204" pitchFamily="34" charset="-122"/>
            </a:endParaRPr>
          </a:p>
          <a:p>
            <a:pPr lvl="1" algn="just" eaLnBrk="1" hangingPunct="1">
              <a:lnSpc>
                <a:spcPct val="120000"/>
              </a:lnSpc>
              <a:spcBef>
                <a:spcPts val="600"/>
              </a:spcBef>
              <a:buFontTx/>
              <a:buNone/>
              <a:defRPr/>
            </a:pPr>
            <a:r>
              <a:rPr kumimoji="1" lang="zh-CN" altLang="en-US" sz="2400" dirty="0">
                <a:latin typeface="微软雅黑" panose="020B0503020204020204" pitchFamily="34" charset="-122"/>
                <a:ea typeface="微软雅黑" panose="020B0503020204020204" pitchFamily="34" charset="-122"/>
              </a:rPr>
              <a:t>③ 仅在传送一个或多个数据块的开始和结束时，才需</a:t>
            </a:r>
            <a:r>
              <a:rPr kumimoji="1" lang="en-US" altLang="zh-CN" sz="2400" dirty="0">
                <a:latin typeface="微软雅黑" panose="020B0503020204020204" pitchFamily="34" charset="-122"/>
                <a:ea typeface="微软雅黑" panose="020B0503020204020204" pitchFamily="34" charset="-122"/>
              </a:rPr>
              <a:t>CPU</a:t>
            </a:r>
            <a:r>
              <a:rPr kumimoji="1" lang="zh-CN" altLang="en-US" sz="2400" dirty="0">
                <a:latin typeface="微软雅黑" panose="020B0503020204020204" pitchFamily="34" charset="-122"/>
                <a:ea typeface="微软雅黑" panose="020B0503020204020204" pitchFamily="34" charset="-122"/>
              </a:rPr>
              <a:t>干预，整块数据的传送是在控制器的控制下完成的。</a:t>
            </a:r>
            <a:endParaRPr kumimoji="1" lang="zh-CN" altLang="en-US" sz="24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eaLnBrk="1" hangingPunct="1"/>
            <a:r>
              <a:rPr lang="zh-CN" altLang="en-US" sz="2800" dirty="0">
                <a:latin typeface="楷体_GB2312" pitchFamily="49" charset="-122"/>
                <a:ea typeface="楷体_GB2312" pitchFamily="49" charset="-122"/>
              </a:rPr>
              <a:t>设备管理的基本任务：</a:t>
            </a:r>
            <a:endParaRPr lang="zh-CN" altLang="en-US" sz="28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完成用户提出的</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请求</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速率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设备的利用率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为用户提供一个友好的透明接口</a:t>
            </a:r>
            <a:endParaRPr lang="zh-CN" altLang="en-US" sz="2400" dirty="0">
              <a:latin typeface="楷体_GB2312" pitchFamily="49" charset="-122"/>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r>
              <a:rPr lang="zh-CN" altLang="en-US" sz="2800" kern="0" dirty="0">
                <a:ea typeface="楷体_GB2312" pitchFamily="49" charset="-122"/>
              </a:rPr>
              <a:t>设备管理的主要功能</a:t>
            </a:r>
            <a:r>
              <a:rPr lang="zh-CN" altLang="en-US" sz="2800" kern="0" dirty="0">
                <a:solidFill>
                  <a:srgbClr val="0033CC"/>
                </a:solidFill>
                <a:ea typeface="楷体_GB2312" pitchFamily="49" charset="-122"/>
              </a:rPr>
              <a:t>：</a:t>
            </a:r>
            <a:endParaRPr lang="zh-CN" altLang="en-US" sz="2800" kern="0" dirty="0">
              <a:solidFill>
                <a:srgbClr val="0033CC"/>
              </a:solidFill>
              <a:ea typeface="楷体_GB2312" pitchFamily="49" charset="-122"/>
            </a:endParaRPr>
          </a:p>
          <a:p>
            <a:pPr lvl="1" eaLnBrk="1" hangingPunct="1"/>
            <a:r>
              <a:rPr lang="zh-CN" altLang="en-US" sz="2400" kern="0" dirty="0">
                <a:ea typeface="楷体_GB2312" pitchFamily="49" charset="-122"/>
              </a:rPr>
              <a:t>缓冲区管理</a:t>
            </a:r>
            <a:endParaRPr lang="zh-CN" altLang="en-US" sz="2400" kern="0" dirty="0">
              <a:ea typeface="楷体_GB2312" pitchFamily="49" charset="-122"/>
            </a:endParaRPr>
          </a:p>
          <a:p>
            <a:pPr lvl="1" eaLnBrk="1" hangingPunct="1"/>
            <a:r>
              <a:rPr lang="zh-CN" altLang="en-US" sz="2400" kern="0" dirty="0">
                <a:ea typeface="楷体_GB2312" pitchFamily="49" charset="-122"/>
              </a:rPr>
              <a:t>设备分配</a:t>
            </a:r>
            <a:endParaRPr lang="zh-CN" altLang="en-US" sz="2400" kern="0" dirty="0">
              <a:ea typeface="楷体_GB2312" pitchFamily="49" charset="-122"/>
            </a:endParaRPr>
          </a:p>
          <a:p>
            <a:pPr lvl="1" eaLnBrk="1" hangingPunct="1"/>
            <a:r>
              <a:rPr lang="zh-CN" altLang="en-US" sz="2400" kern="0" dirty="0">
                <a:ea typeface="楷体_GB2312" pitchFamily="49" charset="-122"/>
              </a:rPr>
              <a:t>设备处理</a:t>
            </a:r>
            <a:endParaRPr lang="zh-CN" altLang="en-US" sz="2400" kern="0" dirty="0">
              <a:ea typeface="楷体_GB2312" pitchFamily="49" charset="-122"/>
            </a:endParaRPr>
          </a:p>
          <a:p>
            <a:pPr lvl="1" eaLnBrk="1" hangingPunct="1"/>
            <a:r>
              <a:rPr lang="zh-CN" altLang="en-US" sz="2400" kern="0" dirty="0">
                <a:ea typeface="楷体_GB2312" pitchFamily="49" charset="-122"/>
              </a:rPr>
              <a:t>虚拟设备及实现设备独立性</a:t>
            </a:r>
            <a:endParaRPr lang="zh-CN" altLang="en-US" sz="2400" kern="0" dirty="0">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系统包括用于实现数据输入、输出、存储功能的</a:t>
            </a:r>
            <a:r>
              <a:rPr lang="zh-CN" altLang="en-US" sz="1200" b="0" dirty="0">
                <a:solidFill>
                  <a:srgbClr val="FFC000"/>
                </a:solidFill>
                <a:latin typeface="微软雅黑" panose="020B0503020204020204" pitchFamily="34" charset="-122"/>
                <a:ea typeface="微软雅黑" panose="020B0503020204020204" pitchFamily="34" charset="-122"/>
              </a:rPr>
              <a:t>设备和相应的控制器</a:t>
            </a:r>
            <a:r>
              <a:rPr lang="zh-CN" altLang="en-US" sz="1200" b="0" dirty="0">
                <a:latin typeface="微软雅黑" panose="020B0503020204020204" pitchFamily="34" charset="-122"/>
                <a:ea typeface="微软雅黑" panose="020B0503020204020204" pitchFamily="34" charset="-122"/>
              </a:rPr>
              <a:t>。</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设备管理的基本任务是完成用户提出的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请求，提高</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速率以及改善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的利用率。</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设备管理的主要功能有缓冲区管理、设备分配、磁盘管理、虚拟设备及实现设备独立性。</a:t>
            </a:r>
            <a:endParaRPr lang="zh-CN" altLang="en-US" sz="1200" b="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ChangeArrowheads="1" noTextEdit="1"/>
          </p:cNvSpPr>
          <p:nvPr>
            <p:ph type="sldImg"/>
          </p:nvPr>
        </p:nvSpPr>
        <p:spPr>
          <a:xfrm>
            <a:off x="2713038" y="512763"/>
            <a:ext cx="4552950" cy="2562225"/>
          </a:xfrm>
        </p:spPr>
      </p:sp>
      <p:sp>
        <p:nvSpPr>
          <p:cNvPr id="1177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DMA:</a:t>
            </a:r>
            <a:r>
              <a:rPr lang="zh-CN" altLang="en-US"/>
              <a:t>直接存储器访问方式</a:t>
            </a:r>
            <a:endParaRPr lang="zh-CN" altLang="en-US"/>
          </a:p>
        </p:txBody>
      </p:sp>
      <p:sp>
        <p:nvSpPr>
          <p:cNvPr id="1177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F26A478A-C329-4273-A3E0-DFE2F6B3C7E2}"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ChangeArrowheads="1" noTextEdit="1"/>
          </p:cNvSpPr>
          <p:nvPr>
            <p:ph type="sldImg"/>
          </p:nvPr>
        </p:nvSpPr>
        <p:spPr>
          <a:xfrm>
            <a:off x="2713038" y="512763"/>
            <a:ext cx="4552950" cy="2562225"/>
          </a:xfrm>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hlink"/>
                </a:solidFill>
              </a:rPr>
              <a:t>以磁盘读数据为例，来说明</a:t>
            </a:r>
            <a:r>
              <a:rPr lang="en-US" altLang="zh-CN">
                <a:solidFill>
                  <a:schemeClr val="hlink"/>
                </a:solidFill>
              </a:rPr>
              <a:t>DMA</a:t>
            </a:r>
            <a:r>
              <a:rPr lang="zh-CN" altLang="en-US">
                <a:solidFill>
                  <a:schemeClr val="hlink"/>
                </a:solidFill>
              </a:rPr>
              <a:t>方式的工作流程。</a:t>
            </a:r>
            <a:r>
              <a:rPr lang="en-US" altLang="zh-CN">
                <a:solidFill>
                  <a:schemeClr val="hlink"/>
                </a:solidFill>
              </a:rPr>
              <a:t>CPU</a:t>
            </a:r>
            <a:r>
              <a:rPr lang="zh-CN" altLang="en-US">
                <a:solidFill>
                  <a:schemeClr val="hlink"/>
                </a:solidFill>
              </a:rPr>
              <a:t>首先向磁盘控制器发送一条读命令。该命令被送到其中的命令寄存器</a:t>
            </a:r>
            <a:r>
              <a:rPr lang="en-US" altLang="zh-CN">
                <a:solidFill>
                  <a:schemeClr val="hlink"/>
                </a:solidFill>
              </a:rPr>
              <a:t>CR</a:t>
            </a:r>
            <a:r>
              <a:rPr lang="zh-CN" altLang="en-US">
                <a:solidFill>
                  <a:schemeClr val="hlink"/>
                </a:solidFill>
              </a:rPr>
              <a:t>中。同时还需发送本次要将数据读入的内存起始目标地址，该地址被送入</a:t>
            </a:r>
            <a:r>
              <a:rPr lang="en-US" altLang="zh-CN">
                <a:solidFill>
                  <a:schemeClr val="hlink"/>
                </a:solidFill>
              </a:rPr>
              <a:t>MAR</a:t>
            </a:r>
            <a:r>
              <a:rPr lang="zh-CN" altLang="en-US">
                <a:solidFill>
                  <a:schemeClr val="hlink"/>
                </a:solidFill>
              </a:rPr>
              <a:t>中；要读数据的字数则送入数据计数器</a:t>
            </a:r>
            <a:r>
              <a:rPr lang="en-US" altLang="zh-CN">
                <a:solidFill>
                  <a:schemeClr val="hlink"/>
                </a:solidFill>
              </a:rPr>
              <a:t>DC</a:t>
            </a:r>
            <a:r>
              <a:rPr lang="zh-CN" altLang="en-US">
                <a:solidFill>
                  <a:schemeClr val="hlink"/>
                </a:solidFill>
              </a:rPr>
              <a:t>中，还需将磁盘中的原地址直接送入</a:t>
            </a:r>
            <a:r>
              <a:rPr lang="en-US" altLang="zh-CN">
                <a:solidFill>
                  <a:schemeClr val="hlink"/>
                </a:solidFill>
              </a:rPr>
              <a:t>DMA</a:t>
            </a:r>
            <a:r>
              <a:rPr lang="zh-CN" altLang="en-US">
                <a:solidFill>
                  <a:schemeClr val="hlink"/>
                </a:solidFill>
              </a:rPr>
              <a:t>控制器的</a:t>
            </a:r>
            <a:r>
              <a:rPr lang="en-US" altLang="zh-CN">
                <a:solidFill>
                  <a:schemeClr val="hlink"/>
                </a:solidFill>
              </a:rPr>
              <a:t>I/O</a:t>
            </a:r>
            <a:r>
              <a:rPr lang="zh-CN" altLang="en-US">
                <a:solidFill>
                  <a:schemeClr val="hlink"/>
                </a:solidFill>
              </a:rPr>
              <a:t>控制逻辑上。然后启动</a:t>
            </a:r>
            <a:r>
              <a:rPr lang="en-US" altLang="zh-CN">
                <a:solidFill>
                  <a:schemeClr val="hlink"/>
                </a:solidFill>
              </a:rPr>
              <a:t>DMA</a:t>
            </a:r>
            <a:r>
              <a:rPr lang="zh-CN" altLang="en-US">
                <a:solidFill>
                  <a:schemeClr val="hlink"/>
                </a:solidFill>
              </a:rPr>
              <a:t>控制器进行数据传送，传送当中</a:t>
            </a:r>
            <a:r>
              <a:rPr lang="en-US" altLang="zh-CN">
                <a:solidFill>
                  <a:schemeClr val="hlink"/>
                </a:solidFill>
              </a:rPr>
              <a:t>DMA</a:t>
            </a:r>
            <a:r>
              <a:rPr lang="zh-CN" altLang="en-US">
                <a:solidFill>
                  <a:schemeClr val="hlink"/>
                </a:solidFill>
              </a:rPr>
              <a:t>控制器读入一个数据到数据寄存器中，然后传到内存中，接着</a:t>
            </a:r>
            <a:r>
              <a:rPr lang="en-US" altLang="zh-CN">
                <a:solidFill>
                  <a:schemeClr val="hlink"/>
                </a:solidFill>
              </a:rPr>
              <a:t>MAR+1,DC-1</a:t>
            </a:r>
            <a:r>
              <a:rPr lang="zh-CN" altLang="en-US">
                <a:solidFill>
                  <a:schemeClr val="hlink"/>
                </a:solidFill>
              </a:rPr>
              <a:t>，判断</a:t>
            </a:r>
            <a:r>
              <a:rPr lang="en-US" altLang="zh-CN">
                <a:solidFill>
                  <a:schemeClr val="hlink"/>
                </a:solidFill>
              </a:rPr>
              <a:t>DC</a:t>
            </a:r>
            <a:r>
              <a:rPr lang="zh-CN" altLang="en-US">
                <a:solidFill>
                  <a:schemeClr val="hlink"/>
                </a:solidFill>
              </a:rPr>
              <a:t>是否为</a:t>
            </a:r>
            <a:r>
              <a:rPr lang="en-US" altLang="zh-CN">
                <a:solidFill>
                  <a:schemeClr val="hlink"/>
                </a:solidFill>
              </a:rPr>
              <a:t>0,</a:t>
            </a:r>
            <a:r>
              <a:rPr lang="zh-CN" altLang="en-US">
                <a:solidFill>
                  <a:schemeClr val="hlink"/>
                </a:solidFill>
              </a:rPr>
              <a:t>如否，继续，反之控制器发中断请求，传送完毕。</a:t>
            </a:r>
            <a:endParaRPr lang="zh-CN" altLang="en-US">
              <a:solidFill>
                <a:schemeClr val="hlink"/>
              </a:solidFill>
            </a:endParaRPr>
          </a:p>
          <a:p>
            <a:endParaRPr lang="zh-CN" altLang="en-US"/>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2BA56D35-F330-4763-9ABA-E2DACDCE29B9}"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eaLnBrk="1" hangingPunct="1"/>
            <a:r>
              <a:rPr lang="zh-CN" altLang="en-US" sz="2800" dirty="0">
                <a:latin typeface="楷体_GB2312" pitchFamily="49" charset="-122"/>
                <a:ea typeface="楷体_GB2312" pitchFamily="49" charset="-122"/>
              </a:rPr>
              <a:t>设备管理的基本任务：</a:t>
            </a:r>
            <a:endParaRPr lang="zh-CN" altLang="en-US" sz="28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完成用户提出的</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请求</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速率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设备的利用率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为用户提供一个友好的透明接口</a:t>
            </a:r>
            <a:endParaRPr lang="zh-CN" altLang="en-US" sz="2400" dirty="0">
              <a:latin typeface="楷体_GB2312" pitchFamily="49" charset="-122"/>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r>
              <a:rPr lang="zh-CN" altLang="en-US" sz="2800" kern="0" dirty="0">
                <a:ea typeface="楷体_GB2312" pitchFamily="49" charset="-122"/>
              </a:rPr>
              <a:t>设备管理的主要功能</a:t>
            </a:r>
            <a:r>
              <a:rPr lang="zh-CN" altLang="en-US" sz="2800" kern="0" dirty="0">
                <a:solidFill>
                  <a:srgbClr val="0033CC"/>
                </a:solidFill>
                <a:ea typeface="楷体_GB2312" pitchFamily="49" charset="-122"/>
              </a:rPr>
              <a:t>：</a:t>
            </a:r>
            <a:endParaRPr lang="zh-CN" altLang="en-US" sz="2800" kern="0" dirty="0">
              <a:solidFill>
                <a:srgbClr val="0033CC"/>
              </a:solidFill>
              <a:ea typeface="楷体_GB2312" pitchFamily="49" charset="-122"/>
            </a:endParaRPr>
          </a:p>
          <a:p>
            <a:pPr lvl="1" eaLnBrk="1" hangingPunct="1"/>
            <a:r>
              <a:rPr lang="zh-CN" altLang="en-US" sz="2400" kern="0" dirty="0">
                <a:ea typeface="楷体_GB2312" pitchFamily="49" charset="-122"/>
              </a:rPr>
              <a:t>缓冲区管理</a:t>
            </a:r>
            <a:endParaRPr lang="zh-CN" altLang="en-US" sz="2400" kern="0" dirty="0">
              <a:ea typeface="楷体_GB2312" pitchFamily="49" charset="-122"/>
            </a:endParaRPr>
          </a:p>
          <a:p>
            <a:pPr lvl="1" eaLnBrk="1" hangingPunct="1"/>
            <a:r>
              <a:rPr lang="zh-CN" altLang="en-US" sz="2400" kern="0" dirty="0">
                <a:ea typeface="楷体_GB2312" pitchFamily="49" charset="-122"/>
              </a:rPr>
              <a:t>设备分配</a:t>
            </a:r>
            <a:endParaRPr lang="zh-CN" altLang="en-US" sz="2400" kern="0" dirty="0">
              <a:ea typeface="楷体_GB2312" pitchFamily="49" charset="-122"/>
            </a:endParaRPr>
          </a:p>
          <a:p>
            <a:pPr lvl="1" eaLnBrk="1" hangingPunct="1"/>
            <a:r>
              <a:rPr lang="zh-CN" altLang="en-US" sz="2400" kern="0" dirty="0">
                <a:ea typeface="楷体_GB2312" pitchFamily="49" charset="-122"/>
              </a:rPr>
              <a:t>设备处理</a:t>
            </a:r>
            <a:endParaRPr lang="zh-CN" altLang="en-US" sz="2400" kern="0" dirty="0">
              <a:ea typeface="楷体_GB2312" pitchFamily="49" charset="-122"/>
            </a:endParaRPr>
          </a:p>
          <a:p>
            <a:pPr lvl="1" eaLnBrk="1" hangingPunct="1"/>
            <a:r>
              <a:rPr lang="zh-CN" altLang="en-US" sz="2400" kern="0" dirty="0">
                <a:ea typeface="楷体_GB2312" pitchFamily="49" charset="-122"/>
              </a:rPr>
              <a:t>虚拟设备及实现设备独立性</a:t>
            </a:r>
            <a:endParaRPr lang="zh-CN" altLang="en-US" sz="2400" kern="0" dirty="0">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系统包括用于实现数据输入、输出、存储功能的</a:t>
            </a:r>
            <a:r>
              <a:rPr lang="zh-CN" altLang="en-US" sz="1200" b="0" dirty="0">
                <a:solidFill>
                  <a:srgbClr val="FFC000"/>
                </a:solidFill>
                <a:latin typeface="微软雅黑" panose="020B0503020204020204" pitchFamily="34" charset="-122"/>
                <a:ea typeface="微软雅黑" panose="020B0503020204020204" pitchFamily="34" charset="-122"/>
              </a:rPr>
              <a:t>设备和相应的控制器</a:t>
            </a:r>
            <a:r>
              <a:rPr lang="zh-CN" altLang="en-US" sz="1200" b="0" dirty="0">
                <a:latin typeface="微软雅黑" panose="020B0503020204020204" pitchFamily="34" charset="-122"/>
                <a:ea typeface="微软雅黑" panose="020B0503020204020204" pitchFamily="34" charset="-122"/>
              </a:rPr>
              <a:t>。</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设备管理的基本任务是完成用户提出的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请求，提高</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速率以及改善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的利用率。</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设备管理的主要功能有缓冲区管理、设备分配、磁盘管理、虚拟设备及实现设备独立性。</a:t>
            </a:r>
            <a:endParaRPr lang="zh-CN" altLang="en-US" sz="1200" b="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p:spPr>
        <p:txBody>
          <a:bodyPr/>
          <a:lstStyle>
            <a:lvl1pPr>
              <a:defRPr sz="4400">
                <a:solidFill>
                  <a:schemeClr val="tx1"/>
                </a:solidFill>
                <a:latin typeface="Arial" panose="020B0604020202020204" pitchFamily="34" charset="0"/>
                <a:ea typeface="宋体" pitchFamily="2" charset="-122"/>
              </a:defRPr>
            </a:lvl1pPr>
            <a:lvl2pPr marL="742950" indent="-285750">
              <a:defRPr sz="4400">
                <a:solidFill>
                  <a:schemeClr val="tx1"/>
                </a:solidFill>
                <a:latin typeface="Arial" panose="020B0604020202020204" pitchFamily="34" charset="0"/>
                <a:ea typeface="宋体" pitchFamily="2" charset="-122"/>
              </a:defRPr>
            </a:lvl2pPr>
            <a:lvl3pPr marL="1143000" indent="-228600">
              <a:defRPr sz="4400">
                <a:solidFill>
                  <a:schemeClr val="tx1"/>
                </a:solidFill>
                <a:latin typeface="Arial" panose="020B0604020202020204" pitchFamily="34" charset="0"/>
                <a:ea typeface="宋体" pitchFamily="2" charset="-122"/>
              </a:defRPr>
            </a:lvl3pPr>
            <a:lvl4pPr marL="1600200" indent="-228600">
              <a:defRPr sz="4400">
                <a:solidFill>
                  <a:schemeClr val="tx1"/>
                </a:solidFill>
                <a:latin typeface="Arial" panose="020B0604020202020204" pitchFamily="34" charset="0"/>
                <a:ea typeface="宋体" pitchFamily="2" charset="-122"/>
              </a:defRPr>
            </a:lvl4pPr>
            <a:lvl5pPr marL="2057400" indent="-228600">
              <a:defRPr sz="44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宋体" pitchFamily="2" charset="-122"/>
              </a:defRPr>
            </a:lvl9pPr>
          </a:lstStyle>
          <a:p>
            <a:fld id="{07C9EB93-8367-D445-8964-A2DC20FB295A}" type="slidenum">
              <a:rPr lang="en-US" altLang="zh-CN" sz="1200" smtClean="0"/>
            </a:fld>
            <a:endParaRPr lang="en-US" altLang="zh-CN" sz="1200"/>
          </a:p>
        </p:txBody>
      </p:sp>
      <p:sp>
        <p:nvSpPr>
          <p:cNvPr id="91138" name="Rectangle 2"/>
          <p:cNvSpPr>
            <a:spLocks noGrp="1" noRot="1" noChangeAspect="1" noChangeArrowheads="1" noTextEdit="1"/>
          </p:cNvSpPr>
          <p:nvPr>
            <p:ph type="sldImg"/>
          </p:nvPr>
        </p:nvSpPr>
        <p:spPr>
          <a:xfrm>
            <a:off x="2713038" y="512763"/>
            <a:ext cx="4552950" cy="2562225"/>
          </a:xfrm>
        </p:spPr>
      </p:sp>
      <p:sp>
        <p:nvSpPr>
          <p:cNvPr id="91139" name="Rectangle 3"/>
          <p:cNvSpPr>
            <a:spLocks noGrp="1" noChangeArrowheads="1"/>
          </p:cNvSpPr>
          <p:nvPr>
            <p:ph type="body" idx="1"/>
          </p:nvPr>
        </p:nvSpPr>
        <p:spPr>
          <a:noFill/>
        </p:spPr>
        <p:txBody>
          <a:bodyPr/>
          <a:lstStyle/>
          <a:p>
            <a:r>
              <a:rPr lang="en-US" altLang="zh-CN" dirty="0"/>
              <a:t>1</a:t>
            </a:r>
            <a:r>
              <a:rPr lang="zh-CN" altLang="en-US" dirty="0"/>
              <a:t>．设备独立性的概念</a:t>
            </a:r>
            <a:endParaRPr lang="zh-CN" altLang="en-US" dirty="0"/>
          </a:p>
          <a:p>
            <a:r>
              <a:rPr lang="zh-CN" altLang="en-US" dirty="0"/>
              <a:t>为了提高</a:t>
            </a:r>
            <a:r>
              <a:rPr lang="en-US" altLang="zh-CN" dirty="0"/>
              <a:t>OS </a:t>
            </a:r>
            <a:r>
              <a:rPr lang="zh-CN" altLang="en-US" dirty="0"/>
              <a:t>的可适应性和可扩展性，在现代</a:t>
            </a:r>
            <a:r>
              <a:rPr lang="en-US" altLang="zh-CN" dirty="0"/>
              <a:t>OS </a:t>
            </a:r>
            <a:r>
              <a:rPr lang="zh-CN" altLang="en-US" dirty="0"/>
              <a:t>中都毫无例外地实现了设备独立性</a:t>
            </a:r>
            <a:r>
              <a:rPr lang="en-US" altLang="zh-CN" dirty="0"/>
              <a:t>(Device Independence)</a:t>
            </a:r>
            <a:r>
              <a:rPr lang="zh-CN" altLang="en-US" dirty="0"/>
              <a:t>，也称为设备无关性。其基本含义是</a:t>
            </a:r>
            <a:r>
              <a:rPr lang="en-US" altLang="zh-CN" dirty="0"/>
              <a:t>: </a:t>
            </a:r>
            <a:r>
              <a:rPr lang="zh-CN" altLang="en-US" dirty="0"/>
              <a:t>应用程序独立于具体使用的物</a:t>
            </a:r>
            <a:endParaRPr lang="zh-CN" altLang="en-US" dirty="0"/>
          </a:p>
          <a:p>
            <a:r>
              <a:rPr lang="zh-CN" altLang="en-US" dirty="0"/>
              <a:t>理设备。为了实现设备独立性而引入了逻辑设备和物理设备这两个概念。在应用程序中，使用逻辑设备名称来请求使用某类设备；而系统在实际执行时，还必须使用物理设备名称。</a:t>
            </a:r>
            <a:endParaRPr lang="zh-CN" altLang="en-US" dirty="0"/>
          </a:p>
          <a:p>
            <a:r>
              <a:rPr lang="zh-CN" altLang="en-US" dirty="0"/>
              <a:t>因此，系统须具有将逻辑设备名称转换为某物理设备名称的功能，这非常类似于存储器管理中所介绍的逻辑地址和物理地址的概念。在应用程序中所使用的是逻辑地址，而系统在分配和使用内存时，必须使用物理地址。在实现了设备独立性的功能后，可带来以下两方面的好处。</a:t>
            </a:r>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p:spPr>
        <p:txBody>
          <a:bodyPr/>
          <a:lstStyle>
            <a:lvl1pPr>
              <a:defRPr sz="4400">
                <a:solidFill>
                  <a:schemeClr val="tx1"/>
                </a:solidFill>
                <a:latin typeface="Arial" panose="020B0604020202020204" pitchFamily="34" charset="0"/>
                <a:ea typeface="宋体" pitchFamily="2" charset="-122"/>
              </a:defRPr>
            </a:lvl1pPr>
            <a:lvl2pPr marL="742950" indent="-285750">
              <a:defRPr sz="4400">
                <a:solidFill>
                  <a:schemeClr val="tx1"/>
                </a:solidFill>
                <a:latin typeface="Arial" panose="020B0604020202020204" pitchFamily="34" charset="0"/>
                <a:ea typeface="宋体" pitchFamily="2" charset="-122"/>
              </a:defRPr>
            </a:lvl2pPr>
            <a:lvl3pPr marL="1143000" indent="-228600">
              <a:defRPr sz="4400">
                <a:solidFill>
                  <a:schemeClr val="tx1"/>
                </a:solidFill>
                <a:latin typeface="Arial" panose="020B0604020202020204" pitchFamily="34" charset="0"/>
                <a:ea typeface="宋体" pitchFamily="2" charset="-122"/>
              </a:defRPr>
            </a:lvl3pPr>
            <a:lvl4pPr marL="1600200" indent="-228600">
              <a:defRPr sz="4400">
                <a:solidFill>
                  <a:schemeClr val="tx1"/>
                </a:solidFill>
                <a:latin typeface="Arial" panose="020B0604020202020204" pitchFamily="34" charset="0"/>
                <a:ea typeface="宋体" pitchFamily="2" charset="-122"/>
              </a:defRPr>
            </a:lvl4pPr>
            <a:lvl5pPr marL="2057400" indent="-228600">
              <a:defRPr sz="440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宋体" pitchFamily="2" charset="-122"/>
              </a:defRPr>
            </a:lvl9pPr>
          </a:lstStyle>
          <a:p>
            <a:fld id="{582F8952-333E-CC41-8587-6D520206EBE5}" type="slidenum">
              <a:rPr lang="en-US" altLang="zh-CN" sz="1200" smtClean="0"/>
            </a:fld>
            <a:endParaRPr lang="en-US" altLang="zh-CN" sz="1200"/>
          </a:p>
        </p:txBody>
      </p:sp>
      <p:sp>
        <p:nvSpPr>
          <p:cNvPr id="93186" name="Rectangle 2"/>
          <p:cNvSpPr>
            <a:spLocks noGrp="1" noRot="1" noChangeAspect="1" noChangeArrowheads="1" noTextEdit="1"/>
          </p:cNvSpPr>
          <p:nvPr>
            <p:ph type="sldImg"/>
          </p:nvPr>
        </p:nvSpPr>
        <p:spPr>
          <a:xfrm>
            <a:off x="2713038" y="512763"/>
            <a:ext cx="4552950" cy="2562225"/>
          </a:xfrm>
        </p:spPr>
      </p:sp>
      <p:sp>
        <p:nvSpPr>
          <p:cNvPr id="93187" name="Rectangle 3"/>
          <p:cNvSpPr>
            <a:spLocks noGrp="1" noChangeArrowheads="1"/>
          </p:cNvSpPr>
          <p:nvPr>
            <p:ph type="body" idx="1"/>
          </p:nvPr>
        </p:nvSpPr>
        <p:spPr>
          <a:noFill/>
        </p:spPr>
        <p:txBody>
          <a:bodyPr/>
          <a:lstStyle/>
          <a:p>
            <a:r>
              <a:rPr lang="en-US" altLang="zh-CN"/>
              <a:t>1) </a:t>
            </a:r>
            <a:r>
              <a:rPr lang="zh-CN" altLang="en-US"/>
              <a:t>设备分配时的灵活性</a:t>
            </a:r>
            <a:endParaRPr lang="zh-CN" altLang="en-US"/>
          </a:p>
          <a:p>
            <a:r>
              <a:rPr lang="zh-CN" altLang="en-US"/>
              <a:t>当应用程序</a:t>
            </a:r>
            <a:r>
              <a:rPr lang="en-US" altLang="zh-CN"/>
              <a:t>(</a:t>
            </a:r>
            <a:r>
              <a:rPr lang="zh-CN" altLang="en-US"/>
              <a:t>进程</a:t>
            </a:r>
            <a:r>
              <a:rPr lang="en-US" altLang="zh-CN"/>
              <a:t>)</a:t>
            </a:r>
            <a:r>
              <a:rPr lang="zh-CN" altLang="en-US"/>
              <a:t>以物理设备名称来请求使用指定的某台设备时，如果该设备已经分配给其他进程或正在检修，而此时尽管还有几台其它的相同设备正在空闲，该进程却仍阻塞。但若进程能以逻辑设备名称来请求某类设备时，系统可立即将该类设备中的任一台分配给进程，仅当所有此类设备已全部分配完毕时，进程才会阻塞。</a:t>
            </a:r>
            <a:endParaRPr lang="zh-CN" altLang="en-US"/>
          </a:p>
          <a:p>
            <a:r>
              <a:rPr lang="en-US" altLang="zh-CN"/>
              <a:t>2) </a:t>
            </a:r>
            <a:r>
              <a:rPr lang="zh-CN" altLang="en-US"/>
              <a:t>易于实现</a:t>
            </a:r>
            <a:r>
              <a:rPr lang="en-US" altLang="zh-CN"/>
              <a:t>I/O </a:t>
            </a:r>
            <a:r>
              <a:rPr lang="zh-CN" altLang="en-US"/>
              <a:t>重定向</a:t>
            </a:r>
            <a:endParaRPr lang="zh-CN" altLang="en-US"/>
          </a:p>
          <a:p>
            <a:r>
              <a:rPr lang="zh-CN" altLang="en-US"/>
              <a:t>所谓</a:t>
            </a:r>
            <a:r>
              <a:rPr lang="en-US" altLang="zh-CN"/>
              <a:t>I/O </a:t>
            </a:r>
            <a:r>
              <a:rPr lang="zh-CN" altLang="en-US"/>
              <a:t>重定向，是指用于</a:t>
            </a:r>
            <a:r>
              <a:rPr lang="en-US" altLang="zh-CN"/>
              <a:t>I/O </a:t>
            </a:r>
            <a:r>
              <a:rPr lang="zh-CN" altLang="en-US"/>
              <a:t>操作的设备可以更换</a:t>
            </a:r>
            <a:r>
              <a:rPr lang="en-US" altLang="zh-CN"/>
              <a:t>(</a:t>
            </a:r>
            <a:r>
              <a:rPr lang="zh-CN" altLang="en-US"/>
              <a:t>即重定向</a:t>
            </a:r>
            <a:r>
              <a:rPr lang="en-US" altLang="zh-CN"/>
              <a:t>)</a:t>
            </a:r>
            <a:r>
              <a:rPr lang="zh-CN" altLang="en-US"/>
              <a:t>，而不必改变应用程序。例如，我们在调试一个应用程序时，可将程序的所有输出送往屏幕显示；而在程序调试完后，如需正式将程序的运行结果打印出来，此时便须将</a:t>
            </a:r>
            <a:r>
              <a:rPr lang="en-US" altLang="zh-CN"/>
              <a:t>I/O </a:t>
            </a:r>
            <a:r>
              <a:rPr lang="zh-CN" altLang="en-US"/>
              <a:t>重定向的数据结构</a:t>
            </a:r>
            <a:r>
              <a:rPr lang="en-US" altLang="zh-CN"/>
              <a:t>——</a:t>
            </a:r>
            <a:r>
              <a:rPr lang="zh-CN" altLang="en-US"/>
              <a:t>逻辑设备表中的显示终端改为打印机，而不必修改应用程序。</a:t>
            </a:r>
            <a:r>
              <a:rPr lang="en-US" altLang="zh-CN"/>
              <a:t>I/O </a:t>
            </a:r>
            <a:r>
              <a:rPr lang="zh-CN" altLang="en-US"/>
              <a:t>重定向功能具有很大的实用价值，现已被广泛地引入到各类</a:t>
            </a:r>
            <a:r>
              <a:rPr lang="en-US" altLang="zh-CN"/>
              <a:t>OS</a:t>
            </a:r>
            <a:r>
              <a:rPr lang="zh-CN" altLang="en-US"/>
              <a:t>中。</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E8B432E0-B54E-4CB4-B1BF-25A84ED319D0}" type="slidenum">
              <a:rPr lang="en-US" altLang="zh-CN" smtClean="0"/>
            </a:fld>
            <a:endParaRPr lang="en-US" altLang="zh-CN"/>
          </a:p>
        </p:txBody>
      </p:sp>
      <p:sp>
        <p:nvSpPr>
          <p:cNvPr id="137219" name="Rectangle 2"/>
          <p:cNvSpPr>
            <a:spLocks noGrp="1" noRot="1" noChangeAspect="1" noChangeArrowheads="1" noTextEdit="1"/>
          </p:cNvSpPr>
          <p:nvPr>
            <p:ph type="sldImg"/>
          </p:nvPr>
        </p:nvSpPr>
        <p:spPr>
          <a:xfrm>
            <a:off x="2713038" y="512763"/>
            <a:ext cx="4552950" cy="2562225"/>
          </a:xfrm>
        </p:spPr>
      </p:sp>
      <p:sp>
        <p:nvSpPr>
          <p:cNvPr id="137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dirty="0">
                <a:solidFill>
                  <a:schemeClr val="tx1"/>
                </a:solidFill>
                <a:effectLst/>
                <a:latin typeface="Arial" panose="020B0604020202020204" pitchFamily="34" charset="0"/>
                <a:ea typeface="宋体" pitchFamily="2" charset="-122"/>
                <a:cs typeface="+mn-cs"/>
              </a:rPr>
              <a:t>1) </a:t>
            </a:r>
            <a:r>
              <a:rPr lang="zh-CN" altLang="en-US" sz="1200" kern="1200" dirty="0">
                <a:solidFill>
                  <a:schemeClr val="tx1"/>
                </a:solidFill>
                <a:effectLst/>
                <a:latin typeface="Arial" panose="020B0604020202020204" pitchFamily="34" charset="0"/>
                <a:ea typeface="宋体" pitchFamily="2" charset="-122"/>
                <a:cs typeface="+mn-cs"/>
              </a:rPr>
              <a:t>分配设备 </a:t>
            </a:r>
            <a:endParaRPr lang="zh-CN" altLang="en-US" dirty="0"/>
          </a:p>
          <a:p>
            <a:r>
              <a:rPr lang="zh-CN" altLang="en-US" sz="1200" kern="1200" dirty="0">
                <a:solidFill>
                  <a:schemeClr val="tx1"/>
                </a:solidFill>
                <a:effectLst/>
                <a:latin typeface="Arial" panose="020B0604020202020204" pitchFamily="34" charset="0"/>
                <a:ea typeface="宋体" pitchFamily="2" charset="-122"/>
                <a:cs typeface="+mn-cs"/>
              </a:rPr>
              <a:t>首先根据 </a:t>
            </a:r>
            <a:r>
              <a:rPr lang="en-GB" altLang="zh-CN" sz="1200" kern="1200" dirty="0">
                <a:solidFill>
                  <a:schemeClr val="tx1"/>
                </a:solidFill>
                <a:effectLst/>
                <a:latin typeface="Arial" panose="020B0604020202020204" pitchFamily="34" charset="0"/>
                <a:ea typeface="宋体" pitchFamily="2" charset="-122"/>
                <a:cs typeface="+mn-cs"/>
              </a:rPr>
              <a:t>I/O </a:t>
            </a:r>
            <a:r>
              <a:rPr lang="zh-CN" altLang="en-US" sz="1200" kern="1200" dirty="0">
                <a:solidFill>
                  <a:schemeClr val="tx1"/>
                </a:solidFill>
                <a:effectLst/>
                <a:latin typeface="Arial" panose="020B0604020202020204" pitchFamily="34" charset="0"/>
                <a:ea typeface="宋体" pitchFamily="2" charset="-122"/>
                <a:cs typeface="+mn-cs"/>
              </a:rPr>
              <a:t>请求中的物理设备名，查找系统设备表</a:t>
            </a:r>
            <a:r>
              <a:rPr lang="en-US" altLang="zh-CN" sz="1200" kern="1200" dirty="0">
                <a:solidFill>
                  <a:schemeClr val="tx1"/>
                </a:solidFill>
                <a:effectLst/>
                <a:latin typeface="Arial" panose="020B0604020202020204" pitchFamily="34" charset="0"/>
                <a:ea typeface="宋体" pitchFamily="2" charset="-122"/>
                <a:cs typeface="+mn-cs"/>
              </a:rPr>
              <a:t>(</a:t>
            </a:r>
            <a:r>
              <a:rPr lang="en-GB" altLang="zh-CN" sz="1200" kern="1200" dirty="0">
                <a:solidFill>
                  <a:schemeClr val="tx1"/>
                </a:solidFill>
                <a:effectLst/>
                <a:latin typeface="Arial" panose="020B0604020202020204" pitchFamily="34" charset="0"/>
                <a:ea typeface="宋体" pitchFamily="2" charset="-122"/>
                <a:cs typeface="+mn-cs"/>
              </a:rPr>
              <a:t>SDT)</a:t>
            </a:r>
            <a:r>
              <a:rPr lang="zh-CN" altLang="en-GB" sz="1200" kern="1200" dirty="0">
                <a:solidFill>
                  <a:schemeClr val="tx1"/>
                </a:solidFill>
                <a:effectLst/>
                <a:latin typeface="Arial" panose="020B0604020202020204" pitchFamily="34" charset="0"/>
                <a:ea typeface="宋体" pitchFamily="2" charset="-122"/>
                <a:cs typeface="+mn-cs"/>
              </a:rPr>
              <a:t>，</a:t>
            </a:r>
            <a:r>
              <a:rPr lang="zh-CN" altLang="en-US" sz="1200" kern="1200" dirty="0">
                <a:solidFill>
                  <a:schemeClr val="tx1"/>
                </a:solidFill>
                <a:effectLst/>
                <a:latin typeface="Arial" panose="020B0604020202020204" pitchFamily="34" charset="0"/>
                <a:ea typeface="宋体" pitchFamily="2" charset="-122"/>
                <a:cs typeface="+mn-cs"/>
              </a:rPr>
              <a:t>从中找出该设备的 </a:t>
            </a:r>
            <a:r>
              <a:rPr lang="en-GB" altLang="zh-CN" sz="1200" kern="1200" dirty="0">
                <a:solidFill>
                  <a:schemeClr val="tx1"/>
                </a:solidFill>
                <a:effectLst/>
                <a:latin typeface="Arial" panose="020B0604020202020204" pitchFamily="34" charset="0"/>
                <a:ea typeface="宋体" pitchFamily="2" charset="-122"/>
                <a:cs typeface="+mn-cs"/>
              </a:rPr>
              <a:t>DCT</a:t>
            </a:r>
            <a:r>
              <a:rPr lang="zh-CN" altLang="en-GB" sz="1200" kern="1200" dirty="0">
                <a:solidFill>
                  <a:schemeClr val="tx1"/>
                </a:solidFill>
                <a:effectLst/>
                <a:latin typeface="Arial" panose="020B0604020202020204" pitchFamily="34" charset="0"/>
                <a:ea typeface="宋体" pitchFamily="2" charset="-122"/>
                <a:cs typeface="+mn-cs"/>
              </a:rPr>
              <a:t>， </a:t>
            </a:r>
            <a:r>
              <a:rPr lang="zh-CN" altLang="en-US" sz="1200" kern="1200" dirty="0">
                <a:solidFill>
                  <a:schemeClr val="tx1"/>
                </a:solidFill>
                <a:effectLst/>
                <a:latin typeface="Arial" panose="020B0604020202020204" pitchFamily="34" charset="0"/>
                <a:ea typeface="宋体" pitchFamily="2" charset="-122"/>
                <a:cs typeface="+mn-cs"/>
              </a:rPr>
              <a:t>再根据 </a:t>
            </a:r>
            <a:r>
              <a:rPr lang="en-GB" altLang="zh-CN" sz="1200" kern="1200" dirty="0">
                <a:solidFill>
                  <a:schemeClr val="tx1"/>
                </a:solidFill>
                <a:effectLst/>
                <a:latin typeface="Arial" panose="020B0604020202020204" pitchFamily="34" charset="0"/>
                <a:ea typeface="宋体" pitchFamily="2" charset="-122"/>
                <a:cs typeface="+mn-cs"/>
              </a:rPr>
              <a:t>DCT </a:t>
            </a:r>
            <a:r>
              <a:rPr lang="zh-CN" altLang="en-US" sz="1200" kern="1200" dirty="0">
                <a:solidFill>
                  <a:schemeClr val="tx1"/>
                </a:solidFill>
                <a:effectLst/>
                <a:latin typeface="Arial" panose="020B0604020202020204" pitchFamily="34" charset="0"/>
                <a:ea typeface="宋体" pitchFamily="2" charset="-122"/>
                <a:cs typeface="+mn-cs"/>
              </a:rPr>
              <a:t>中的设备状态字段，可知该设备是否正忙。若忙，便将请求 </a:t>
            </a:r>
            <a:r>
              <a:rPr lang="en-GB" altLang="zh-CN" sz="1200" kern="1200" dirty="0">
                <a:solidFill>
                  <a:schemeClr val="tx1"/>
                </a:solidFill>
                <a:effectLst/>
                <a:latin typeface="Arial" panose="020B0604020202020204" pitchFamily="34" charset="0"/>
                <a:ea typeface="宋体" pitchFamily="2" charset="-122"/>
                <a:cs typeface="+mn-cs"/>
              </a:rPr>
              <a:t>I/O </a:t>
            </a:r>
            <a:r>
              <a:rPr lang="zh-CN" altLang="en-US" sz="1200" kern="1200" dirty="0">
                <a:solidFill>
                  <a:schemeClr val="tx1"/>
                </a:solidFill>
                <a:effectLst/>
                <a:latin typeface="Arial" panose="020B0604020202020204" pitchFamily="34" charset="0"/>
                <a:ea typeface="宋体" pitchFamily="2" charset="-122"/>
                <a:cs typeface="+mn-cs"/>
              </a:rPr>
              <a:t>进程的 </a:t>
            </a:r>
            <a:r>
              <a:rPr lang="en-GB" altLang="zh-CN" sz="1200" kern="1200" dirty="0">
                <a:solidFill>
                  <a:schemeClr val="tx1"/>
                </a:solidFill>
                <a:effectLst/>
                <a:latin typeface="Arial" panose="020B0604020202020204" pitchFamily="34" charset="0"/>
                <a:ea typeface="宋体" pitchFamily="2" charset="-122"/>
                <a:cs typeface="+mn-cs"/>
              </a:rPr>
              <a:t>PCB </a:t>
            </a:r>
            <a:r>
              <a:rPr lang="zh-CN" altLang="en-US" sz="1200" kern="1200" dirty="0">
                <a:solidFill>
                  <a:schemeClr val="tx1"/>
                </a:solidFill>
                <a:effectLst/>
                <a:latin typeface="Arial" panose="020B0604020202020204" pitchFamily="34" charset="0"/>
                <a:ea typeface="宋体" pitchFamily="2" charset="-122"/>
                <a:cs typeface="+mn-cs"/>
              </a:rPr>
              <a:t>挂在设备队列上</a:t>
            </a:r>
            <a:r>
              <a:rPr lang="en-US" altLang="zh-CN" sz="1200" kern="1200" dirty="0">
                <a:solidFill>
                  <a:schemeClr val="tx1"/>
                </a:solidFill>
                <a:effectLst/>
                <a:latin typeface="Arial" panose="020B0604020202020204" pitchFamily="34" charset="0"/>
                <a:ea typeface="宋体" pitchFamily="2" charset="-122"/>
                <a:cs typeface="+mn-cs"/>
              </a:rPr>
              <a:t>;</a:t>
            </a:r>
            <a:r>
              <a:rPr lang="zh-CN" altLang="en-US" sz="1200" kern="1200" dirty="0">
                <a:solidFill>
                  <a:schemeClr val="tx1"/>
                </a:solidFill>
                <a:effectLst/>
                <a:latin typeface="Arial" panose="020B0604020202020204" pitchFamily="34" charset="0"/>
                <a:ea typeface="宋体" pitchFamily="2" charset="-122"/>
                <a:cs typeface="+mn-cs"/>
              </a:rPr>
              <a:t>否则，便按照一定的算法来计算本次设备分配的安全性。如果不会导致系统进入不安全状态，便将设备分配给请求进程</a:t>
            </a:r>
            <a:r>
              <a:rPr lang="en-US" altLang="zh-CN" sz="1200" kern="1200" dirty="0">
                <a:solidFill>
                  <a:schemeClr val="tx1"/>
                </a:solidFill>
                <a:effectLst/>
                <a:latin typeface="Arial" panose="020B0604020202020204" pitchFamily="34" charset="0"/>
                <a:ea typeface="宋体" pitchFamily="2" charset="-122"/>
                <a:cs typeface="+mn-cs"/>
              </a:rPr>
              <a:t>;</a:t>
            </a:r>
            <a:r>
              <a:rPr lang="zh-CN" altLang="en-US" sz="1200" kern="1200" dirty="0">
                <a:solidFill>
                  <a:schemeClr val="tx1"/>
                </a:solidFill>
                <a:effectLst/>
                <a:latin typeface="Arial" panose="020B0604020202020204" pitchFamily="34" charset="0"/>
                <a:ea typeface="宋体" pitchFamily="2" charset="-122"/>
                <a:cs typeface="+mn-cs"/>
              </a:rPr>
              <a:t>否则，仍将其 </a:t>
            </a:r>
            <a:r>
              <a:rPr lang="en-GB" altLang="zh-CN" sz="1200" kern="1200" dirty="0">
                <a:solidFill>
                  <a:schemeClr val="tx1"/>
                </a:solidFill>
                <a:effectLst/>
                <a:latin typeface="Arial" panose="020B0604020202020204" pitchFamily="34" charset="0"/>
                <a:ea typeface="宋体" pitchFamily="2" charset="-122"/>
                <a:cs typeface="+mn-cs"/>
              </a:rPr>
              <a:t>PCB </a:t>
            </a:r>
            <a:r>
              <a:rPr lang="zh-CN" altLang="en-US" sz="1200" kern="1200" dirty="0">
                <a:solidFill>
                  <a:schemeClr val="tx1"/>
                </a:solidFill>
                <a:effectLst/>
                <a:latin typeface="Arial" panose="020B0604020202020204" pitchFamily="34" charset="0"/>
                <a:ea typeface="宋体" pitchFamily="2" charset="-122"/>
                <a:cs typeface="+mn-cs"/>
              </a:rPr>
              <a:t>插入设备等待队列。 </a:t>
            </a:r>
            <a:endParaRPr lang="zh-CN" altLang="en-US" dirty="0"/>
          </a:p>
          <a:p>
            <a:r>
              <a:rPr lang="en-US" altLang="zh-CN" sz="1200" kern="1200" dirty="0">
                <a:solidFill>
                  <a:schemeClr val="tx1"/>
                </a:solidFill>
                <a:effectLst/>
                <a:latin typeface="Arial" panose="020B0604020202020204" pitchFamily="34" charset="0"/>
                <a:ea typeface="宋体" pitchFamily="2" charset="-122"/>
                <a:cs typeface="+mn-cs"/>
              </a:rPr>
              <a:t>2) </a:t>
            </a:r>
            <a:r>
              <a:rPr lang="zh-CN" altLang="en-US" sz="1200" kern="1200" dirty="0">
                <a:solidFill>
                  <a:schemeClr val="tx1"/>
                </a:solidFill>
                <a:effectLst/>
                <a:latin typeface="Arial" panose="020B0604020202020204" pitchFamily="34" charset="0"/>
                <a:ea typeface="宋体" pitchFamily="2" charset="-122"/>
                <a:cs typeface="+mn-cs"/>
              </a:rPr>
              <a:t>分配控制器 </a:t>
            </a:r>
            <a:endParaRPr lang="zh-CN" altLang="en-US" dirty="0"/>
          </a:p>
          <a:p>
            <a:r>
              <a:rPr lang="zh-CN" altLang="en-US" sz="1200" kern="1200" dirty="0">
                <a:solidFill>
                  <a:schemeClr val="tx1"/>
                </a:solidFill>
                <a:effectLst/>
                <a:latin typeface="Arial" panose="020B0604020202020204" pitchFamily="34" charset="0"/>
                <a:ea typeface="宋体" pitchFamily="2" charset="-122"/>
                <a:cs typeface="+mn-cs"/>
              </a:rPr>
              <a:t>在系统把设备分配给请求 </a:t>
            </a:r>
            <a:r>
              <a:rPr lang="en-GB" altLang="zh-CN" sz="1200" kern="1200" dirty="0">
                <a:solidFill>
                  <a:schemeClr val="tx1"/>
                </a:solidFill>
                <a:effectLst/>
                <a:latin typeface="Arial" panose="020B0604020202020204" pitchFamily="34" charset="0"/>
                <a:ea typeface="宋体" pitchFamily="2" charset="-122"/>
                <a:cs typeface="+mn-cs"/>
              </a:rPr>
              <a:t>I/O </a:t>
            </a:r>
            <a:r>
              <a:rPr lang="zh-CN" altLang="en-US" sz="1200" kern="1200" dirty="0">
                <a:solidFill>
                  <a:schemeClr val="tx1"/>
                </a:solidFill>
                <a:effectLst/>
                <a:latin typeface="Arial" panose="020B0604020202020204" pitchFamily="34" charset="0"/>
                <a:ea typeface="宋体" pitchFamily="2" charset="-122"/>
                <a:cs typeface="+mn-cs"/>
              </a:rPr>
              <a:t>的进程后，再到其 </a:t>
            </a:r>
            <a:r>
              <a:rPr lang="en-GB" altLang="zh-CN" sz="1200" kern="1200" dirty="0">
                <a:solidFill>
                  <a:schemeClr val="tx1"/>
                </a:solidFill>
                <a:effectLst/>
                <a:latin typeface="Arial" panose="020B0604020202020204" pitchFamily="34" charset="0"/>
                <a:ea typeface="宋体" pitchFamily="2" charset="-122"/>
                <a:cs typeface="+mn-cs"/>
              </a:rPr>
              <a:t>DCT </a:t>
            </a:r>
            <a:r>
              <a:rPr lang="zh-CN" altLang="en-US" sz="1200" kern="1200" dirty="0">
                <a:solidFill>
                  <a:schemeClr val="tx1"/>
                </a:solidFill>
                <a:effectLst/>
                <a:latin typeface="Arial" panose="020B0604020202020204" pitchFamily="34" charset="0"/>
                <a:ea typeface="宋体" pitchFamily="2" charset="-122"/>
                <a:cs typeface="+mn-cs"/>
              </a:rPr>
              <a:t>中找出与该设备连接的控制器的 </a:t>
            </a:r>
            <a:r>
              <a:rPr lang="en-GB" altLang="zh-CN" sz="1200" kern="1200" dirty="0">
                <a:solidFill>
                  <a:schemeClr val="tx1"/>
                </a:solidFill>
                <a:effectLst/>
                <a:latin typeface="Arial" panose="020B0604020202020204" pitchFamily="34" charset="0"/>
                <a:ea typeface="宋体" pitchFamily="2" charset="-122"/>
                <a:cs typeface="+mn-cs"/>
              </a:rPr>
              <a:t>COCT</a:t>
            </a:r>
            <a:r>
              <a:rPr lang="zh-CN" altLang="en-GB" sz="1200" kern="1200" dirty="0">
                <a:solidFill>
                  <a:schemeClr val="tx1"/>
                </a:solidFill>
                <a:effectLst/>
                <a:latin typeface="Arial" panose="020B0604020202020204" pitchFamily="34" charset="0"/>
                <a:ea typeface="宋体" pitchFamily="2" charset="-122"/>
                <a:cs typeface="+mn-cs"/>
              </a:rPr>
              <a:t>，</a:t>
            </a:r>
            <a:r>
              <a:rPr lang="zh-CN" altLang="en-US" sz="1200" kern="1200" dirty="0">
                <a:solidFill>
                  <a:schemeClr val="tx1"/>
                </a:solidFill>
                <a:effectLst/>
                <a:latin typeface="Arial" panose="020B0604020202020204" pitchFamily="34" charset="0"/>
                <a:ea typeface="宋体" pitchFamily="2" charset="-122"/>
                <a:cs typeface="+mn-cs"/>
              </a:rPr>
              <a:t>从 </a:t>
            </a:r>
            <a:r>
              <a:rPr lang="en-GB" altLang="zh-CN" sz="1200" kern="1200" dirty="0">
                <a:solidFill>
                  <a:schemeClr val="tx1"/>
                </a:solidFill>
                <a:effectLst/>
                <a:latin typeface="Arial" panose="020B0604020202020204" pitchFamily="34" charset="0"/>
                <a:ea typeface="宋体" pitchFamily="2" charset="-122"/>
                <a:cs typeface="+mn-cs"/>
              </a:rPr>
              <a:t>COCT </a:t>
            </a:r>
            <a:r>
              <a:rPr lang="zh-CN" altLang="en-US" sz="1200" kern="1200" dirty="0">
                <a:solidFill>
                  <a:schemeClr val="tx1"/>
                </a:solidFill>
                <a:effectLst/>
                <a:latin typeface="Arial" panose="020B0604020202020204" pitchFamily="34" charset="0"/>
                <a:ea typeface="宋体" pitchFamily="2" charset="-122"/>
                <a:cs typeface="+mn-cs"/>
              </a:rPr>
              <a:t>的状态字段中可知该控制器是否忙碌。若忙，便将请求 </a:t>
            </a:r>
            <a:r>
              <a:rPr lang="en-GB" altLang="zh-CN" sz="1200" kern="1200" dirty="0">
                <a:solidFill>
                  <a:schemeClr val="tx1"/>
                </a:solidFill>
                <a:effectLst/>
                <a:latin typeface="Arial" panose="020B0604020202020204" pitchFamily="34" charset="0"/>
                <a:ea typeface="宋体" pitchFamily="2" charset="-122"/>
                <a:cs typeface="+mn-cs"/>
              </a:rPr>
              <a:t>I/O </a:t>
            </a:r>
            <a:r>
              <a:rPr lang="zh-CN" altLang="en-US" sz="1200" kern="1200" dirty="0">
                <a:solidFill>
                  <a:schemeClr val="tx1"/>
                </a:solidFill>
                <a:effectLst/>
                <a:latin typeface="Arial" panose="020B0604020202020204" pitchFamily="34" charset="0"/>
                <a:ea typeface="宋体" pitchFamily="2" charset="-122"/>
                <a:cs typeface="+mn-cs"/>
              </a:rPr>
              <a:t>进程的 </a:t>
            </a:r>
            <a:r>
              <a:rPr lang="en-GB" altLang="zh-CN" sz="1200" kern="1200" dirty="0">
                <a:solidFill>
                  <a:schemeClr val="tx1"/>
                </a:solidFill>
                <a:effectLst/>
                <a:latin typeface="Arial" panose="020B0604020202020204" pitchFamily="34" charset="0"/>
                <a:ea typeface="宋体" pitchFamily="2" charset="-122"/>
                <a:cs typeface="+mn-cs"/>
              </a:rPr>
              <a:t>PCB </a:t>
            </a:r>
            <a:r>
              <a:rPr lang="zh-CN" altLang="en-US" sz="1200" kern="1200" dirty="0">
                <a:solidFill>
                  <a:schemeClr val="tx1"/>
                </a:solidFill>
                <a:effectLst/>
                <a:latin typeface="Arial" panose="020B0604020202020204" pitchFamily="34" charset="0"/>
                <a:ea typeface="宋体" pitchFamily="2" charset="-122"/>
                <a:cs typeface="+mn-cs"/>
              </a:rPr>
              <a:t>挂在该控制器的等待队列上</a:t>
            </a:r>
            <a:r>
              <a:rPr lang="en-US" altLang="zh-CN" sz="1200" kern="1200" dirty="0">
                <a:solidFill>
                  <a:schemeClr val="tx1"/>
                </a:solidFill>
                <a:effectLst/>
                <a:latin typeface="Arial" panose="020B0604020202020204" pitchFamily="34" charset="0"/>
                <a:ea typeface="宋体" pitchFamily="2" charset="-122"/>
                <a:cs typeface="+mn-cs"/>
              </a:rPr>
              <a:t>;</a:t>
            </a:r>
            <a:r>
              <a:rPr lang="zh-CN" altLang="en-US" sz="1200" kern="1200" dirty="0">
                <a:solidFill>
                  <a:schemeClr val="tx1"/>
                </a:solidFill>
                <a:effectLst/>
                <a:latin typeface="Arial" panose="020B0604020202020204" pitchFamily="34" charset="0"/>
                <a:ea typeface="宋体" pitchFamily="2" charset="-122"/>
                <a:cs typeface="+mn-cs"/>
              </a:rPr>
              <a:t>否则，便将该控制器分配给进程。 </a:t>
            </a:r>
            <a:endParaRPr lang="zh-CN" altLang="en-US" dirty="0"/>
          </a:p>
          <a:p>
            <a:r>
              <a:rPr lang="en-US" altLang="zh-CN" sz="1200" kern="1200" dirty="0">
                <a:solidFill>
                  <a:schemeClr val="tx1"/>
                </a:solidFill>
                <a:effectLst/>
                <a:latin typeface="Arial" panose="020B0604020202020204" pitchFamily="34" charset="0"/>
                <a:ea typeface="宋体" pitchFamily="2" charset="-122"/>
                <a:cs typeface="+mn-cs"/>
              </a:rPr>
              <a:t>3) </a:t>
            </a:r>
            <a:r>
              <a:rPr lang="zh-CN" altLang="en-US" sz="1200" kern="1200" dirty="0">
                <a:solidFill>
                  <a:schemeClr val="tx1"/>
                </a:solidFill>
                <a:effectLst/>
                <a:latin typeface="Arial" panose="020B0604020202020204" pitchFamily="34" charset="0"/>
                <a:ea typeface="宋体" pitchFamily="2" charset="-122"/>
                <a:cs typeface="+mn-cs"/>
              </a:rPr>
              <a:t>分配通道 </a:t>
            </a:r>
            <a:endParaRPr lang="zh-CN" altLang="en-US" dirty="0"/>
          </a:p>
          <a:p>
            <a:r>
              <a:rPr lang="zh-CN" altLang="en-US" sz="1200" kern="1200" dirty="0">
                <a:solidFill>
                  <a:schemeClr val="tx1"/>
                </a:solidFill>
                <a:effectLst/>
                <a:latin typeface="Arial" panose="020B0604020202020204" pitchFamily="34" charset="0"/>
                <a:ea typeface="宋体" pitchFamily="2" charset="-122"/>
                <a:cs typeface="+mn-cs"/>
              </a:rPr>
              <a:t>在该</a:t>
            </a:r>
            <a:r>
              <a:rPr lang="en-GB" altLang="zh-CN" sz="1200" kern="1200" dirty="0">
                <a:solidFill>
                  <a:schemeClr val="tx1"/>
                </a:solidFill>
                <a:effectLst/>
                <a:latin typeface="Arial" panose="020B0604020202020204" pitchFamily="34" charset="0"/>
                <a:ea typeface="宋体" pitchFamily="2" charset="-122"/>
                <a:cs typeface="+mn-cs"/>
              </a:rPr>
              <a:t>COCT</a:t>
            </a:r>
            <a:r>
              <a:rPr lang="zh-CN" altLang="en-US" sz="1200" kern="1200" dirty="0">
                <a:solidFill>
                  <a:schemeClr val="tx1"/>
                </a:solidFill>
                <a:effectLst/>
                <a:latin typeface="Arial" panose="020B0604020202020204" pitchFamily="34" charset="0"/>
                <a:ea typeface="宋体" pitchFamily="2" charset="-122"/>
                <a:cs typeface="+mn-cs"/>
              </a:rPr>
              <a:t>中又可找到与该控制器连接的通道的</a:t>
            </a:r>
            <a:r>
              <a:rPr lang="en-GB" altLang="zh-CN" sz="1200" kern="1200" dirty="0">
                <a:solidFill>
                  <a:schemeClr val="tx1"/>
                </a:solidFill>
                <a:effectLst/>
                <a:latin typeface="Arial" panose="020B0604020202020204" pitchFamily="34" charset="0"/>
                <a:ea typeface="宋体" pitchFamily="2" charset="-122"/>
                <a:cs typeface="+mn-cs"/>
              </a:rPr>
              <a:t>CHCT</a:t>
            </a:r>
            <a:r>
              <a:rPr lang="zh-CN" altLang="en-GB" sz="1200" kern="1200" dirty="0">
                <a:solidFill>
                  <a:schemeClr val="tx1"/>
                </a:solidFill>
                <a:effectLst/>
                <a:latin typeface="Arial" panose="020B0604020202020204" pitchFamily="34" charset="0"/>
                <a:ea typeface="宋体" pitchFamily="2" charset="-122"/>
                <a:cs typeface="+mn-cs"/>
              </a:rPr>
              <a:t>，</a:t>
            </a:r>
            <a:r>
              <a:rPr lang="zh-CN" altLang="en-US" sz="1200" kern="1200" dirty="0">
                <a:solidFill>
                  <a:schemeClr val="tx1"/>
                </a:solidFill>
                <a:effectLst/>
                <a:latin typeface="Arial" panose="020B0604020202020204" pitchFamily="34" charset="0"/>
                <a:ea typeface="宋体" pitchFamily="2" charset="-122"/>
                <a:cs typeface="+mn-cs"/>
              </a:rPr>
              <a:t>再根据</a:t>
            </a:r>
            <a:r>
              <a:rPr lang="en-GB" altLang="zh-CN" sz="1200" kern="1200" dirty="0">
                <a:solidFill>
                  <a:schemeClr val="tx1"/>
                </a:solidFill>
                <a:effectLst/>
                <a:latin typeface="Arial" panose="020B0604020202020204" pitchFamily="34" charset="0"/>
                <a:ea typeface="宋体" pitchFamily="2" charset="-122"/>
                <a:cs typeface="+mn-cs"/>
              </a:rPr>
              <a:t>CHCT</a:t>
            </a:r>
            <a:r>
              <a:rPr lang="zh-CN" altLang="en-US" sz="1200" kern="1200" dirty="0">
                <a:solidFill>
                  <a:schemeClr val="tx1"/>
                </a:solidFill>
                <a:effectLst/>
                <a:latin typeface="Arial" panose="020B0604020202020204" pitchFamily="34" charset="0"/>
                <a:ea typeface="宋体" pitchFamily="2" charset="-122"/>
                <a:cs typeface="+mn-cs"/>
              </a:rPr>
              <a:t>内的状态信息， 可知该通道是否忙碌。若忙，便将请求 </a:t>
            </a:r>
            <a:r>
              <a:rPr lang="en-GB" altLang="zh-CN" sz="1200" kern="1200" dirty="0">
                <a:solidFill>
                  <a:schemeClr val="tx1"/>
                </a:solidFill>
                <a:effectLst/>
                <a:latin typeface="Arial" panose="020B0604020202020204" pitchFamily="34" charset="0"/>
                <a:ea typeface="宋体" pitchFamily="2" charset="-122"/>
                <a:cs typeface="+mn-cs"/>
              </a:rPr>
              <a:t>I/O </a:t>
            </a:r>
            <a:r>
              <a:rPr lang="zh-CN" altLang="en-US" sz="1200" kern="1200" dirty="0">
                <a:solidFill>
                  <a:schemeClr val="tx1"/>
                </a:solidFill>
                <a:effectLst/>
                <a:latin typeface="Arial" panose="020B0604020202020204" pitchFamily="34" charset="0"/>
                <a:ea typeface="宋体" pitchFamily="2" charset="-122"/>
                <a:cs typeface="+mn-cs"/>
              </a:rPr>
              <a:t>的进程挂在该通道的等待队列上</a:t>
            </a:r>
            <a:r>
              <a:rPr lang="en-US" altLang="zh-CN" sz="1200" kern="1200" dirty="0">
                <a:solidFill>
                  <a:schemeClr val="tx1"/>
                </a:solidFill>
                <a:effectLst/>
                <a:latin typeface="Arial" panose="020B0604020202020204" pitchFamily="34" charset="0"/>
                <a:ea typeface="宋体" pitchFamily="2" charset="-122"/>
                <a:cs typeface="+mn-cs"/>
              </a:rPr>
              <a:t>;</a:t>
            </a:r>
            <a:r>
              <a:rPr lang="zh-CN" altLang="en-US" sz="1200" kern="1200" dirty="0">
                <a:solidFill>
                  <a:schemeClr val="tx1"/>
                </a:solidFill>
                <a:effectLst/>
                <a:latin typeface="Arial" panose="020B0604020202020204" pitchFamily="34" charset="0"/>
                <a:ea typeface="宋体" pitchFamily="2" charset="-122"/>
                <a:cs typeface="+mn-cs"/>
              </a:rPr>
              <a:t>否则，将该通 道分配给进程。只有在设备、 控制器和通道三者都分配成功时，这次的设备分配才算成功。 然后，便可启动该 </a:t>
            </a:r>
            <a:r>
              <a:rPr lang="en-GB" altLang="zh-CN" sz="1200" kern="1200" dirty="0">
                <a:solidFill>
                  <a:schemeClr val="tx1"/>
                </a:solidFill>
                <a:effectLst/>
                <a:latin typeface="Arial" panose="020B0604020202020204" pitchFamily="34" charset="0"/>
                <a:ea typeface="宋体" pitchFamily="2" charset="-122"/>
                <a:cs typeface="+mn-cs"/>
              </a:rPr>
              <a:t>I/O </a:t>
            </a:r>
            <a:r>
              <a:rPr lang="zh-CN" altLang="en-US" sz="1200" kern="1200" dirty="0">
                <a:solidFill>
                  <a:schemeClr val="tx1"/>
                </a:solidFill>
                <a:effectLst/>
                <a:latin typeface="Arial" panose="020B0604020202020204" pitchFamily="34" charset="0"/>
                <a:ea typeface="宋体" pitchFamily="2" charset="-122"/>
                <a:cs typeface="+mn-cs"/>
              </a:rPr>
              <a:t>设备进行数据传送。 </a:t>
            </a:r>
            <a:endParaRPr lang="zh-CN" altLang="en-US" dirty="0"/>
          </a:p>
          <a:p>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a:lnSpc>
                <a:spcPct val="125000"/>
              </a:lnSpc>
            </a:pPr>
            <a:r>
              <a:rPr lang="zh-CN" altLang="en-US" sz="1200" b="1" dirty="0">
                <a:latin typeface="宋体" pitchFamily="2" charset="-122"/>
              </a:rPr>
              <a:t>当进程用逻辑设备名来请求分配</a:t>
            </a:r>
            <a:r>
              <a:rPr lang="en-US" altLang="zh-CN" sz="1200" b="1" dirty="0">
                <a:latin typeface="宋体" pitchFamily="2" charset="-122"/>
              </a:rPr>
              <a:t>I/O</a:t>
            </a:r>
            <a:r>
              <a:rPr lang="zh-CN" altLang="en-US" sz="1200" b="1" dirty="0">
                <a:latin typeface="宋体" pitchFamily="2" charset="-122"/>
              </a:rPr>
              <a:t>设备时，首先查逻辑设备表</a:t>
            </a:r>
            <a:r>
              <a:rPr lang="en-US" altLang="zh-CN" sz="1200" b="1" dirty="0">
                <a:latin typeface="宋体" pitchFamily="2" charset="-122"/>
              </a:rPr>
              <a:t>LUT</a:t>
            </a:r>
            <a:r>
              <a:rPr lang="zh-CN" altLang="en-US" sz="1200" b="1" dirty="0">
                <a:latin typeface="宋体" pitchFamily="2" charset="-122"/>
              </a:rPr>
              <a:t>，如果找到逻辑设备名，就找到了物理设备和设备驱动程序的入口地址，再由系统启动设备驱动程序完成信息输出。</a:t>
            </a:r>
            <a:r>
              <a:rPr lang="zh-CN" altLang="en-US" sz="1200" b="1" dirty="0"/>
              <a:t> </a:t>
            </a:r>
            <a:endParaRPr lang="zh-CN" altLang="en-US" sz="1200" b="1" dirty="0"/>
          </a:p>
          <a:p>
            <a:pPr>
              <a:lnSpc>
                <a:spcPct val="125000"/>
              </a:lnSpc>
            </a:pPr>
            <a:r>
              <a:rPr lang="zh-CN" altLang="en-US" sz="1200" b="1" dirty="0">
                <a:latin typeface="宋体" pitchFamily="2" charset="-122"/>
              </a:rPr>
              <a:t>当将针式打印机换成激光打印机时，我们仅修改逻辑设备表</a:t>
            </a:r>
            <a:r>
              <a:rPr lang="en-US" altLang="zh-CN" sz="1200" b="1" dirty="0">
                <a:latin typeface="宋体" pitchFamily="2" charset="-122"/>
              </a:rPr>
              <a:t>LUT</a:t>
            </a:r>
            <a:r>
              <a:rPr lang="zh-CN" altLang="en-US" sz="1200" b="1" dirty="0">
                <a:latin typeface="宋体" pitchFamily="2" charset="-122"/>
              </a:rPr>
              <a:t>，而用户使用的逻辑设备名不做修改。</a:t>
            </a:r>
            <a:r>
              <a:rPr lang="zh-CN" altLang="en-US" sz="1200" b="1" dirty="0"/>
              <a:t> </a:t>
            </a:r>
            <a:endParaRPr lang="zh-CN" altLang="en-US" sz="1200" b="1" dirty="0"/>
          </a:p>
          <a:p>
            <a:pPr>
              <a:lnSpc>
                <a:spcPct val="125000"/>
              </a:lnSpc>
            </a:pPr>
            <a:r>
              <a:rPr lang="zh-CN" altLang="en-US" sz="1200" b="1" dirty="0">
                <a:latin typeface="宋体" pitchFamily="2" charset="-122"/>
              </a:rPr>
              <a:t>逻辑设备名不做修改则应用程序不做修改，提高了系统管理的可适应性。</a:t>
            </a:r>
            <a:r>
              <a:rPr lang="zh-CN" altLang="en-US" sz="1200" b="1" dirty="0"/>
              <a:t> </a:t>
            </a:r>
            <a:endParaRPr lang="zh-CN" altLang="en-US" sz="1200" b="1" dirty="0"/>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eaLnBrk="1" hangingPunct="1"/>
            <a:r>
              <a:rPr lang="zh-CN" altLang="en-US" sz="2800" dirty="0">
                <a:latin typeface="楷体_GB2312" pitchFamily="49" charset="-122"/>
                <a:ea typeface="楷体_GB2312" pitchFamily="49" charset="-122"/>
              </a:rPr>
              <a:t>设备管理的基本任务：</a:t>
            </a:r>
            <a:endParaRPr lang="zh-CN" altLang="en-US" sz="28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完成用户提出的</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请求</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速率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设备的利用率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为用户提供一个友好的透明接口</a:t>
            </a:r>
            <a:endParaRPr lang="zh-CN" altLang="en-US" sz="2400" dirty="0">
              <a:latin typeface="楷体_GB2312" pitchFamily="49" charset="-122"/>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r>
              <a:rPr lang="zh-CN" altLang="en-US" sz="2800" kern="0" dirty="0">
                <a:ea typeface="楷体_GB2312" pitchFamily="49" charset="-122"/>
              </a:rPr>
              <a:t>设备管理的主要功能</a:t>
            </a:r>
            <a:r>
              <a:rPr lang="zh-CN" altLang="en-US" sz="2800" kern="0" dirty="0">
                <a:solidFill>
                  <a:srgbClr val="0033CC"/>
                </a:solidFill>
                <a:ea typeface="楷体_GB2312" pitchFamily="49" charset="-122"/>
              </a:rPr>
              <a:t>：</a:t>
            </a:r>
            <a:endParaRPr lang="zh-CN" altLang="en-US" sz="2800" kern="0" dirty="0">
              <a:solidFill>
                <a:srgbClr val="0033CC"/>
              </a:solidFill>
              <a:ea typeface="楷体_GB2312" pitchFamily="49" charset="-122"/>
            </a:endParaRPr>
          </a:p>
          <a:p>
            <a:pPr lvl="1" eaLnBrk="1" hangingPunct="1"/>
            <a:r>
              <a:rPr lang="zh-CN" altLang="en-US" sz="2400" kern="0" dirty="0">
                <a:ea typeface="楷体_GB2312" pitchFamily="49" charset="-122"/>
              </a:rPr>
              <a:t>缓冲区管理</a:t>
            </a:r>
            <a:endParaRPr lang="zh-CN" altLang="en-US" sz="2400" kern="0" dirty="0">
              <a:ea typeface="楷体_GB2312" pitchFamily="49" charset="-122"/>
            </a:endParaRPr>
          </a:p>
          <a:p>
            <a:pPr lvl="1" eaLnBrk="1" hangingPunct="1"/>
            <a:r>
              <a:rPr lang="zh-CN" altLang="en-US" sz="2400" kern="0" dirty="0">
                <a:ea typeface="楷体_GB2312" pitchFamily="49" charset="-122"/>
              </a:rPr>
              <a:t>设备分配</a:t>
            </a:r>
            <a:endParaRPr lang="zh-CN" altLang="en-US" sz="2400" kern="0" dirty="0">
              <a:ea typeface="楷体_GB2312" pitchFamily="49" charset="-122"/>
            </a:endParaRPr>
          </a:p>
          <a:p>
            <a:pPr lvl="1" eaLnBrk="1" hangingPunct="1"/>
            <a:r>
              <a:rPr lang="zh-CN" altLang="en-US" sz="2400" kern="0" dirty="0">
                <a:ea typeface="楷体_GB2312" pitchFamily="49" charset="-122"/>
              </a:rPr>
              <a:t>设备处理</a:t>
            </a:r>
            <a:endParaRPr lang="zh-CN" altLang="en-US" sz="2400" kern="0" dirty="0">
              <a:ea typeface="楷体_GB2312" pitchFamily="49" charset="-122"/>
            </a:endParaRPr>
          </a:p>
          <a:p>
            <a:pPr lvl="1" eaLnBrk="1" hangingPunct="1"/>
            <a:r>
              <a:rPr lang="zh-CN" altLang="en-US" sz="2400" kern="0" dirty="0">
                <a:ea typeface="楷体_GB2312" pitchFamily="49" charset="-122"/>
              </a:rPr>
              <a:t>虚拟设备及实现设备独立性</a:t>
            </a:r>
            <a:endParaRPr lang="zh-CN" altLang="en-US" sz="2400" kern="0" dirty="0">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系统包括用于实现数据输入、输出、存储功能的</a:t>
            </a:r>
            <a:r>
              <a:rPr lang="zh-CN" altLang="en-US" sz="1200" b="0" dirty="0">
                <a:solidFill>
                  <a:srgbClr val="FFC000"/>
                </a:solidFill>
                <a:latin typeface="微软雅黑" panose="020B0503020204020204" pitchFamily="34" charset="-122"/>
                <a:ea typeface="微软雅黑" panose="020B0503020204020204" pitchFamily="34" charset="-122"/>
              </a:rPr>
              <a:t>设备和相应的控制器</a:t>
            </a:r>
            <a:r>
              <a:rPr lang="zh-CN" altLang="en-US" sz="1200" b="0" dirty="0">
                <a:latin typeface="微软雅黑" panose="020B0503020204020204" pitchFamily="34" charset="-122"/>
                <a:ea typeface="微软雅黑" panose="020B0503020204020204" pitchFamily="34" charset="-122"/>
              </a:rPr>
              <a:t>。</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设备管理的基本任务是完成用户提出的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请求，提高</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速率以及改善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的利用率。</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设备管理的主要功能有缓冲区管理、设备分配、磁盘管理、虚拟设备及实现设备独立性。</a:t>
            </a:r>
            <a:endParaRPr lang="zh-CN" altLang="en-US" sz="1200" b="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BFE776FA-7D45-4540-A97B-8E82FDC8168A}" type="slidenum">
              <a:rPr lang="en-US" altLang="zh-CN" smtClean="0"/>
            </a:fld>
            <a:endParaRPr lang="en-US" altLang="zh-CN"/>
          </a:p>
        </p:txBody>
      </p:sp>
      <p:sp>
        <p:nvSpPr>
          <p:cNvPr id="147459" name="Rectangle 2"/>
          <p:cNvSpPr>
            <a:spLocks noGrp="1" noRot="1" noChangeAspect="1" noChangeArrowheads="1" noTextEdit="1"/>
          </p:cNvSpPr>
          <p:nvPr>
            <p:ph type="sldImg"/>
          </p:nvPr>
        </p:nvSpPr>
        <p:spPr>
          <a:xfrm>
            <a:off x="2713038" y="512763"/>
            <a:ext cx="4552950" cy="2562225"/>
          </a:xfrm>
        </p:spPr>
      </p:sp>
      <p:sp>
        <p:nvSpPr>
          <p:cNvPr id="147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965F4EBC-36E8-46FD-9C5D-0067A902E778}" type="slidenum">
              <a:rPr lang="en-US" altLang="zh-CN" smtClean="0"/>
            </a:fld>
            <a:endParaRPr lang="en-US" altLang="zh-CN"/>
          </a:p>
        </p:txBody>
      </p:sp>
      <p:sp>
        <p:nvSpPr>
          <p:cNvPr id="149507" name="Rectangle 2"/>
          <p:cNvSpPr>
            <a:spLocks noGrp="1" noRot="1" noChangeAspect="1" noChangeArrowheads="1" noTextEdit="1"/>
          </p:cNvSpPr>
          <p:nvPr>
            <p:ph type="sldImg"/>
          </p:nvPr>
        </p:nvSpPr>
        <p:spPr>
          <a:xfrm>
            <a:off x="2713038" y="512763"/>
            <a:ext cx="4552950" cy="2562225"/>
          </a:xfrm>
        </p:spPr>
      </p:sp>
      <p:sp>
        <p:nvSpPr>
          <p:cNvPr id="149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1600" dirty="0">
                <a:solidFill>
                  <a:schemeClr val="hlink"/>
                </a:solidFill>
              </a:rPr>
              <a:t>利用假脱机技术</a:t>
            </a:r>
            <a:r>
              <a:rPr kumimoji="1" lang="en-US" altLang="zh-CN" sz="1600" dirty="0">
                <a:solidFill>
                  <a:schemeClr val="hlink"/>
                </a:solidFill>
              </a:rPr>
              <a:t>(</a:t>
            </a:r>
            <a:r>
              <a:rPr kumimoji="1" lang="zh-CN" altLang="en-US" sz="1600" dirty="0">
                <a:solidFill>
                  <a:schemeClr val="hlink"/>
                </a:solidFill>
              </a:rPr>
              <a:t>也称为虚拟设备技术</a:t>
            </a:r>
            <a:r>
              <a:rPr kumimoji="1" lang="en-US" altLang="zh-CN" sz="1600" dirty="0">
                <a:solidFill>
                  <a:schemeClr val="hlink"/>
                </a:solidFill>
              </a:rPr>
              <a:t>)</a:t>
            </a:r>
            <a:r>
              <a:rPr kumimoji="1" lang="zh-CN" altLang="en-US" sz="1600" dirty="0">
                <a:solidFill>
                  <a:schemeClr val="hlink"/>
                </a:solidFill>
              </a:rPr>
              <a:t>可</a:t>
            </a:r>
            <a:r>
              <a:rPr kumimoji="1" lang="zh-CN" altLang="en-US" sz="1600" dirty="0">
                <a:solidFill>
                  <a:srgbClr val="336600"/>
                </a:solidFill>
              </a:rPr>
              <a:t>把独享设备转变成具有共享特征的虚拟设备，</a:t>
            </a:r>
            <a:r>
              <a:rPr kumimoji="1" lang="zh-CN" altLang="en-US" sz="1600" dirty="0">
                <a:solidFill>
                  <a:schemeClr val="hlink"/>
                </a:solidFill>
              </a:rPr>
              <a:t>从而提高设备利用率。</a:t>
            </a:r>
            <a:endParaRPr kumimoji="1" lang="zh-CN" altLang="en-US" sz="1600" dirty="0">
              <a:solidFill>
                <a:schemeClr val="hlink"/>
              </a:solidFill>
            </a:endParaRPr>
          </a:p>
          <a:p>
            <a:r>
              <a:rPr kumimoji="1" lang="en-US" altLang="zh-CN" sz="1600" dirty="0">
                <a:solidFill>
                  <a:schemeClr val="hlink"/>
                </a:solidFill>
              </a:rPr>
              <a:t>SPOOLING</a:t>
            </a:r>
            <a:r>
              <a:rPr kumimoji="1" lang="zh-CN" altLang="en-US" sz="1600" dirty="0">
                <a:solidFill>
                  <a:schemeClr val="hlink"/>
                </a:solidFill>
              </a:rPr>
              <a:t>原理：</a:t>
            </a:r>
            <a:r>
              <a:rPr lang="en-US" altLang="zh-CN" sz="1600" dirty="0" err="1">
                <a:solidFill>
                  <a:schemeClr val="hlink"/>
                </a:solidFill>
              </a:rPr>
              <a:t>SPOOLing</a:t>
            </a:r>
            <a:r>
              <a:rPr lang="zh-CN" altLang="en-US" sz="1600" dirty="0">
                <a:solidFill>
                  <a:schemeClr val="hlink"/>
                </a:solidFill>
              </a:rPr>
              <a:t>程序和外设进行数据交换，可以称为</a:t>
            </a:r>
            <a:r>
              <a:rPr lang="zh-CN" altLang="en-US" sz="1600" dirty="0">
                <a:solidFill>
                  <a:srgbClr val="CC0066"/>
                </a:solidFill>
              </a:rPr>
              <a:t>“实际</a:t>
            </a:r>
            <a:r>
              <a:rPr lang="en-US" altLang="zh-CN" sz="1600" dirty="0">
                <a:solidFill>
                  <a:srgbClr val="CC0066"/>
                </a:solidFill>
              </a:rPr>
              <a:t>I/O”</a:t>
            </a:r>
            <a:r>
              <a:rPr lang="zh-CN" altLang="en-US" sz="1600" dirty="0">
                <a:solidFill>
                  <a:schemeClr val="hlink"/>
                </a:solidFill>
              </a:rPr>
              <a:t>。一方面，</a:t>
            </a:r>
            <a:r>
              <a:rPr lang="en-US" altLang="zh-CN" sz="1600" dirty="0" err="1">
                <a:solidFill>
                  <a:schemeClr val="hlink"/>
                </a:solidFill>
              </a:rPr>
              <a:t>SPOOLing</a:t>
            </a:r>
            <a:r>
              <a:rPr lang="zh-CN" altLang="en-US" sz="1600" dirty="0">
                <a:solidFill>
                  <a:schemeClr val="hlink"/>
                </a:solidFill>
              </a:rPr>
              <a:t>程序预先从外设输入数据并加以缓冲，在以后需要的时候输入到应用程序；另一方面，</a:t>
            </a:r>
            <a:r>
              <a:rPr lang="en-US" altLang="zh-CN" sz="1600" dirty="0" err="1">
                <a:solidFill>
                  <a:schemeClr val="hlink"/>
                </a:solidFill>
              </a:rPr>
              <a:t>SPOOLing</a:t>
            </a:r>
            <a:r>
              <a:rPr lang="zh-CN" altLang="en-US" sz="1600" dirty="0">
                <a:solidFill>
                  <a:schemeClr val="hlink"/>
                </a:solidFill>
              </a:rPr>
              <a:t>程序接受应用程序的输出数据并加以缓冲，在以后适当的时候输出到外设。</a:t>
            </a:r>
            <a:endParaRPr lang="zh-CN" altLang="en-US" sz="1600" dirty="0">
              <a:solidFill>
                <a:schemeClr val="hlink"/>
              </a:solidFill>
            </a:endParaRPr>
          </a:p>
          <a:p>
            <a:r>
              <a:rPr lang="zh-CN" altLang="en-US" sz="1600" dirty="0">
                <a:solidFill>
                  <a:schemeClr val="hlink"/>
                </a:solidFill>
              </a:rPr>
              <a:t>应用程序进行</a:t>
            </a:r>
            <a:r>
              <a:rPr lang="en-US" altLang="zh-CN" sz="1600" dirty="0">
                <a:solidFill>
                  <a:schemeClr val="hlink"/>
                </a:solidFill>
              </a:rPr>
              <a:t>I/O</a:t>
            </a:r>
            <a:r>
              <a:rPr lang="zh-CN" altLang="en-US" sz="1600" dirty="0">
                <a:solidFill>
                  <a:schemeClr val="hlink"/>
                </a:solidFill>
              </a:rPr>
              <a:t>操作时，只是和</a:t>
            </a:r>
            <a:r>
              <a:rPr lang="en-US" altLang="zh-CN" sz="1600" dirty="0" err="1">
                <a:solidFill>
                  <a:schemeClr val="hlink"/>
                </a:solidFill>
              </a:rPr>
              <a:t>SPOOLing</a:t>
            </a:r>
            <a:r>
              <a:rPr lang="zh-CN" altLang="en-US" sz="1600" dirty="0">
                <a:solidFill>
                  <a:schemeClr val="hlink"/>
                </a:solidFill>
              </a:rPr>
              <a:t>程序交换数据，可以称为</a:t>
            </a:r>
            <a:r>
              <a:rPr lang="zh-CN" altLang="en-US" sz="1600" dirty="0">
                <a:solidFill>
                  <a:srgbClr val="CC0066"/>
                </a:solidFill>
              </a:rPr>
              <a:t>“虚拟</a:t>
            </a:r>
            <a:r>
              <a:rPr lang="en-US" altLang="zh-CN" sz="1600" dirty="0">
                <a:solidFill>
                  <a:srgbClr val="CC0066"/>
                </a:solidFill>
              </a:rPr>
              <a:t>I/O”</a:t>
            </a:r>
            <a:r>
              <a:rPr lang="zh-CN" altLang="en-US" sz="1600" dirty="0">
                <a:solidFill>
                  <a:schemeClr val="hlink"/>
                </a:solidFill>
              </a:rPr>
              <a:t>。这时虚拟</a:t>
            </a:r>
            <a:r>
              <a:rPr lang="en-US" altLang="zh-CN" sz="1600" dirty="0">
                <a:solidFill>
                  <a:schemeClr val="hlink"/>
                </a:solidFill>
              </a:rPr>
              <a:t>I/O</a:t>
            </a:r>
            <a:r>
              <a:rPr lang="zh-CN" altLang="en-US" sz="1600" dirty="0">
                <a:solidFill>
                  <a:schemeClr val="hlink"/>
                </a:solidFill>
              </a:rPr>
              <a:t>实际上是从</a:t>
            </a:r>
            <a:r>
              <a:rPr lang="en-US" altLang="zh-CN" sz="1600" dirty="0" err="1">
                <a:solidFill>
                  <a:schemeClr val="hlink"/>
                </a:solidFill>
              </a:rPr>
              <a:t>SPOOLing</a:t>
            </a:r>
            <a:r>
              <a:rPr lang="zh-CN" altLang="en-US" sz="1600" dirty="0">
                <a:solidFill>
                  <a:schemeClr val="hlink"/>
                </a:solidFill>
              </a:rPr>
              <a:t>程序的缓冲池中读出数据或把数据送入缓冲池，而不是跟实际的外设进行</a:t>
            </a:r>
            <a:r>
              <a:rPr lang="en-US" altLang="zh-CN" sz="1600" dirty="0">
                <a:solidFill>
                  <a:schemeClr val="hlink"/>
                </a:solidFill>
              </a:rPr>
              <a:t>I/O</a:t>
            </a:r>
            <a:r>
              <a:rPr lang="zh-CN" altLang="en-US" sz="1600" dirty="0">
                <a:solidFill>
                  <a:schemeClr val="hlink"/>
                </a:solidFill>
              </a:rPr>
              <a:t>操作。</a:t>
            </a:r>
            <a:endParaRPr lang="zh-CN" altLang="en-US" sz="1600" dirty="0">
              <a:solidFill>
                <a:schemeClr val="hlink"/>
              </a:solidFill>
            </a:endParaRPr>
          </a:p>
          <a:p>
            <a:r>
              <a:rPr lang="zh-CN" altLang="en-US" sz="1600" dirty="0">
                <a:solidFill>
                  <a:schemeClr val="hlink"/>
                </a:solidFill>
              </a:rPr>
              <a:t>在</a:t>
            </a:r>
            <a:r>
              <a:rPr lang="en-US" altLang="zh-CN" sz="1600" dirty="0" err="1">
                <a:solidFill>
                  <a:schemeClr val="hlink"/>
                </a:solidFill>
              </a:rPr>
              <a:t>SPOOLing</a:t>
            </a:r>
            <a:r>
              <a:rPr lang="zh-CN" altLang="en-US" sz="1600" dirty="0">
                <a:solidFill>
                  <a:schemeClr val="hlink"/>
                </a:solidFill>
              </a:rPr>
              <a:t>程序中，需要管理两级缓冲区：</a:t>
            </a:r>
            <a:r>
              <a:rPr lang="zh-CN" altLang="en-US" sz="1600" dirty="0">
                <a:solidFill>
                  <a:srgbClr val="CC0066"/>
                </a:solidFill>
              </a:rPr>
              <a:t>内存缓冲区</a:t>
            </a:r>
            <a:r>
              <a:rPr lang="zh-CN" altLang="en-US" sz="1600" dirty="0">
                <a:solidFill>
                  <a:schemeClr val="hlink"/>
                </a:solidFill>
              </a:rPr>
              <a:t>和</a:t>
            </a:r>
            <a:r>
              <a:rPr lang="zh-CN" altLang="en-US" sz="1600" dirty="0">
                <a:solidFill>
                  <a:srgbClr val="CC0066"/>
                </a:solidFill>
              </a:rPr>
              <a:t>快速外存上的缓冲池</a:t>
            </a:r>
            <a:r>
              <a:rPr lang="zh-CN" altLang="en-US" sz="1600" dirty="0">
                <a:solidFill>
                  <a:schemeClr val="hlink"/>
                </a:solidFill>
              </a:rPr>
              <a:t>，后者可以暂存多批</a:t>
            </a:r>
            <a:r>
              <a:rPr lang="en-US" altLang="zh-CN" sz="1600" dirty="0">
                <a:solidFill>
                  <a:schemeClr val="hlink"/>
                </a:solidFill>
              </a:rPr>
              <a:t>I/O</a:t>
            </a:r>
            <a:r>
              <a:rPr lang="zh-CN" altLang="en-US" sz="1600" dirty="0">
                <a:solidFill>
                  <a:schemeClr val="hlink"/>
                </a:solidFill>
              </a:rPr>
              <a:t>操作的较多数据。</a:t>
            </a:r>
            <a:endParaRPr kumimoji="1" lang="zh-CN" altLang="en-US" sz="1600" dirty="0">
              <a:solidFill>
                <a:schemeClr val="hlin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eaLnBrk="1" hangingPunct="1"/>
            <a:r>
              <a:rPr lang="zh-CN" altLang="en-US" sz="2800" dirty="0">
                <a:latin typeface="楷体_GB2312" pitchFamily="49" charset="-122"/>
                <a:ea typeface="楷体_GB2312" pitchFamily="49" charset="-122"/>
              </a:rPr>
              <a:t>设备管理的基本任务：</a:t>
            </a:r>
            <a:endParaRPr lang="zh-CN" altLang="en-US" sz="28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完成用户提出的</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请求</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速率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设备的利用率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为用户提供一个友好的透明接口</a:t>
            </a:r>
            <a:endParaRPr lang="zh-CN" altLang="en-US" sz="2400" dirty="0">
              <a:latin typeface="楷体_GB2312" pitchFamily="49" charset="-122"/>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r>
              <a:rPr lang="zh-CN" altLang="en-US" sz="2800" kern="0" dirty="0">
                <a:ea typeface="楷体_GB2312" pitchFamily="49" charset="-122"/>
              </a:rPr>
              <a:t>设备管理的主要功能</a:t>
            </a:r>
            <a:r>
              <a:rPr lang="zh-CN" altLang="en-US" sz="2800" kern="0" dirty="0">
                <a:solidFill>
                  <a:srgbClr val="0033CC"/>
                </a:solidFill>
                <a:ea typeface="楷体_GB2312" pitchFamily="49" charset="-122"/>
              </a:rPr>
              <a:t>：</a:t>
            </a:r>
            <a:endParaRPr lang="zh-CN" altLang="en-US" sz="2800" kern="0" dirty="0">
              <a:solidFill>
                <a:srgbClr val="0033CC"/>
              </a:solidFill>
              <a:ea typeface="楷体_GB2312" pitchFamily="49" charset="-122"/>
            </a:endParaRPr>
          </a:p>
          <a:p>
            <a:pPr lvl="1" eaLnBrk="1" hangingPunct="1"/>
            <a:r>
              <a:rPr lang="zh-CN" altLang="en-US" sz="2400" kern="0" dirty="0">
                <a:ea typeface="楷体_GB2312" pitchFamily="49" charset="-122"/>
              </a:rPr>
              <a:t>缓冲区管理</a:t>
            </a:r>
            <a:endParaRPr lang="zh-CN" altLang="en-US" sz="2400" kern="0" dirty="0">
              <a:ea typeface="楷体_GB2312" pitchFamily="49" charset="-122"/>
            </a:endParaRPr>
          </a:p>
          <a:p>
            <a:pPr lvl="1" eaLnBrk="1" hangingPunct="1"/>
            <a:r>
              <a:rPr lang="zh-CN" altLang="en-US" sz="2400" kern="0" dirty="0">
                <a:ea typeface="楷体_GB2312" pitchFamily="49" charset="-122"/>
              </a:rPr>
              <a:t>设备分配</a:t>
            </a:r>
            <a:endParaRPr lang="zh-CN" altLang="en-US" sz="2400" kern="0" dirty="0">
              <a:ea typeface="楷体_GB2312" pitchFamily="49" charset="-122"/>
            </a:endParaRPr>
          </a:p>
          <a:p>
            <a:pPr lvl="1" eaLnBrk="1" hangingPunct="1"/>
            <a:r>
              <a:rPr lang="zh-CN" altLang="en-US" sz="2400" kern="0" dirty="0">
                <a:ea typeface="楷体_GB2312" pitchFamily="49" charset="-122"/>
              </a:rPr>
              <a:t>设备处理</a:t>
            </a:r>
            <a:endParaRPr lang="zh-CN" altLang="en-US" sz="2400" kern="0" dirty="0">
              <a:ea typeface="楷体_GB2312" pitchFamily="49" charset="-122"/>
            </a:endParaRPr>
          </a:p>
          <a:p>
            <a:pPr lvl="1" eaLnBrk="1" hangingPunct="1"/>
            <a:r>
              <a:rPr lang="zh-CN" altLang="en-US" sz="2400" kern="0" dirty="0">
                <a:ea typeface="楷体_GB2312" pitchFamily="49" charset="-122"/>
              </a:rPr>
              <a:t>虚拟设备及实现设备独立性</a:t>
            </a:r>
            <a:endParaRPr lang="zh-CN" altLang="en-US" sz="2400" kern="0" dirty="0">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系统包括用于实现数据输入、输出、存储功能的</a:t>
            </a:r>
            <a:r>
              <a:rPr lang="zh-CN" altLang="en-US" sz="1200" b="0" dirty="0">
                <a:solidFill>
                  <a:srgbClr val="FFC000"/>
                </a:solidFill>
                <a:latin typeface="微软雅黑" panose="020B0503020204020204" pitchFamily="34" charset="-122"/>
                <a:ea typeface="微软雅黑" panose="020B0503020204020204" pitchFamily="34" charset="-122"/>
              </a:rPr>
              <a:t>设备和相应的控制器</a:t>
            </a:r>
            <a:r>
              <a:rPr lang="zh-CN" altLang="en-US" sz="1200" b="0" dirty="0">
                <a:latin typeface="微软雅黑" panose="020B0503020204020204" pitchFamily="34" charset="-122"/>
                <a:ea typeface="微软雅黑" panose="020B0503020204020204" pitchFamily="34" charset="-122"/>
              </a:rPr>
              <a:t>。</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设备管理的基本任务是完成用户提出的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请求，提高</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速率以及改善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的利用率。</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设备管理的主要功能有缓冲区管理、设备分配、磁盘管理、虚拟设备及实现设备独立性。</a:t>
            </a:r>
            <a:endParaRPr lang="zh-CN" altLang="en-US" sz="1200" b="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C3C774F6-4E30-4A04-B3BE-C3B915918876}" type="slidenum">
              <a:rPr lang="en-US" altLang="zh-CN" smtClean="0"/>
            </a:fld>
            <a:endParaRPr lang="en-US" altLang="zh-CN"/>
          </a:p>
        </p:txBody>
      </p:sp>
      <p:sp>
        <p:nvSpPr>
          <p:cNvPr id="151555" name="Rectangle 2"/>
          <p:cNvSpPr>
            <a:spLocks noGrp="1" noRot="1" noChangeAspect="1" noChangeArrowheads="1" noTextEdit="1"/>
          </p:cNvSpPr>
          <p:nvPr>
            <p:ph type="sldImg"/>
          </p:nvPr>
        </p:nvSpPr>
        <p:spPr>
          <a:xfrm>
            <a:off x="2713038" y="512763"/>
            <a:ext cx="4552950" cy="2562225"/>
          </a:xfrm>
        </p:spPr>
      </p:sp>
      <p:sp>
        <p:nvSpPr>
          <p:cNvPr id="151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a:t>Spooling</a:t>
            </a:r>
            <a:r>
              <a:rPr lang="zh-CN" altLang="en-US">
                <a:solidFill>
                  <a:schemeClr val="hlink"/>
                </a:solidFill>
              </a:rPr>
              <a:t>系统是对脱机输入输出工作的模拟，它必须有高速大容量且可随机存取的外存支持。在该系统中，用一道程序来模拟脱机输入时外围设备控制器的功能，把低速输入设备上的数据传送到高速磁盘上；再用另一道程序来模拟脱机输出时外围设备控制器的功能，把数据从磁盘上传送到低速输出设备上。这样，便可以在主机的直接控制下，实现脱机输入输出功能。</a:t>
            </a:r>
            <a:endParaRPr lang="zh-CN" altLang="en-US"/>
          </a:p>
          <a:p>
            <a:endParaRPr lang="en-US" altLang="zh-CN" sz="40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lvl="1">
              <a:lnSpc>
                <a:spcPct val="120000"/>
              </a:lnSpc>
              <a:buClr>
                <a:srgbClr val="33CCFF"/>
              </a:buClr>
              <a:buFont typeface="Wingdings" panose="05000000000000000000" pitchFamily="2" charset="2"/>
              <a:buChar char="Ø"/>
            </a:pPr>
            <a:r>
              <a:rPr lang="zh-CN" altLang="en-US" sz="2400" b="1" dirty="0"/>
              <a:t>输入井和输出井</a:t>
            </a:r>
            <a:endParaRPr lang="zh-CN" altLang="en-US" sz="2400" b="1" dirty="0"/>
          </a:p>
          <a:p>
            <a:pPr lvl="2">
              <a:lnSpc>
                <a:spcPct val="120000"/>
              </a:lnSpc>
              <a:buClr>
                <a:srgbClr val="33CCFF"/>
              </a:buClr>
              <a:buFont typeface="Wingdings" panose="05000000000000000000" pitchFamily="2" charset="2"/>
              <a:buChar char="ü"/>
            </a:pPr>
            <a:r>
              <a:rPr lang="zh-CN" altLang="en-US" sz="2000" dirty="0"/>
              <a:t>在</a:t>
            </a:r>
            <a:r>
              <a:rPr lang="zh-CN" altLang="en-US" sz="2000" dirty="0">
                <a:solidFill>
                  <a:srgbClr val="CC00CC"/>
                </a:solidFill>
              </a:rPr>
              <a:t>磁盘</a:t>
            </a:r>
            <a:r>
              <a:rPr lang="zh-CN" altLang="en-US" sz="2000" dirty="0"/>
              <a:t>上的两个存储空间</a:t>
            </a:r>
            <a:endParaRPr lang="zh-CN" altLang="en-US" sz="2000" dirty="0"/>
          </a:p>
          <a:p>
            <a:pPr lvl="2">
              <a:lnSpc>
                <a:spcPct val="120000"/>
              </a:lnSpc>
              <a:buClr>
                <a:srgbClr val="33CCFF"/>
              </a:buClr>
              <a:buFont typeface="Wingdings" panose="05000000000000000000" pitchFamily="2" charset="2"/>
              <a:buChar char="ü"/>
            </a:pPr>
            <a:r>
              <a:rPr lang="zh-CN" altLang="en-US" sz="2000" dirty="0"/>
              <a:t>输入井模拟脱机输入</a:t>
            </a:r>
            <a:r>
              <a:rPr lang="en-US" altLang="zh-CN" sz="2000" dirty="0"/>
              <a:t>,</a:t>
            </a:r>
            <a:r>
              <a:rPr lang="zh-CN" altLang="en-US" sz="2000" dirty="0"/>
              <a:t>暂存输入数据</a:t>
            </a:r>
            <a:endParaRPr lang="zh-CN" altLang="en-US" sz="2000" dirty="0"/>
          </a:p>
          <a:p>
            <a:pPr lvl="2">
              <a:lnSpc>
                <a:spcPct val="120000"/>
              </a:lnSpc>
              <a:buClr>
                <a:srgbClr val="33CCFF"/>
              </a:buClr>
              <a:buFont typeface="Wingdings" panose="05000000000000000000" pitchFamily="2" charset="2"/>
              <a:buChar char="ü"/>
            </a:pPr>
            <a:r>
              <a:rPr lang="zh-CN" altLang="en-US" sz="2000" dirty="0"/>
              <a:t>输出井模拟脱机输出</a:t>
            </a:r>
            <a:r>
              <a:rPr lang="en-US" altLang="zh-CN" sz="2000" dirty="0"/>
              <a:t>,</a:t>
            </a:r>
            <a:r>
              <a:rPr lang="zh-CN" altLang="en-US" sz="2000" dirty="0"/>
              <a:t>暂存输出数据</a:t>
            </a:r>
            <a:endParaRPr lang="zh-CN" altLang="en-US" sz="2000" dirty="0"/>
          </a:p>
          <a:p>
            <a:pPr lvl="1">
              <a:lnSpc>
                <a:spcPct val="120000"/>
              </a:lnSpc>
              <a:buClr>
                <a:srgbClr val="33CCFF"/>
              </a:buClr>
              <a:buFont typeface="Wingdings" panose="05000000000000000000" pitchFamily="2" charset="2"/>
              <a:buChar char="Ø"/>
            </a:pPr>
            <a:r>
              <a:rPr lang="zh-CN" altLang="en-US" sz="2400" b="1" dirty="0"/>
              <a:t>输入缓冲区和输出缓冲区</a:t>
            </a:r>
            <a:r>
              <a:rPr lang="en-US" altLang="zh-CN" sz="2400" b="1" dirty="0">
                <a:solidFill>
                  <a:schemeClr val="hlink"/>
                </a:solidFill>
              </a:rPr>
              <a:t>(</a:t>
            </a:r>
            <a:r>
              <a:rPr lang="zh-CN" altLang="en-US" sz="2400" b="1" dirty="0">
                <a:solidFill>
                  <a:schemeClr val="hlink"/>
                </a:solidFill>
              </a:rPr>
              <a:t>内存中</a:t>
            </a:r>
            <a:r>
              <a:rPr lang="en-US" altLang="zh-CN" sz="2400" b="1" dirty="0">
                <a:solidFill>
                  <a:schemeClr val="hlink"/>
                </a:solidFill>
              </a:rPr>
              <a:t>)</a:t>
            </a:r>
            <a:endParaRPr lang="en-US" altLang="zh-CN" sz="2400" b="1" dirty="0">
              <a:solidFill>
                <a:schemeClr val="hlink"/>
              </a:solidFill>
            </a:endParaRPr>
          </a:p>
          <a:p>
            <a:pPr lvl="2">
              <a:lnSpc>
                <a:spcPct val="120000"/>
              </a:lnSpc>
              <a:buClr>
                <a:srgbClr val="33CCFF"/>
              </a:buClr>
              <a:buFont typeface="Wingdings" panose="05000000000000000000" pitchFamily="2" charset="2"/>
              <a:buChar char="ü"/>
            </a:pPr>
            <a:r>
              <a:rPr lang="zh-CN" altLang="en-US" sz="2000" dirty="0"/>
              <a:t>用来缓和</a:t>
            </a:r>
            <a:r>
              <a:rPr lang="en-US" altLang="zh-CN" sz="2000" dirty="0"/>
              <a:t>CPU</a:t>
            </a:r>
            <a:r>
              <a:rPr lang="zh-CN" altLang="en-US" sz="2000" dirty="0"/>
              <a:t>与磁盘之间的速度的矛盾</a:t>
            </a:r>
            <a:endParaRPr lang="zh-CN" altLang="en-US" sz="2000" dirty="0"/>
          </a:p>
          <a:p>
            <a:pPr lvl="1">
              <a:lnSpc>
                <a:spcPct val="120000"/>
              </a:lnSpc>
              <a:buClr>
                <a:srgbClr val="33CCFF"/>
              </a:buClr>
              <a:buFont typeface="Wingdings" panose="05000000000000000000" pitchFamily="2" charset="2"/>
              <a:buChar char="Ø"/>
            </a:pPr>
            <a:r>
              <a:rPr lang="zh-CN" altLang="en-US" sz="2400" b="1" dirty="0"/>
              <a:t>输入进程</a:t>
            </a:r>
            <a:r>
              <a:rPr lang="en-US" altLang="zh-CN" sz="2400" b="1" dirty="0" err="1"/>
              <a:t>SP</a:t>
            </a:r>
            <a:r>
              <a:rPr lang="en-US" altLang="zh-CN" sz="2400" b="1" baseline="-25000" dirty="0" err="1"/>
              <a:t>i</a:t>
            </a:r>
            <a:r>
              <a:rPr lang="zh-CN" altLang="en-US" sz="2400" b="1" dirty="0"/>
              <a:t>和输出进程</a:t>
            </a:r>
            <a:r>
              <a:rPr lang="en-US" altLang="zh-CN" sz="2400" b="1" dirty="0"/>
              <a:t>SP</a:t>
            </a:r>
            <a:r>
              <a:rPr lang="en-US" altLang="zh-CN" sz="2400" b="1" baseline="-25000" dirty="0"/>
              <a:t>0</a:t>
            </a:r>
            <a:endParaRPr lang="en-US" altLang="zh-CN" sz="2400" b="1" baseline="-25000" dirty="0"/>
          </a:p>
          <a:p>
            <a:pPr lvl="2">
              <a:lnSpc>
                <a:spcPct val="120000"/>
              </a:lnSpc>
              <a:buClr>
                <a:srgbClr val="33CCFF"/>
              </a:buClr>
              <a:buFont typeface="Wingdings" panose="05000000000000000000" pitchFamily="2" charset="2"/>
              <a:buChar char="ü"/>
            </a:pPr>
            <a:r>
              <a:rPr lang="zh-CN" altLang="en-US" sz="2000" dirty="0"/>
              <a:t>模拟脱机</a:t>
            </a:r>
            <a:r>
              <a:rPr lang="en-US" altLang="zh-CN" sz="2000" dirty="0"/>
              <a:t>I/O</a:t>
            </a:r>
            <a:r>
              <a:rPr lang="zh-CN" altLang="en-US" sz="2000" dirty="0"/>
              <a:t>时的外围控制机</a:t>
            </a:r>
            <a:endParaRPr lang="zh-CN" altLang="en-US" sz="2000" dirty="0"/>
          </a:p>
          <a:p>
            <a:pPr lvl="1">
              <a:lnSpc>
                <a:spcPct val="120000"/>
              </a:lnSpc>
              <a:buClr>
                <a:srgbClr val="33CCFF"/>
              </a:buClr>
              <a:buFont typeface="Wingdings" panose="05000000000000000000" pitchFamily="2" charset="2"/>
              <a:buChar char="Ø"/>
            </a:pPr>
            <a:r>
              <a:rPr lang="zh-CN" altLang="en-US" sz="2400" b="1" dirty="0"/>
              <a:t>井管理程序</a:t>
            </a:r>
            <a:endParaRPr lang="en-US" altLang="zh-CN" sz="2400" b="1" dirty="0"/>
          </a:p>
          <a:p>
            <a:pPr lvl="2">
              <a:lnSpc>
                <a:spcPct val="120000"/>
              </a:lnSpc>
              <a:buClr>
                <a:srgbClr val="33CCFF"/>
              </a:buClr>
              <a:buFont typeface="Wingdings" panose="05000000000000000000" pitchFamily="2" charset="2"/>
              <a:buChar char="Ø"/>
            </a:pPr>
            <a:r>
              <a:rPr lang="zh-CN" altLang="en-US" sz="2000" b="1" dirty="0"/>
              <a:t>用来控制作业与磁盘井之间的信息交换</a:t>
            </a:r>
            <a:endParaRPr lang="zh-CN" altLang="en-US" sz="2000" b="1" dirty="0"/>
          </a:p>
          <a:p>
            <a:endParaRPr lang="en-US" altLang="zh-CN" dirty="0"/>
          </a:p>
          <a:p>
            <a:endParaRPr lang="en-US" altLang="zh-CN" dirty="0"/>
          </a:p>
          <a:p>
            <a:endParaRPr lang="en-US" altLang="zh-CN" dirty="0"/>
          </a:p>
          <a:p>
            <a:r>
              <a:rPr lang="zh-CN" altLang="en-US" dirty="0"/>
              <a:t>输入进程</a:t>
            </a:r>
            <a:r>
              <a:rPr lang="en-US" altLang="zh-CN" dirty="0"/>
              <a:t>SPI</a:t>
            </a:r>
            <a:r>
              <a:rPr lang="zh-CN" altLang="en-US" dirty="0"/>
              <a:t>是模拟脱机输入时的外围控制机，它将用户要求处理的数据从输入设备通过输入缓冲区再送到输入井（磁盘上开辟的一块区域），当</a:t>
            </a:r>
            <a:r>
              <a:rPr lang="en-US" altLang="zh-CN" dirty="0"/>
              <a:t>CPU</a:t>
            </a:r>
            <a:r>
              <a:rPr lang="zh-CN" altLang="en-US" dirty="0"/>
              <a:t>处理这些数据数据时，就直接从输入井读入内存。输出进程</a:t>
            </a:r>
            <a:r>
              <a:rPr lang="en-US" altLang="zh-CN" dirty="0"/>
              <a:t>SPO</a:t>
            </a:r>
            <a:r>
              <a:rPr lang="zh-CN" altLang="en-US" dirty="0"/>
              <a:t>是模拟脱机输出时的外围控制机，把用户要求输出的数据，先从内存送到输出井，待输出设备空闲时，再将输出井中的数据通过输出缓冲区（内存中一块区域）传送到输出设备上。</a:t>
            </a:r>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B3B4B438-1E3D-45A3-9D12-1535665AA380}" type="slidenum">
              <a:rPr lang="en-US" altLang="zh-CN" smtClean="0"/>
            </a:fld>
            <a:endParaRPr lang="en-US" altLang="zh-CN"/>
          </a:p>
        </p:txBody>
      </p:sp>
      <p:sp>
        <p:nvSpPr>
          <p:cNvPr id="156675" name="Rectangle 2"/>
          <p:cNvSpPr>
            <a:spLocks noGrp="1" noRot="1" noChangeAspect="1" noChangeArrowheads="1" noTextEdit="1"/>
          </p:cNvSpPr>
          <p:nvPr>
            <p:ph type="sldImg"/>
          </p:nvPr>
        </p:nvSpPr>
        <p:spPr>
          <a:xfrm>
            <a:off x="2713038" y="512763"/>
            <a:ext cx="4552950" cy="2562225"/>
          </a:xfrm>
        </p:spPr>
      </p:sp>
      <p:sp>
        <p:nvSpPr>
          <p:cNvPr id="156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r>
              <a:rPr lang="zh-CN" altLang="en-US" dirty="0"/>
              <a:t>将一台独享打印机改造为可供多个用户共享的打印机，是应用</a:t>
            </a:r>
            <a:r>
              <a:rPr lang="en-US" altLang="zh-CN" dirty="0" err="1"/>
              <a:t>SPOOLing</a:t>
            </a:r>
            <a:r>
              <a:rPr lang="zh-CN" altLang="en-US" dirty="0"/>
              <a:t>技术的典型实例。具体做法是：系统对于用户的打印输出，但并不真正把打印机分配给该用户进程，而是先在输出井中申请一个空闲盘块区，并将要打印的数据送入其中；然后为用户申请并填写请求打印表，将该表挂到请求打印队列上。若打印机空闲，输出程序从请求打印队首取表，将要打印的数据从输出井传送到内存缓冲区，再进行打印，直到打印队列为空。</a:t>
            </a:r>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629F851B-A29A-47A6-9A9E-55B4AA799E9B}" type="slidenum">
              <a:rPr lang="en-US" altLang="zh-CN" smtClean="0"/>
            </a:fld>
            <a:endParaRPr lang="en-US" altLang="zh-CN"/>
          </a:p>
        </p:txBody>
      </p:sp>
      <p:sp>
        <p:nvSpPr>
          <p:cNvPr id="158723" name="Rectangle 2"/>
          <p:cNvSpPr>
            <a:spLocks noGrp="1" noRot="1" noChangeAspect="1" noChangeArrowheads="1" noTextEdit="1"/>
          </p:cNvSpPr>
          <p:nvPr>
            <p:ph type="sldImg"/>
          </p:nvPr>
        </p:nvSpPr>
        <p:spPr>
          <a:xfrm>
            <a:off x="2713038" y="512763"/>
            <a:ext cx="4552950" cy="2562225"/>
          </a:xfrm>
        </p:spPr>
      </p:sp>
      <p:sp>
        <p:nvSpPr>
          <p:cNvPr id="158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eaLnBrk="1" hangingPunct="1"/>
            <a:r>
              <a:rPr lang="zh-CN" altLang="en-US" sz="2800" dirty="0">
                <a:latin typeface="楷体_GB2312" pitchFamily="49" charset="-122"/>
                <a:ea typeface="楷体_GB2312" pitchFamily="49" charset="-122"/>
              </a:rPr>
              <a:t>设备管理的基本任务：</a:t>
            </a:r>
            <a:endParaRPr lang="zh-CN" altLang="en-US" sz="28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完成用户提出的</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请求</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速率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设备的利用率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为用户提供一个友好的透明接口</a:t>
            </a:r>
            <a:endParaRPr lang="zh-CN" altLang="en-US" sz="2400" dirty="0">
              <a:latin typeface="楷体_GB2312" pitchFamily="49" charset="-122"/>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r>
              <a:rPr lang="zh-CN" altLang="en-US" sz="2800" kern="0" dirty="0">
                <a:ea typeface="楷体_GB2312" pitchFamily="49" charset="-122"/>
              </a:rPr>
              <a:t>设备管理的主要功能</a:t>
            </a:r>
            <a:r>
              <a:rPr lang="zh-CN" altLang="en-US" sz="2800" kern="0" dirty="0">
                <a:solidFill>
                  <a:srgbClr val="0033CC"/>
                </a:solidFill>
                <a:ea typeface="楷体_GB2312" pitchFamily="49" charset="-122"/>
              </a:rPr>
              <a:t>：</a:t>
            </a:r>
            <a:endParaRPr lang="zh-CN" altLang="en-US" sz="2800" kern="0" dirty="0">
              <a:solidFill>
                <a:srgbClr val="0033CC"/>
              </a:solidFill>
              <a:ea typeface="楷体_GB2312" pitchFamily="49" charset="-122"/>
            </a:endParaRPr>
          </a:p>
          <a:p>
            <a:pPr lvl="1" eaLnBrk="1" hangingPunct="1"/>
            <a:r>
              <a:rPr lang="zh-CN" altLang="en-US" sz="2400" kern="0" dirty="0">
                <a:ea typeface="楷体_GB2312" pitchFamily="49" charset="-122"/>
              </a:rPr>
              <a:t>缓冲区管理</a:t>
            </a:r>
            <a:endParaRPr lang="zh-CN" altLang="en-US" sz="2400" kern="0" dirty="0">
              <a:ea typeface="楷体_GB2312" pitchFamily="49" charset="-122"/>
            </a:endParaRPr>
          </a:p>
          <a:p>
            <a:pPr lvl="1" eaLnBrk="1" hangingPunct="1"/>
            <a:r>
              <a:rPr lang="zh-CN" altLang="en-US" sz="2400" kern="0" dirty="0">
                <a:ea typeface="楷体_GB2312" pitchFamily="49" charset="-122"/>
              </a:rPr>
              <a:t>设备分配</a:t>
            </a:r>
            <a:endParaRPr lang="zh-CN" altLang="en-US" sz="2400" kern="0" dirty="0">
              <a:ea typeface="楷体_GB2312" pitchFamily="49" charset="-122"/>
            </a:endParaRPr>
          </a:p>
          <a:p>
            <a:pPr lvl="1" eaLnBrk="1" hangingPunct="1"/>
            <a:r>
              <a:rPr lang="zh-CN" altLang="en-US" sz="2400" kern="0" dirty="0">
                <a:ea typeface="楷体_GB2312" pitchFamily="49" charset="-122"/>
              </a:rPr>
              <a:t>设备处理</a:t>
            </a:r>
            <a:endParaRPr lang="zh-CN" altLang="en-US" sz="2400" kern="0" dirty="0">
              <a:ea typeface="楷体_GB2312" pitchFamily="49" charset="-122"/>
            </a:endParaRPr>
          </a:p>
          <a:p>
            <a:pPr lvl="1" eaLnBrk="1" hangingPunct="1"/>
            <a:r>
              <a:rPr lang="zh-CN" altLang="en-US" sz="2400" kern="0" dirty="0">
                <a:ea typeface="楷体_GB2312" pitchFamily="49" charset="-122"/>
              </a:rPr>
              <a:t>虚拟设备及实现设备独立性</a:t>
            </a:r>
            <a:endParaRPr lang="zh-CN" altLang="en-US" sz="2400" kern="0" dirty="0">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系统包括用于实现数据输入、输出、存储功能的</a:t>
            </a:r>
            <a:r>
              <a:rPr lang="zh-CN" altLang="en-US" sz="1200" b="0" dirty="0">
                <a:solidFill>
                  <a:srgbClr val="FFC000"/>
                </a:solidFill>
                <a:latin typeface="微软雅黑" panose="020B0503020204020204" pitchFamily="34" charset="-122"/>
                <a:ea typeface="微软雅黑" panose="020B0503020204020204" pitchFamily="34" charset="-122"/>
              </a:rPr>
              <a:t>设备和相应的控制器</a:t>
            </a:r>
            <a:r>
              <a:rPr lang="zh-CN" altLang="en-US" sz="1200" b="0" dirty="0">
                <a:latin typeface="微软雅黑" panose="020B0503020204020204" pitchFamily="34" charset="-122"/>
                <a:ea typeface="微软雅黑" panose="020B0503020204020204" pitchFamily="34" charset="-122"/>
              </a:rPr>
              <a:t>。</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设备管理的基本任务是完成用户提出的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请求，提高</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速率以及改善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的利用率。</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设备管理的主要功能有缓冲区管理、设备分配、磁盘管理、虚拟设备及实现设备独立性。</a:t>
            </a:r>
            <a:endParaRPr lang="zh-CN" altLang="en-US" sz="1200" b="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ChangeArrowheads="1" noTextEdit="1"/>
          </p:cNvSpPr>
          <p:nvPr>
            <p:ph type="sldImg"/>
          </p:nvPr>
        </p:nvSpPr>
        <p:spPr>
          <a:xfrm>
            <a:off x="2713038" y="512763"/>
            <a:ext cx="4552950" cy="2562225"/>
          </a:xfrm>
        </p:spPr>
      </p:sp>
      <p:sp>
        <p:nvSpPr>
          <p:cNvPr id="162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a:t>
            </a:r>
            <a:r>
              <a:rPr lang="en-US" altLang="zh-CN" dirty="0"/>
              <a:t>a)  </a:t>
            </a:r>
            <a:r>
              <a:rPr lang="zh-CN" altLang="en-US" dirty="0"/>
              <a:t>每收到一位数据便中断一次，中断</a:t>
            </a:r>
            <a:r>
              <a:rPr lang="en-US" altLang="zh-CN" dirty="0"/>
              <a:t>CPU</a:t>
            </a:r>
            <a:r>
              <a:rPr lang="zh-CN" altLang="en-US" dirty="0"/>
              <a:t>频率为</a:t>
            </a:r>
            <a:r>
              <a:rPr lang="en-US" altLang="zh-CN" dirty="0"/>
              <a:t>9.6kb/s, 1s/9.6k=100us, </a:t>
            </a:r>
            <a:r>
              <a:rPr lang="zh-CN" altLang="en-US" dirty="0"/>
              <a:t>即每</a:t>
            </a:r>
            <a:r>
              <a:rPr lang="en-US" altLang="zh-CN" dirty="0"/>
              <a:t>100us</a:t>
            </a:r>
            <a:r>
              <a:rPr lang="zh-CN" altLang="en-US" dirty="0"/>
              <a:t>便中断</a:t>
            </a:r>
            <a:r>
              <a:rPr lang="en-US" altLang="zh-CN" dirty="0"/>
              <a:t>CPU</a:t>
            </a:r>
            <a:r>
              <a:rPr lang="zh-CN" altLang="en-US" dirty="0"/>
              <a:t>一次。</a:t>
            </a:r>
            <a:r>
              <a:rPr lang="en-US" altLang="zh-CN" dirty="0" err="1"/>
              <a:t>Cpu</a:t>
            </a:r>
            <a:r>
              <a:rPr lang="zh-CN" altLang="en-US" dirty="0"/>
              <a:t>必须在</a:t>
            </a:r>
            <a:r>
              <a:rPr lang="en-US" altLang="zh-CN" dirty="0"/>
              <a:t>100us</a:t>
            </a:r>
            <a:r>
              <a:rPr lang="zh-CN" altLang="en-US" dirty="0"/>
              <a:t>内响应，否则数据会被冲掉。</a:t>
            </a:r>
            <a:endParaRPr lang="en-US" altLang="zh-CN" dirty="0"/>
          </a:p>
          <a:p>
            <a:r>
              <a:rPr lang="zh-CN" altLang="en-US" dirty="0"/>
              <a:t>（</a:t>
            </a:r>
            <a:r>
              <a:rPr lang="en-US" altLang="zh-CN" dirty="0"/>
              <a:t>b</a:t>
            </a:r>
            <a:r>
              <a:rPr lang="zh-CN" altLang="en-US" dirty="0"/>
              <a:t>）中断</a:t>
            </a:r>
            <a:r>
              <a:rPr lang="en-US" altLang="zh-CN" dirty="0"/>
              <a:t>CPU</a:t>
            </a:r>
            <a:r>
              <a:rPr lang="zh-CN" altLang="en-US" dirty="0"/>
              <a:t>频率为</a:t>
            </a:r>
            <a:r>
              <a:rPr lang="en-US" altLang="zh-CN" dirty="0"/>
              <a:t>9.6/8=1.2 k/s</a:t>
            </a:r>
            <a:r>
              <a:rPr lang="zh-CN" altLang="en-US" dirty="0"/>
              <a:t> </a:t>
            </a:r>
            <a:endParaRPr lang="en-US" altLang="zh-CN" dirty="0"/>
          </a:p>
          <a:p>
            <a:r>
              <a:rPr lang="zh-CN" altLang="en-US" dirty="0"/>
              <a:t>（</a:t>
            </a:r>
            <a:r>
              <a:rPr lang="en-US" altLang="zh-CN" dirty="0"/>
              <a:t>c)   </a:t>
            </a:r>
            <a:r>
              <a:rPr lang="zh-CN" altLang="en-US" dirty="0"/>
              <a:t>中断</a:t>
            </a:r>
            <a:r>
              <a:rPr lang="en-US" altLang="zh-CN" dirty="0"/>
              <a:t>CPU</a:t>
            </a:r>
            <a:r>
              <a:rPr lang="zh-CN" altLang="en-US" dirty="0"/>
              <a:t>频率为</a:t>
            </a:r>
            <a:r>
              <a:rPr lang="en-US" altLang="zh-CN" dirty="0"/>
              <a:t>1.2/8=0.15 k/s </a:t>
            </a:r>
            <a:endParaRPr lang="en-US" altLang="zh-CN" dirty="0"/>
          </a:p>
          <a:p>
            <a:endParaRPr lang="en-US" altLang="zh-CN" dirty="0"/>
          </a:p>
          <a:p>
            <a:r>
              <a:rPr lang="en-US" altLang="zh-CN" dirty="0"/>
              <a:t>s</a:t>
            </a:r>
            <a:r>
              <a:rPr lang="zh-CN" altLang="en-US" dirty="0"/>
              <a:t>秒 </a:t>
            </a:r>
            <a:r>
              <a:rPr lang="en-US" altLang="zh-CN" dirty="0" err="1"/>
              <a:t>ms</a:t>
            </a:r>
            <a:r>
              <a:rPr lang="zh-CN" altLang="en-US" dirty="0"/>
              <a:t>毫秒 </a:t>
            </a:r>
            <a:r>
              <a:rPr lang="en-US" altLang="zh-CN" dirty="0"/>
              <a:t>us</a:t>
            </a:r>
            <a:r>
              <a:rPr lang="zh-CN" altLang="en-US" dirty="0"/>
              <a:t>微秒 </a:t>
            </a:r>
            <a:r>
              <a:rPr lang="en-US" altLang="zh-CN" dirty="0"/>
              <a:t>1000</a:t>
            </a:r>
            <a:r>
              <a:rPr lang="zh-CN" altLang="en-US" dirty="0"/>
              <a:t>进制  </a:t>
            </a:r>
            <a:r>
              <a:rPr lang="en-US" altLang="zh-CN" dirty="0"/>
              <a:t>1s=10^3</a:t>
            </a:r>
            <a:r>
              <a:rPr lang="zh-CN" altLang="en-US" dirty="0"/>
              <a:t>毫秒</a:t>
            </a:r>
            <a:r>
              <a:rPr lang="en-US" altLang="zh-CN" dirty="0"/>
              <a:t>=10^6 </a:t>
            </a:r>
            <a:r>
              <a:rPr lang="zh-CN" altLang="en-US" dirty="0"/>
              <a:t>微秒</a:t>
            </a:r>
            <a:endParaRPr lang="zh-CN" altLang="en-US" dirty="0"/>
          </a:p>
        </p:txBody>
      </p:sp>
      <p:sp>
        <p:nvSpPr>
          <p:cNvPr id="162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70007556-78D5-47B4-BA46-D496A8DE7448}"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ChangeArrowheads="1" noTextEdit="1"/>
          </p:cNvSpPr>
          <p:nvPr>
            <p:ph type="sldImg"/>
          </p:nvPr>
        </p:nvSpPr>
        <p:spPr>
          <a:xfrm>
            <a:off x="2713038" y="512763"/>
            <a:ext cx="4552950" cy="2562225"/>
          </a:xfrm>
        </p:spPr>
      </p:sp>
      <p:sp>
        <p:nvSpPr>
          <p:cNvPr id="1689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10000"/>
              </a:spcBef>
            </a:pPr>
            <a:r>
              <a:rPr lang="zh-CN" altLang="en-US" dirty="0">
                <a:solidFill>
                  <a:srgbClr val="336600"/>
                </a:solidFill>
              </a:rPr>
              <a:t>在单缓冲情况下，每当用户进程发出一</a:t>
            </a:r>
            <a:r>
              <a:rPr lang="en-US" altLang="zh-CN" dirty="0">
                <a:solidFill>
                  <a:srgbClr val="336600"/>
                </a:solidFill>
              </a:rPr>
              <a:t>I/O</a:t>
            </a:r>
            <a:r>
              <a:rPr lang="zh-CN" altLang="en-US" dirty="0">
                <a:solidFill>
                  <a:srgbClr val="336600"/>
                </a:solidFill>
              </a:rPr>
              <a:t>请求时，</a:t>
            </a:r>
            <a:r>
              <a:rPr lang="en-US" altLang="zh-CN" dirty="0">
                <a:solidFill>
                  <a:srgbClr val="336600"/>
                </a:solidFill>
              </a:rPr>
              <a:t>OS</a:t>
            </a:r>
            <a:r>
              <a:rPr lang="zh-CN" altLang="en-US" dirty="0">
                <a:solidFill>
                  <a:srgbClr val="336600"/>
                </a:solidFill>
              </a:rPr>
              <a:t>便在主存中为之分配一缓冲区。</a:t>
            </a:r>
            <a:endParaRPr lang="zh-CN" altLang="en-US" dirty="0">
              <a:solidFill>
                <a:srgbClr val="336600"/>
              </a:solidFill>
            </a:endParaRPr>
          </a:p>
          <a:p>
            <a:pPr>
              <a:spcBef>
                <a:spcPct val="10000"/>
              </a:spcBef>
            </a:pPr>
            <a:r>
              <a:rPr lang="zh-CN" altLang="en-US" dirty="0">
                <a:solidFill>
                  <a:srgbClr val="336600"/>
                </a:solidFill>
              </a:rPr>
              <a:t>在</a:t>
            </a:r>
            <a:r>
              <a:rPr lang="zh-CN" altLang="en-US" dirty="0">
                <a:solidFill>
                  <a:srgbClr val="0000CC"/>
                </a:solidFill>
              </a:rPr>
              <a:t>字符设备输入时</a:t>
            </a:r>
            <a:r>
              <a:rPr lang="zh-CN" altLang="en-US" dirty="0">
                <a:solidFill>
                  <a:srgbClr val="336600"/>
                </a:solidFill>
              </a:rPr>
              <a:t>，缓冲区用于暂存用户输入的一行数据，在</a:t>
            </a:r>
            <a:r>
              <a:rPr lang="zh-CN" altLang="en-US" dirty="0">
                <a:solidFill>
                  <a:srgbClr val="0000CC"/>
                </a:solidFill>
              </a:rPr>
              <a:t>输入期间</a:t>
            </a:r>
            <a:r>
              <a:rPr lang="zh-CN" altLang="en-US" dirty="0">
                <a:solidFill>
                  <a:srgbClr val="336600"/>
                </a:solidFill>
              </a:rPr>
              <a:t>，用户进程被阻塞以等待数据输入完毕；在</a:t>
            </a:r>
            <a:r>
              <a:rPr lang="zh-CN" altLang="en-US" dirty="0">
                <a:solidFill>
                  <a:srgbClr val="0000CC"/>
                </a:solidFill>
              </a:rPr>
              <a:t>输出时</a:t>
            </a:r>
            <a:r>
              <a:rPr lang="zh-CN" altLang="en-US" dirty="0">
                <a:solidFill>
                  <a:srgbClr val="336600"/>
                </a:solidFill>
              </a:rPr>
              <a:t>，用户进程将一行数据输入到缓冲区后，继续执行处理。当用户进程已有第二行数据输出时，如果第一行数据尚未被提取完毕，则此时用户进程应阻塞。</a:t>
            </a:r>
            <a:endParaRPr lang="zh-CN" altLang="en-US" dirty="0">
              <a:solidFill>
                <a:srgbClr val="336600"/>
              </a:solidFill>
            </a:endParaRPr>
          </a:p>
          <a:p>
            <a:endParaRPr lang="zh-CN" altLang="en-US" dirty="0"/>
          </a:p>
        </p:txBody>
      </p:sp>
      <p:sp>
        <p:nvSpPr>
          <p:cNvPr id="1689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66CAA560-5CEC-4F5B-819B-B36464C3C495}"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ChangeArrowheads="1" noTextEdit="1"/>
          </p:cNvSpPr>
          <p:nvPr>
            <p:ph type="sldImg"/>
          </p:nvPr>
        </p:nvSpPr>
        <p:spPr>
          <a:xfrm>
            <a:off x="2713038" y="512763"/>
            <a:ext cx="4552950" cy="2562225"/>
          </a:xfrm>
        </p:spPr>
      </p:sp>
      <p:sp>
        <p:nvSpPr>
          <p:cNvPr id="1710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 </a:t>
            </a:r>
            <a:r>
              <a:rPr lang="zh-CN" altLang="en-US">
                <a:solidFill>
                  <a:srgbClr val="336600"/>
                </a:solidFill>
              </a:rPr>
              <a:t>为了加快输入和输出速度，提高设备利用率，人们又引入了双缓冲区机制，也称为缓冲对换（</a:t>
            </a:r>
            <a:r>
              <a:rPr lang="en-US" altLang="zh-CN">
                <a:solidFill>
                  <a:srgbClr val="336600"/>
                </a:solidFill>
              </a:rPr>
              <a:t>Buffer Swapping</a:t>
            </a:r>
            <a:r>
              <a:rPr lang="zh-CN" altLang="en-US">
                <a:solidFill>
                  <a:srgbClr val="336600"/>
                </a:solidFill>
              </a:rPr>
              <a:t>）。在</a:t>
            </a:r>
            <a:r>
              <a:rPr lang="zh-CN" altLang="en-US">
                <a:solidFill>
                  <a:srgbClr val="0000CC"/>
                </a:solidFill>
              </a:rPr>
              <a:t>设备输入时</a:t>
            </a:r>
            <a:r>
              <a:rPr lang="zh-CN" altLang="en-US">
                <a:solidFill>
                  <a:srgbClr val="336600"/>
                </a:solidFill>
              </a:rPr>
              <a:t>，先将数据送入第一缓冲区，装满后便转向第二缓冲区。此时</a:t>
            </a:r>
            <a:r>
              <a:rPr lang="en-US" altLang="zh-CN">
                <a:solidFill>
                  <a:srgbClr val="336600"/>
                </a:solidFill>
              </a:rPr>
              <a:t>OS</a:t>
            </a:r>
            <a:r>
              <a:rPr lang="zh-CN" altLang="en-US">
                <a:solidFill>
                  <a:srgbClr val="336600"/>
                </a:solidFill>
              </a:rPr>
              <a:t>可以从第一缓冲区中移出数据，并送入用户进程。接着由</a:t>
            </a:r>
            <a:r>
              <a:rPr lang="en-US" altLang="zh-CN">
                <a:solidFill>
                  <a:srgbClr val="336600"/>
                </a:solidFill>
              </a:rPr>
              <a:t>CPU</a:t>
            </a:r>
            <a:r>
              <a:rPr lang="zh-CN" altLang="en-US">
                <a:solidFill>
                  <a:srgbClr val="336600"/>
                </a:solidFill>
              </a:rPr>
              <a:t>对数据进行计算。</a:t>
            </a:r>
            <a:endParaRPr lang="zh-CN" altLang="en-US">
              <a:solidFill>
                <a:srgbClr val="336600"/>
              </a:solidFill>
            </a:endParaRPr>
          </a:p>
          <a:p>
            <a:endParaRPr lang="zh-CN" altLang="en-US"/>
          </a:p>
        </p:txBody>
      </p:sp>
      <p:sp>
        <p:nvSpPr>
          <p:cNvPr id="1710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61F39B6B-2FBC-462D-A40A-A550B46D0FC4}"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ChangeArrowheads="1" noTextEdit="1"/>
          </p:cNvSpPr>
          <p:nvPr>
            <p:ph type="sldImg"/>
          </p:nvPr>
        </p:nvSpPr>
        <p:spPr>
          <a:xfrm>
            <a:off x="2713038" y="512763"/>
            <a:ext cx="4552950" cy="2562225"/>
          </a:xfrm>
        </p:spPr>
      </p:sp>
      <p:sp>
        <p:nvSpPr>
          <p:cNvPr id="1730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hlink"/>
                </a:solidFill>
              </a:rPr>
              <a:t>若我们在实现</a:t>
            </a:r>
            <a:r>
              <a:rPr lang="zh-CN" altLang="en-US">
                <a:solidFill>
                  <a:srgbClr val="336600"/>
                </a:solidFill>
              </a:rPr>
              <a:t>两台机器之间</a:t>
            </a:r>
            <a:r>
              <a:rPr lang="zh-CN" altLang="en-US">
                <a:solidFill>
                  <a:schemeClr val="hlink"/>
                </a:solidFill>
              </a:rPr>
              <a:t>的通信时，仅为它们配置了</a:t>
            </a:r>
            <a:r>
              <a:rPr lang="zh-CN" altLang="en-US">
                <a:solidFill>
                  <a:srgbClr val="336600"/>
                </a:solidFill>
              </a:rPr>
              <a:t>单缓冲</a:t>
            </a:r>
            <a:r>
              <a:rPr lang="zh-CN" altLang="en-US">
                <a:solidFill>
                  <a:schemeClr val="hlink"/>
                </a:solidFill>
              </a:rPr>
              <a:t>，那么它们之间任意时刻都只能实现</a:t>
            </a:r>
            <a:r>
              <a:rPr lang="zh-CN" altLang="en-US">
                <a:solidFill>
                  <a:srgbClr val="336600"/>
                </a:solidFill>
              </a:rPr>
              <a:t>单方向</a:t>
            </a:r>
            <a:r>
              <a:rPr lang="zh-CN" altLang="en-US">
                <a:solidFill>
                  <a:schemeClr val="hlink"/>
                </a:solidFill>
              </a:rPr>
              <a:t>的数据传输，而</a:t>
            </a:r>
            <a:r>
              <a:rPr lang="zh-CN" altLang="en-US">
                <a:solidFill>
                  <a:srgbClr val="336600"/>
                </a:solidFill>
              </a:rPr>
              <a:t>绝不允许双方同时</a:t>
            </a:r>
            <a:r>
              <a:rPr lang="zh-CN" altLang="en-US">
                <a:solidFill>
                  <a:schemeClr val="hlink"/>
                </a:solidFill>
              </a:rPr>
              <a:t>向对方发送数据。为了实现</a:t>
            </a:r>
            <a:r>
              <a:rPr lang="zh-CN" altLang="en-US">
                <a:solidFill>
                  <a:srgbClr val="336600"/>
                </a:solidFill>
              </a:rPr>
              <a:t>双向数据传输</a:t>
            </a:r>
            <a:r>
              <a:rPr lang="zh-CN" altLang="en-US">
                <a:solidFill>
                  <a:schemeClr val="hlink"/>
                </a:solidFill>
              </a:rPr>
              <a:t>，必须在两台机器中都设置</a:t>
            </a:r>
            <a:r>
              <a:rPr lang="zh-CN" altLang="en-US">
                <a:solidFill>
                  <a:srgbClr val="336600"/>
                </a:solidFill>
              </a:rPr>
              <a:t>两个缓冲区</a:t>
            </a:r>
            <a:r>
              <a:rPr lang="zh-CN" altLang="en-US">
                <a:solidFill>
                  <a:schemeClr val="hlink"/>
                </a:solidFill>
              </a:rPr>
              <a:t>，一个用作发送缓冲区，另一个用作接受缓冲区。</a:t>
            </a:r>
            <a:endParaRPr lang="zh-CN" altLang="en-US"/>
          </a:p>
        </p:txBody>
      </p:sp>
      <p:sp>
        <p:nvSpPr>
          <p:cNvPr id="1730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8B858160-AE54-4E27-A7C1-CDE59E40B324}"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eaLnBrk="1" hangingPunct="1"/>
            <a:r>
              <a:rPr lang="zh-CN" altLang="en-US" sz="2800" dirty="0">
                <a:latin typeface="楷体_GB2312" pitchFamily="49" charset="-122"/>
                <a:ea typeface="楷体_GB2312" pitchFamily="49" charset="-122"/>
              </a:rPr>
              <a:t>设备管理的基本任务：</a:t>
            </a:r>
            <a:endParaRPr lang="zh-CN" altLang="en-US" sz="28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完成用户提出的</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请求</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速率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设备的利用率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为用户提供一个友好的透明接口</a:t>
            </a:r>
            <a:endParaRPr lang="zh-CN" altLang="en-US" sz="2400" dirty="0">
              <a:latin typeface="楷体_GB2312" pitchFamily="49" charset="-122"/>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r>
              <a:rPr lang="zh-CN" altLang="en-US" sz="2800" kern="0" dirty="0">
                <a:ea typeface="楷体_GB2312" pitchFamily="49" charset="-122"/>
              </a:rPr>
              <a:t>设备管理的主要功能</a:t>
            </a:r>
            <a:r>
              <a:rPr lang="zh-CN" altLang="en-US" sz="2800" kern="0" dirty="0">
                <a:solidFill>
                  <a:srgbClr val="0033CC"/>
                </a:solidFill>
                <a:ea typeface="楷体_GB2312" pitchFamily="49" charset="-122"/>
              </a:rPr>
              <a:t>：</a:t>
            </a:r>
            <a:endParaRPr lang="zh-CN" altLang="en-US" sz="2800" kern="0" dirty="0">
              <a:solidFill>
                <a:srgbClr val="0033CC"/>
              </a:solidFill>
              <a:ea typeface="楷体_GB2312" pitchFamily="49" charset="-122"/>
            </a:endParaRPr>
          </a:p>
          <a:p>
            <a:pPr lvl="1" eaLnBrk="1" hangingPunct="1"/>
            <a:r>
              <a:rPr lang="zh-CN" altLang="en-US" sz="2400" kern="0" dirty="0">
                <a:ea typeface="楷体_GB2312" pitchFamily="49" charset="-122"/>
              </a:rPr>
              <a:t>缓冲区管理</a:t>
            </a:r>
            <a:endParaRPr lang="zh-CN" altLang="en-US" sz="2400" kern="0" dirty="0">
              <a:ea typeface="楷体_GB2312" pitchFamily="49" charset="-122"/>
            </a:endParaRPr>
          </a:p>
          <a:p>
            <a:pPr lvl="1" eaLnBrk="1" hangingPunct="1"/>
            <a:r>
              <a:rPr lang="zh-CN" altLang="en-US" sz="2400" kern="0" dirty="0">
                <a:ea typeface="楷体_GB2312" pitchFamily="49" charset="-122"/>
              </a:rPr>
              <a:t>设备分配</a:t>
            </a:r>
            <a:endParaRPr lang="zh-CN" altLang="en-US" sz="2400" kern="0" dirty="0">
              <a:ea typeface="楷体_GB2312" pitchFamily="49" charset="-122"/>
            </a:endParaRPr>
          </a:p>
          <a:p>
            <a:pPr lvl="1" eaLnBrk="1" hangingPunct="1"/>
            <a:r>
              <a:rPr lang="zh-CN" altLang="en-US" sz="2400" kern="0" dirty="0">
                <a:ea typeface="楷体_GB2312" pitchFamily="49" charset="-122"/>
              </a:rPr>
              <a:t>设备处理</a:t>
            </a:r>
            <a:endParaRPr lang="zh-CN" altLang="en-US" sz="2400" kern="0" dirty="0">
              <a:ea typeface="楷体_GB2312" pitchFamily="49" charset="-122"/>
            </a:endParaRPr>
          </a:p>
          <a:p>
            <a:pPr lvl="1" eaLnBrk="1" hangingPunct="1"/>
            <a:r>
              <a:rPr lang="zh-CN" altLang="en-US" sz="2400" kern="0" dirty="0">
                <a:ea typeface="楷体_GB2312" pitchFamily="49" charset="-122"/>
              </a:rPr>
              <a:t>虚拟设备及实现设备独立性</a:t>
            </a:r>
            <a:endParaRPr lang="zh-CN" altLang="en-US" sz="2400" kern="0" dirty="0">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系统包括用于实现数据输入、输出、存储功能的</a:t>
            </a:r>
            <a:r>
              <a:rPr lang="zh-CN" altLang="en-US" sz="1200" b="0" dirty="0">
                <a:solidFill>
                  <a:srgbClr val="FFC000"/>
                </a:solidFill>
                <a:latin typeface="微软雅黑" panose="020B0503020204020204" pitchFamily="34" charset="-122"/>
                <a:ea typeface="微软雅黑" panose="020B0503020204020204" pitchFamily="34" charset="-122"/>
              </a:rPr>
              <a:t>设备和相应的控制器</a:t>
            </a:r>
            <a:r>
              <a:rPr lang="zh-CN" altLang="en-US" sz="1200" b="0" dirty="0">
                <a:latin typeface="微软雅黑" panose="020B0503020204020204" pitchFamily="34" charset="-122"/>
                <a:ea typeface="微软雅黑" panose="020B0503020204020204" pitchFamily="34" charset="-122"/>
              </a:rPr>
              <a:t>。</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设备管理的基本任务是完成用户提出的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请求，提高</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速率以及改善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的利用率。</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设备管理的主要功能有缓冲区管理、设备分配、磁盘管理、虚拟设备及实现设备独立性。</a:t>
            </a:r>
            <a:endParaRPr lang="zh-CN" altLang="en-US" sz="1200" b="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308A14FD-2009-4DCE-ACAB-30BB9720DC73}" type="slidenum">
              <a:rPr lang="en-US" altLang="zh-CN" smtClean="0"/>
            </a:fld>
            <a:endParaRPr lang="en-US" altLang="zh-CN"/>
          </a:p>
        </p:txBody>
      </p:sp>
      <p:sp>
        <p:nvSpPr>
          <p:cNvPr id="176131" name="Rectangle 2"/>
          <p:cNvSpPr>
            <a:spLocks noGrp="1" noRot="1" noChangeAspect="1" noChangeArrowheads="1" noTextEdit="1"/>
          </p:cNvSpPr>
          <p:nvPr>
            <p:ph type="sldImg"/>
          </p:nvPr>
        </p:nvSpPr>
        <p:spPr>
          <a:xfrm>
            <a:off x="2713038" y="512763"/>
            <a:ext cx="4552950" cy="2562225"/>
          </a:xfrm>
        </p:spPr>
      </p:sp>
      <p:sp>
        <p:nvSpPr>
          <p:cNvPr id="176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zh-CN" altLang="en-US" sz="2400">
                <a:solidFill>
                  <a:srgbClr val="336600"/>
                </a:solidFill>
              </a:rPr>
              <a:t>当输入与输出或生产者与消费者的速度基本相匹配时，采用双缓冲能获得较好的效果，可使生产者和消费者基本上能并行操作。但若两者的速度相差甚远，双缓冲的效果不够理想，但随着缓冲区数量的增加，情况有所改善。因此，又引入了多缓冲机制</a:t>
            </a:r>
            <a:r>
              <a:rPr lang="en-US" altLang="zh-CN" sz="2400">
                <a:solidFill>
                  <a:srgbClr val="336600"/>
                </a:solidFill>
              </a:rPr>
              <a:t>,</a:t>
            </a:r>
            <a:r>
              <a:rPr lang="zh-CN" altLang="en-US" sz="2400">
                <a:solidFill>
                  <a:srgbClr val="336600"/>
                </a:solidFill>
              </a:rPr>
              <a:t>可以将缓冲区组织成循环缓冲形式。</a:t>
            </a:r>
            <a:endParaRPr lang="zh-CN" altLang="en-US" sz="2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25C848DB-407A-42BB-834E-351998CBA003}" type="slidenum">
              <a:rPr lang="en-US" altLang="zh-CN" smtClean="0"/>
            </a:fld>
            <a:endParaRPr lang="en-US" altLang="zh-CN"/>
          </a:p>
        </p:txBody>
      </p:sp>
      <p:sp>
        <p:nvSpPr>
          <p:cNvPr id="178179" name="Rectangle 2"/>
          <p:cNvSpPr>
            <a:spLocks noGrp="1" noRot="1" noChangeAspect="1" noChangeArrowheads="1" noTextEdit="1"/>
          </p:cNvSpPr>
          <p:nvPr>
            <p:ph type="sldImg"/>
          </p:nvPr>
        </p:nvSpPr>
        <p:spPr>
          <a:xfrm>
            <a:off x="2713038" y="512763"/>
            <a:ext cx="4552950" cy="2562225"/>
          </a:xfrm>
        </p:spPr>
      </p:sp>
      <p:sp>
        <p:nvSpPr>
          <p:cNvPr id="178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None/>
            </a:pPr>
            <a:r>
              <a:rPr lang="en-US" altLang="zh-CN">
                <a:solidFill>
                  <a:srgbClr val="0000CC"/>
                </a:solidFill>
              </a:rPr>
              <a:t>Getbuf</a:t>
            </a:r>
            <a:r>
              <a:rPr lang="zh-CN" altLang="en-US">
                <a:solidFill>
                  <a:srgbClr val="0000CC"/>
                </a:solidFill>
              </a:rPr>
              <a:t>过程。</a:t>
            </a:r>
            <a:r>
              <a:rPr lang="zh-CN" altLang="en-US">
                <a:solidFill>
                  <a:srgbClr val="CC00CC"/>
                </a:solidFill>
              </a:rPr>
              <a:t>当计算进程要使用缓冲区中的数据时或是输入进程要往缓冲区中输送数据时，可调用该过程。</a:t>
            </a:r>
            <a:endParaRPr lang="zh-CN" altLang="en-US">
              <a:solidFill>
                <a:srgbClr val="CC00CC"/>
              </a:solidFill>
            </a:endParaRPr>
          </a:p>
          <a:p>
            <a:r>
              <a:rPr lang="en-US" altLang="zh-CN" sz="1800">
                <a:solidFill>
                  <a:srgbClr val="006600"/>
                </a:solidFill>
                <a:latin typeface="楷体_GB2312" pitchFamily="49" charset="-122"/>
                <a:ea typeface="楷体_GB2312" pitchFamily="49" charset="-122"/>
              </a:rPr>
              <a:t>Getbuf</a:t>
            </a:r>
            <a:r>
              <a:rPr lang="zh-CN" altLang="en-US" sz="1800">
                <a:solidFill>
                  <a:srgbClr val="006600"/>
                </a:solidFill>
                <a:latin typeface="楷体_GB2312" pitchFamily="49" charset="-122"/>
                <a:ea typeface="楷体_GB2312" pitchFamily="49" charset="-122"/>
              </a:rPr>
              <a:t>：</a:t>
            </a:r>
            <a:endParaRPr lang="zh-CN" altLang="en-US" sz="1800">
              <a:solidFill>
                <a:srgbClr val="006600"/>
              </a:solidFill>
              <a:latin typeface="楷体_GB2312" pitchFamily="49" charset="-122"/>
              <a:ea typeface="楷体_GB2312" pitchFamily="49" charset="-122"/>
            </a:endParaRPr>
          </a:p>
          <a:p>
            <a:pPr lvl="1"/>
            <a:r>
              <a:rPr lang="zh-CN" altLang="en-US" b="1">
                <a:solidFill>
                  <a:srgbClr val="006600"/>
                </a:solidFill>
                <a:latin typeface="楷体_GB2312" pitchFamily="49" charset="-122"/>
                <a:ea typeface="楷体_GB2312" pitchFamily="49" charset="-122"/>
              </a:rPr>
              <a:t>取</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zh-CN" altLang="en-US" b="1">
                <a:solidFill>
                  <a:srgbClr val="006600"/>
                </a:solidFill>
                <a:latin typeface="楷体_GB2312" pitchFamily="49" charset="-122"/>
                <a:ea typeface="楷体_GB2312" pitchFamily="49" charset="-122"/>
              </a:rPr>
              <a:t>对应缓冲区提供使用，将</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zh-CN" altLang="en-US" b="1">
                <a:solidFill>
                  <a:srgbClr val="006600"/>
                </a:solidFill>
                <a:latin typeface="楷体_GB2312" pitchFamily="49" charset="-122"/>
                <a:ea typeface="楷体_GB2312" pitchFamily="49" charset="-122"/>
              </a:rPr>
              <a:t>置为空，</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en-US" altLang="zh-CN" b="1">
                <a:solidFill>
                  <a:srgbClr val="006600"/>
                </a:solidFill>
                <a:latin typeface="楷体_GB2312" pitchFamily="49" charset="-122"/>
                <a:ea typeface="楷体_GB2312" pitchFamily="49" charset="-122"/>
              </a:rPr>
              <a:t>=</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en-US" altLang="zh-CN" b="1">
                <a:solidFill>
                  <a:srgbClr val="006600"/>
                </a:solidFill>
                <a:latin typeface="楷体_GB2312" pitchFamily="49" charset="-122"/>
                <a:ea typeface="楷体_GB2312" pitchFamily="49" charset="-122"/>
              </a:rPr>
              <a:t>+1</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Mod N</a:t>
            </a:r>
            <a:endParaRPr lang="en-US" altLang="zh-CN" b="1">
              <a:solidFill>
                <a:srgbClr val="006600"/>
              </a:solidFill>
              <a:latin typeface="楷体_GB2312" pitchFamily="49" charset="-122"/>
              <a:ea typeface="楷体_GB2312" pitchFamily="49" charset="-122"/>
            </a:endParaRPr>
          </a:p>
          <a:p>
            <a:pPr lvl="1"/>
            <a:r>
              <a:rPr lang="zh-CN" altLang="en-US" b="1">
                <a:solidFill>
                  <a:srgbClr val="006600"/>
                </a:solidFill>
                <a:latin typeface="楷体_GB2312" pitchFamily="49" charset="-122"/>
                <a:ea typeface="楷体_GB2312" pitchFamily="49" charset="-122"/>
              </a:rPr>
              <a:t>将</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zh-CN" altLang="en-US" b="1">
                <a:solidFill>
                  <a:srgbClr val="006600"/>
                </a:solidFill>
                <a:latin typeface="楷体_GB2312" pitchFamily="49" charset="-122"/>
                <a:ea typeface="楷体_GB2312" pitchFamily="49" charset="-122"/>
              </a:rPr>
              <a:t>对应缓冲区提供使用，将</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zh-CN" altLang="en-US" b="1">
                <a:solidFill>
                  <a:srgbClr val="006600"/>
                </a:solidFill>
                <a:latin typeface="楷体_GB2312" pitchFamily="49" charset="-122"/>
                <a:ea typeface="楷体_GB2312" pitchFamily="49" charset="-122"/>
              </a:rPr>
              <a:t>置为满，</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en-US" altLang="zh-CN" b="1">
                <a:solidFill>
                  <a:srgbClr val="006600"/>
                </a:solidFill>
                <a:latin typeface="楷体_GB2312" pitchFamily="49" charset="-122"/>
                <a:ea typeface="楷体_GB2312" pitchFamily="49" charset="-122"/>
              </a:rPr>
              <a:t>=</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en-US" altLang="zh-CN" b="1">
                <a:solidFill>
                  <a:srgbClr val="006600"/>
                </a:solidFill>
                <a:latin typeface="楷体_GB2312" pitchFamily="49" charset="-122"/>
                <a:ea typeface="楷体_GB2312" pitchFamily="49" charset="-122"/>
              </a:rPr>
              <a:t>+1</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Mod N</a:t>
            </a:r>
            <a:endParaRPr lang="en-US" altLang="zh-CN" b="1">
              <a:solidFill>
                <a:srgbClr val="006600"/>
              </a:solidFill>
              <a:latin typeface="楷体_GB2312" pitchFamily="49" charset="-122"/>
              <a:ea typeface="楷体_GB2312" pitchFamily="49" charset="-122"/>
            </a:endParaRPr>
          </a:p>
          <a:p>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A2F176E1-A15E-441C-891B-BA4657D07DE5}" type="slidenum">
              <a:rPr lang="en-US" altLang="zh-CN" smtClean="0"/>
            </a:fld>
            <a:endParaRPr lang="en-US" altLang="zh-CN"/>
          </a:p>
        </p:txBody>
      </p:sp>
      <p:sp>
        <p:nvSpPr>
          <p:cNvPr id="180227" name="Rectangle 2"/>
          <p:cNvSpPr>
            <a:spLocks noGrp="1" noRot="1" noChangeAspect="1" noChangeArrowheads="1" noTextEdit="1"/>
          </p:cNvSpPr>
          <p:nvPr>
            <p:ph type="sldImg"/>
          </p:nvPr>
        </p:nvSpPr>
        <p:spPr>
          <a:xfrm>
            <a:off x="2713038" y="512763"/>
            <a:ext cx="4552950" cy="2562225"/>
          </a:xfrm>
        </p:spPr>
      </p:sp>
      <p:sp>
        <p:nvSpPr>
          <p:cNvPr id="180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None/>
            </a:pPr>
            <a:r>
              <a:rPr lang="en-US" altLang="zh-CN">
                <a:solidFill>
                  <a:srgbClr val="0000CC"/>
                </a:solidFill>
              </a:rPr>
              <a:t>Releasebuf</a:t>
            </a:r>
            <a:r>
              <a:rPr lang="zh-CN" altLang="en-US">
                <a:solidFill>
                  <a:srgbClr val="0000CC"/>
                </a:solidFill>
              </a:rPr>
              <a:t>过程。</a:t>
            </a:r>
            <a:r>
              <a:rPr lang="zh-CN" altLang="en-US">
                <a:solidFill>
                  <a:srgbClr val="CC00CC"/>
                </a:solidFill>
              </a:rPr>
              <a:t>当计算进程把</a:t>
            </a:r>
            <a:r>
              <a:rPr lang="en-US" altLang="zh-CN">
                <a:solidFill>
                  <a:srgbClr val="CC00CC"/>
                </a:solidFill>
              </a:rPr>
              <a:t>C</a:t>
            </a:r>
            <a:r>
              <a:rPr lang="zh-CN" altLang="en-US">
                <a:solidFill>
                  <a:srgbClr val="CC00CC"/>
                </a:solidFill>
              </a:rPr>
              <a:t>缓冲区中的数据提取完毕时，便调用该过程将缓冲区</a:t>
            </a:r>
            <a:r>
              <a:rPr lang="en-US" altLang="zh-CN">
                <a:solidFill>
                  <a:srgbClr val="CC00CC"/>
                </a:solidFill>
              </a:rPr>
              <a:t>G</a:t>
            </a:r>
            <a:r>
              <a:rPr lang="zh-CN" altLang="en-US">
                <a:solidFill>
                  <a:srgbClr val="CC00CC"/>
                </a:solidFill>
              </a:rPr>
              <a:t>释放。当输入进程把缓冲区装满时，也调用该进程将缓冲区释放。</a:t>
            </a:r>
            <a:endParaRPr lang="zh-CN" altLang="en-US">
              <a:solidFill>
                <a:srgbClr val="CC00CC"/>
              </a:solidFill>
            </a:endParaRPr>
          </a:p>
          <a:p>
            <a:r>
              <a:rPr lang="en-US" altLang="zh-CN" sz="1800">
                <a:solidFill>
                  <a:srgbClr val="006600"/>
                </a:solidFill>
                <a:latin typeface="楷体_GB2312" pitchFamily="49" charset="-122"/>
                <a:ea typeface="楷体_GB2312" pitchFamily="49" charset="-122"/>
              </a:rPr>
              <a:t>Releasebuf:</a:t>
            </a:r>
            <a:endParaRPr lang="en-US" altLang="zh-CN" sz="1800">
              <a:solidFill>
                <a:srgbClr val="006600"/>
              </a:solidFill>
              <a:latin typeface="楷体_GB2312" pitchFamily="49" charset="-122"/>
              <a:ea typeface="楷体_GB2312" pitchFamily="49" charset="-122"/>
            </a:endParaRPr>
          </a:p>
          <a:p>
            <a:pPr lvl="1"/>
            <a:r>
              <a:rPr lang="zh-CN" altLang="en-US" b="1">
                <a:solidFill>
                  <a:srgbClr val="006600"/>
                </a:solidFill>
                <a:latin typeface="楷体_GB2312" pitchFamily="49" charset="-122"/>
                <a:ea typeface="楷体_GB2312" pitchFamily="49" charset="-122"/>
              </a:rPr>
              <a:t>若</a:t>
            </a:r>
            <a:r>
              <a:rPr lang="en-US" altLang="zh-CN" b="1">
                <a:solidFill>
                  <a:srgbClr val="006600"/>
                </a:solidFill>
                <a:latin typeface="楷体_GB2312" pitchFamily="49" charset="-122"/>
                <a:ea typeface="楷体_GB2312" pitchFamily="49" charset="-122"/>
              </a:rPr>
              <a:t>C</a:t>
            </a:r>
            <a:r>
              <a:rPr lang="zh-CN" altLang="en-US" b="1">
                <a:solidFill>
                  <a:srgbClr val="006600"/>
                </a:solidFill>
                <a:latin typeface="楷体_GB2312" pitchFamily="49" charset="-122"/>
                <a:ea typeface="楷体_GB2312" pitchFamily="49" charset="-122"/>
              </a:rPr>
              <a:t>满，则改为</a:t>
            </a:r>
            <a:r>
              <a:rPr lang="en-US" altLang="zh-CN" b="1">
                <a:solidFill>
                  <a:srgbClr val="006600"/>
                </a:solidFill>
                <a:latin typeface="楷体_GB2312" pitchFamily="49" charset="-122"/>
                <a:ea typeface="楷体_GB2312" pitchFamily="49" charset="-122"/>
              </a:rPr>
              <a:t>G</a:t>
            </a:r>
            <a:r>
              <a:rPr lang="zh-CN" altLang="en-US" b="1">
                <a:solidFill>
                  <a:srgbClr val="006600"/>
                </a:solidFill>
                <a:latin typeface="楷体_GB2312" pitchFamily="49" charset="-122"/>
                <a:ea typeface="楷体_GB2312" pitchFamily="49" charset="-122"/>
              </a:rPr>
              <a:t>；</a:t>
            </a:r>
            <a:endParaRPr lang="zh-CN" altLang="en-US" b="1">
              <a:solidFill>
                <a:srgbClr val="006600"/>
              </a:solidFill>
              <a:latin typeface="楷体_GB2312" pitchFamily="49" charset="-122"/>
              <a:ea typeface="楷体_GB2312" pitchFamily="49" charset="-122"/>
            </a:endParaRPr>
          </a:p>
          <a:p>
            <a:pPr lvl="1"/>
            <a:r>
              <a:rPr lang="zh-CN" altLang="en-US" b="1">
                <a:solidFill>
                  <a:srgbClr val="006600"/>
                </a:solidFill>
                <a:latin typeface="楷体_GB2312" pitchFamily="49" charset="-122"/>
                <a:ea typeface="楷体_GB2312" pitchFamily="49" charset="-122"/>
              </a:rPr>
              <a:t>若</a:t>
            </a:r>
            <a:r>
              <a:rPr lang="en-US" altLang="zh-CN" b="1">
                <a:solidFill>
                  <a:srgbClr val="006600"/>
                </a:solidFill>
                <a:latin typeface="楷体_GB2312" pitchFamily="49" charset="-122"/>
                <a:ea typeface="楷体_GB2312" pitchFamily="49" charset="-122"/>
              </a:rPr>
              <a:t>C</a:t>
            </a:r>
            <a:r>
              <a:rPr lang="zh-CN" altLang="en-US" b="1">
                <a:solidFill>
                  <a:srgbClr val="006600"/>
                </a:solidFill>
                <a:latin typeface="楷体_GB2312" pitchFamily="49" charset="-122"/>
                <a:ea typeface="楷体_GB2312" pitchFamily="49" charset="-122"/>
              </a:rPr>
              <a:t>空，则改为</a:t>
            </a:r>
            <a:r>
              <a:rPr lang="en-US" altLang="zh-CN" b="1">
                <a:solidFill>
                  <a:srgbClr val="006600"/>
                </a:solidFill>
                <a:latin typeface="楷体_GB2312" pitchFamily="49" charset="-122"/>
                <a:ea typeface="楷体_GB2312" pitchFamily="49" charset="-122"/>
              </a:rPr>
              <a:t>R</a:t>
            </a:r>
            <a:r>
              <a:rPr lang="zh-CN" altLang="en-US" b="1">
                <a:solidFill>
                  <a:srgbClr val="006600"/>
                </a:solidFill>
                <a:latin typeface="楷体_GB2312" pitchFamily="49" charset="-122"/>
                <a:ea typeface="楷体_GB2312" pitchFamily="49" charset="-122"/>
              </a:rPr>
              <a:t>；</a:t>
            </a:r>
            <a:endParaRPr lang="zh-CN" altLang="en-US" b="1">
              <a:solidFill>
                <a:srgbClr val="006600"/>
              </a:solidFill>
              <a:latin typeface="楷体_GB2312" pitchFamily="49" charset="-122"/>
              <a:ea typeface="楷体_GB2312" pitchFamily="49"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FE43988B-0A34-43AE-BCC2-461331892853}" type="slidenum">
              <a:rPr lang="en-US" altLang="zh-CN" smtClean="0"/>
            </a:fld>
            <a:endParaRPr lang="en-US" altLang="zh-CN"/>
          </a:p>
        </p:txBody>
      </p:sp>
      <p:sp>
        <p:nvSpPr>
          <p:cNvPr id="182275" name="Rectangle 2"/>
          <p:cNvSpPr>
            <a:spLocks noGrp="1" noRot="1" noChangeAspect="1" noChangeArrowheads="1" noTextEdit="1"/>
          </p:cNvSpPr>
          <p:nvPr>
            <p:ph type="sldImg"/>
          </p:nvPr>
        </p:nvSpPr>
        <p:spPr>
          <a:xfrm>
            <a:off x="2713038" y="512763"/>
            <a:ext cx="4552950" cy="2562225"/>
          </a:xfrm>
        </p:spPr>
      </p:sp>
      <p:sp>
        <p:nvSpPr>
          <p:cNvPr id="182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CC00CC"/>
                </a:solidFill>
              </a:rPr>
              <a:t>使用输入循环缓冲，可使输入进程和计算进程并行执行。相应的两个指针不断顺时针方向移动，这样就可能出现两种情况：</a:t>
            </a:r>
            <a:endParaRPr lang="zh-CN" altLang="en-US">
              <a:solidFill>
                <a:srgbClr val="CC00CC"/>
              </a:solidFill>
            </a:endParaRPr>
          </a:p>
          <a:p>
            <a:pPr>
              <a:buFont typeface="Wingdings" panose="05000000000000000000" pitchFamily="2" charset="2"/>
              <a:buNone/>
            </a:pPr>
            <a:r>
              <a:rPr lang="en-US" altLang="zh-CN">
                <a:solidFill>
                  <a:srgbClr val="336600"/>
                </a:solidFill>
              </a:rPr>
              <a:t>Next</a:t>
            </a:r>
            <a:r>
              <a:rPr lang="en-US" altLang="zh-CN" baseline="-25000">
                <a:solidFill>
                  <a:srgbClr val="336600"/>
                </a:solidFill>
              </a:rPr>
              <a:t>i</a:t>
            </a:r>
            <a:r>
              <a:rPr lang="zh-CN" altLang="en-US">
                <a:solidFill>
                  <a:srgbClr val="336600"/>
                </a:solidFill>
              </a:rPr>
              <a:t>赶上</a:t>
            </a:r>
            <a:r>
              <a:rPr lang="en-US" altLang="zh-CN">
                <a:solidFill>
                  <a:srgbClr val="336600"/>
                </a:solidFill>
              </a:rPr>
              <a:t>Next</a:t>
            </a:r>
            <a:r>
              <a:rPr lang="en-US" altLang="zh-CN" baseline="-25000">
                <a:solidFill>
                  <a:srgbClr val="336600"/>
                </a:solidFill>
              </a:rPr>
              <a:t>g</a:t>
            </a:r>
            <a:r>
              <a:rPr lang="zh-CN" altLang="en-US">
                <a:solidFill>
                  <a:srgbClr val="336600"/>
                </a:solidFill>
              </a:rPr>
              <a:t>。</a:t>
            </a:r>
            <a:endParaRPr lang="zh-CN" altLang="en-US">
              <a:solidFill>
                <a:srgbClr val="0000CC"/>
              </a:solidFill>
            </a:endParaRPr>
          </a:p>
          <a:p>
            <a:pPr>
              <a:buFont typeface="Wingdings" panose="05000000000000000000" pitchFamily="2" charset="2"/>
              <a:buNone/>
            </a:pPr>
            <a:r>
              <a:rPr lang="en-US" altLang="zh-CN">
                <a:solidFill>
                  <a:srgbClr val="336600"/>
                </a:solidFill>
              </a:rPr>
              <a:t>Next</a:t>
            </a:r>
            <a:r>
              <a:rPr lang="en-US" altLang="zh-CN" baseline="-25000">
                <a:solidFill>
                  <a:srgbClr val="336600"/>
                </a:solidFill>
              </a:rPr>
              <a:t>g</a:t>
            </a:r>
            <a:r>
              <a:rPr lang="zh-CN" altLang="en-US">
                <a:solidFill>
                  <a:srgbClr val="336600"/>
                </a:solidFill>
              </a:rPr>
              <a:t>赶上</a:t>
            </a:r>
            <a:r>
              <a:rPr lang="en-US" altLang="zh-CN">
                <a:solidFill>
                  <a:srgbClr val="336600"/>
                </a:solidFill>
              </a:rPr>
              <a:t>Next</a:t>
            </a:r>
            <a:r>
              <a:rPr lang="en-US" altLang="zh-CN" baseline="-25000">
                <a:solidFill>
                  <a:srgbClr val="336600"/>
                </a:solidFill>
              </a:rPr>
              <a:t>i</a:t>
            </a:r>
            <a:r>
              <a:rPr lang="zh-CN" altLang="en-US">
                <a:solidFill>
                  <a:srgbClr val="336600"/>
                </a:solidFill>
              </a:rPr>
              <a:t>。</a:t>
            </a:r>
            <a:endParaRPr lang="zh-CN" altLang="en-US">
              <a:solidFill>
                <a:srgbClr val="0000CC"/>
              </a:solidFill>
            </a:endParaRPr>
          </a:p>
          <a:p>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D31FECBC-49C4-4FF9-8D29-7765B2953983}" type="slidenum">
              <a:rPr lang="en-US" altLang="zh-CN" smtClean="0"/>
            </a:fld>
            <a:endParaRPr lang="en-US" altLang="zh-CN"/>
          </a:p>
        </p:txBody>
      </p:sp>
      <p:sp>
        <p:nvSpPr>
          <p:cNvPr id="188419" name="Rectangle 2"/>
          <p:cNvSpPr>
            <a:spLocks noGrp="1" noRot="1" noChangeAspect="1" noChangeArrowheads="1" noTextEdit="1"/>
          </p:cNvSpPr>
          <p:nvPr>
            <p:ph type="sldImg"/>
          </p:nvPr>
        </p:nvSpPr>
        <p:spPr>
          <a:xfrm>
            <a:off x="2713038" y="512763"/>
            <a:ext cx="4552950" cy="2562225"/>
          </a:xfrm>
        </p:spPr>
      </p:sp>
      <p:sp>
        <p:nvSpPr>
          <p:cNvPr id="188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hlink"/>
                </a:solidFill>
              </a:rPr>
              <a:t>上述的缓冲区仅适用于某特定的</a:t>
            </a:r>
            <a:r>
              <a:rPr lang="en-US" altLang="zh-CN">
                <a:solidFill>
                  <a:schemeClr val="hlink"/>
                </a:solidFill>
              </a:rPr>
              <a:t>I/O</a:t>
            </a:r>
            <a:r>
              <a:rPr lang="zh-CN" altLang="en-US">
                <a:solidFill>
                  <a:schemeClr val="hlink"/>
                </a:solidFill>
              </a:rPr>
              <a:t>进程和计算进程，因而它们属于专用缓冲。当系统较大时，将会有许多这样的循环缓冲，这不仅消耗大量内存空间，而且利用率不高。为提高缓冲区的利用率，目前广泛流行缓冲池，在池中设置了多个可供若干个进程共享的缓冲区。</a:t>
            </a:r>
            <a:endParaRPr lang="zh-CN" altLang="en-US">
              <a:solidFill>
                <a:schemeClr val="hlink"/>
              </a:solidFill>
            </a:endParaRPr>
          </a:p>
          <a:p>
            <a:r>
              <a:rPr lang="zh-CN" altLang="en-US">
                <a:solidFill>
                  <a:srgbClr val="CC0066"/>
                </a:solidFill>
              </a:rPr>
              <a:t>缓冲区队列：</a:t>
            </a:r>
            <a:r>
              <a:rPr lang="zh-CN" altLang="en-US">
                <a:solidFill>
                  <a:srgbClr val="336600"/>
                </a:solidFill>
              </a:rPr>
              <a:t>三种：空闲缓冲区，输入缓冲区，输出缓冲区</a:t>
            </a:r>
            <a:endParaRPr lang="zh-CN" altLang="en-US">
              <a:solidFill>
                <a:srgbClr val="336600"/>
              </a:solidFill>
            </a:endParaRPr>
          </a:p>
          <a:p>
            <a:r>
              <a:rPr lang="zh-CN" altLang="en-US">
                <a:solidFill>
                  <a:srgbClr val="CC0066"/>
                </a:solidFill>
              </a:rPr>
              <a:t>操作：</a:t>
            </a:r>
            <a:r>
              <a:rPr lang="zh-CN" altLang="en-US">
                <a:solidFill>
                  <a:srgbClr val="336600"/>
                </a:solidFill>
              </a:rPr>
              <a:t>四种：设备输入，</a:t>
            </a:r>
            <a:r>
              <a:rPr lang="en-US" altLang="zh-CN">
                <a:solidFill>
                  <a:srgbClr val="336600"/>
                </a:solidFill>
              </a:rPr>
              <a:t>CPU</a:t>
            </a:r>
            <a:r>
              <a:rPr lang="zh-CN" altLang="en-US">
                <a:solidFill>
                  <a:srgbClr val="336600"/>
                </a:solidFill>
              </a:rPr>
              <a:t>读入， </a:t>
            </a:r>
            <a:r>
              <a:rPr lang="en-US" altLang="zh-CN">
                <a:solidFill>
                  <a:srgbClr val="336600"/>
                </a:solidFill>
              </a:rPr>
              <a:t>CPU</a:t>
            </a:r>
            <a:r>
              <a:rPr lang="zh-CN" altLang="en-US">
                <a:solidFill>
                  <a:srgbClr val="336600"/>
                </a:solidFill>
              </a:rPr>
              <a:t>写出，设备输出。上述操作访问各个缓冲区队列时，需要进行相应的互斥操作。</a:t>
            </a:r>
            <a:endParaRPr lang="zh-CN" altLang="en-US">
              <a:solidFill>
                <a:srgbClr val="336600"/>
              </a:solidFill>
            </a:endParaRPr>
          </a:p>
          <a:p>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ChangeArrowheads="1" noTextEdit="1"/>
          </p:cNvSpPr>
          <p:nvPr>
            <p:ph type="sldImg"/>
          </p:nvPr>
        </p:nvSpPr>
        <p:spPr>
          <a:xfrm>
            <a:off x="2713038" y="512763"/>
            <a:ext cx="4552950" cy="2562225"/>
          </a:xfrm>
        </p:spPr>
      </p:sp>
      <p:sp>
        <p:nvSpPr>
          <p:cNvPr id="19149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149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4F4F1D99-7741-445C-B875-BA2FB93CEFD9}"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00703D87-A498-49BF-8D6A-46BE2D557C99}" type="slidenum">
              <a:rPr lang="en-US" altLang="zh-CN" smtClean="0"/>
            </a:fld>
            <a:endParaRPr lang="en-US" altLang="zh-CN"/>
          </a:p>
        </p:txBody>
      </p:sp>
      <p:sp>
        <p:nvSpPr>
          <p:cNvPr id="193539" name="Rectangle 7"/>
          <p:cNvSpPr txBox="1">
            <a:spLocks noGrp="1" noChangeArrowheads="1"/>
          </p:cNvSpPr>
          <p:nvPr/>
        </p:nvSpPr>
        <p:spPr bwMode="auto">
          <a:xfrm>
            <a:off x="5653088" y="6491288"/>
            <a:ext cx="43243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r" eaLnBrk="1" hangingPunct="1"/>
            <a:fld id="{B7A1309D-06C7-4A50-9416-8DA18B9EE689}" type="slidenum">
              <a:rPr lang="en-US" altLang="zh-CN" sz="1200"/>
            </a:fld>
            <a:endParaRPr lang="en-US" altLang="zh-CN" sz="1200"/>
          </a:p>
        </p:txBody>
      </p:sp>
      <p:sp>
        <p:nvSpPr>
          <p:cNvPr id="193540" name="Rectangle 2"/>
          <p:cNvSpPr>
            <a:spLocks noGrp="1" noRot="1" noChangeAspect="1" noChangeArrowheads="1" noTextEdit="1"/>
          </p:cNvSpPr>
          <p:nvPr>
            <p:ph type="sldImg"/>
          </p:nvPr>
        </p:nvSpPr>
        <p:spPr>
          <a:xfrm>
            <a:off x="2713038" y="512763"/>
            <a:ext cx="4552950" cy="2562225"/>
          </a:xfrm>
        </p:spPr>
      </p:sp>
      <p:sp>
        <p:nvSpPr>
          <p:cNvPr id="19354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eaLnBrk="1" hangingPunct="1"/>
            <a:r>
              <a:rPr lang="zh-CN" altLang="en-US" sz="2800" dirty="0">
                <a:latin typeface="楷体_GB2312" pitchFamily="49" charset="-122"/>
                <a:ea typeface="楷体_GB2312" pitchFamily="49" charset="-122"/>
              </a:rPr>
              <a:t>设备管理的基本任务：</a:t>
            </a:r>
            <a:endParaRPr lang="zh-CN" altLang="en-US" sz="28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完成用户提出的</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请求</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速率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设备的利用率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为用户提供一个友好的透明接口</a:t>
            </a:r>
            <a:endParaRPr lang="zh-CN" altLang="en-US" sz="2400" dirty="0">
              <a:latin typeface="楷体_GB2312" pitchFamily="49" charset="-122"/>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r>
              <a:rPr lang="zh-CN" altLang="en-US" sz="2800" kern="0" dirty="0">
                <a:ea typeface="楷体_GB2312" pitchFamily="49" charset="-122"/>
              </a:rPr>
              <a:t>设备管理的主要功能</a:t>
            </a:r>
            <a:r>
              <a:rPr lang="zh-CN" altLang="en-US" sz="2800" kern="0" dirty="0">
                <a:solidFill>
                  <a:srgbClr val="0033CC"/>
                </a:solidFill>
                <a:ea typeface="楷体_GB2312" pitchFamily="49" charset="-122"/>
              </a:rPr>
              <a:t>：</a:t>
            </a:r>
            <a:endParaRPr lang="zh-CN" altLang="en-US" sz="2800" kern="0" dirty="0">
              <a:solidFill>
                <a:srgbClr val="0033CC"/>
              </a:solidFill>
              <a:ea typeface="楷体_GB2312" pitchFamily="49" charset="-122"/>
            </a:endParaRPr>
          </a:p>
          <a:p>
            <a:pPr lvl="1" eaLnBrk="1" hangingPunct="1"/>
            <a:r>
              <a:rPr lang="zh-CN" altLang="en-US" sz="2400" kern="0" dirty="0">
                <a:ea typeface="楷体_GB2312" pitchFamily="49" charset="-122"/>
              </a:rPr>
              <a:t>缓冲区管理</a:t>
            </a:r>
            <a:endParaRPr lang="zh-CN" altLang="en-US" sz="2400" kern="0" dirty="0">
              <a:ea typeface="楷体_GB2312" pitchFamily="49" charset="-122"/>
            </a:endParaRPr>
          </a:p>
          <a:p>
            <a:pPr lvl="1" eaLnBrk="1" hangingPunct="1"/>
            <a:r>
              <a:rPr lang="zh-CN" altLang="en-US" sz="2400" kern="0" dirty="0">
                <a:ea typeface="楷体_GB2312" pitchFamily="49" charset="-122"/>
              </a:rPr>
              <a:t>设备分配</a:t>
            </a:r>
            <a:endParaRPr lang="zh-CN" altLang="en-US" sz="2400" kern="0" dirty="0">
              <a:ea typeface="楷体_GB2312" pitchFamily="49" charset="-122"/>
            </a:endParaRPr>
          </a:p>
          <a:p>
            <a:pPr lvl="1" eaLnBrk="1" hangingPunct="1"/>
            <a:r>
              <a:rPr lang="zh-CN" altLang="en-US" sz="2400" kern="0" dirty="0">
                <a:ea typeface="楷体_GB2312" pitchFamily="49" charset="-122"/>
              </a:rPr>
              <a:t>设备处理</a:t>
            </a:r>
            <a:endParaRPr lang="zh-CN" altLang="en-US" sz="2400" kern="0" dirty="0">
              <a:ea typeface="楷体_GB2312" pitchFamily="49" charset="-122"/>
            </a:endParaRPr>
          </a:p>
          <a:p>
            <a:pPr lvl="1" eaLnBrk="1" hangingPunct="1"/>
            <a:r>
              <a:rPr lang="zh-CN" altLang="en-US" sz="2400" kern="0" dirty="0">
                <a:ea typeface="楷体_GB2312" pitchFamily="49" charset="-122"/>
              </a:rPr>
              <a:t>虚拟设备及实现设备独立性</a:t>
            </a:r>
            <a:endParaRPr lang="zh-CN" altLang="en-US" sz="2400" kern="0" dirty="0">
              <a:ea typeface="楷体_GB2312" pitchFamily="49" charset="-122"/>
            </a:endParaRPr>
          </a:p>
          <a:p>
            <a:pPr eaLnBrk="1" hangingPunct="1">
              <a:spcBef>
                <a:spcPct val="0"/>
              </a:spcBef>
              <a:buClrTx/>
              <a:buSzTx/>
              <a:buFont typeface="Arial" panose="020B0604020202020204" pitchFamily="34" charset="0"/>
              <a:buChar char="•"/>
            </a:pP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系统包括用于实现数据输入、输出、存储功能的</a:t>
            </a:r>
            <a:r>
              <a:rPr lang="zh-CN" altLang="en-US" sz="1200" b="0" dirty="0">
                <a:solidFill>
                  <a:srgbClr val="FFC000"/>
                </a:solidFill>
                <a:latin typeface="微软雅黑" panose="020B0503020204020204" pitchFamily="34" charset="-122"/>
                <a:ea typeface="微软雅黑" panose="020B0503020204020204" pitchFamily="34" charset="-122"/>
              </a:rPr>
              <a:t>设备和相应的控制器</a:t>
            </a:r>
            <a:r>
              <a:rPr lang="zh-CN" altLang="en-US" sz="1200" b="0" dirty="0">
                <a:latin typeface="微软雅黑" panose="020B0503020204020204" pitchFamily="34" charset="-122"/>
                <a:ea typeface="微软雅黑" panose="020B0503020204020204" pitchFamily="34" charset="-122"/>
              </a:rPr>
              <a:t>。</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设备管理的基本任务是完成用户提出的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请求，提高</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速率以及改善</a:t>
            </a:r>
            <a:r>
              <a:rPr lang="en-US" altLang="zh-CN" sz="1200" b="0" dirty="0">
                <a:latin typeface="微软雅黑" panose="020B0503020204020204" pitchFamily="34" charset="-122"/>
                <a:ea typeface="微软雅黑" panose="020B0503020204020204" pitchFamily="34" charset="-122"/>
              </a:rPr>
              <a:t>I/O</a:t>
            </a:r>
            <a:r>
              <a:rPr lang="zh-CN" altLang="en-US" sz="1200" b="0" dirty="0">
                <a:latin typeface="微软雅黑" panose="020B0503020204020204" pitchFamily="34" charset="-122"/>
                <a:ea typeface="微软雅黑" panose="020B0503020204020204" pitchFamily="34" charset="-122"/>
              </a:rPr>
              <a:t>的利用率。</a:t>
            </a:r>
            <a:endParaRPr lang="en-US" altLang="zh-CN" sz="1200" b="0" dirty="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1200" b="0" dirty="0">
                <a:latin typeface="微软雅黑" panose="020B0503020204020204" pitchFamily="34" charset="-122"/>
                <a:ea typeface="微软雅黑" panose="020B0503020204020204" pitchFamily="34" charset="-122"/>
              </a:rPr>
              <a:t>设备管理的主要功能有缓冲区管理、设备分配、磁盘管理、虚拟设备及实现设备独立性。</a:t>
            </a:r>
            <a:endParaRPr lang="zh-CN" altLang="en-US" sz="1200" b="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r>
              <a:rPr lang="zh-CN" altLang="en-US" dirty="0"/>
              <a:t>硬盘的分类方法很多，</a:t>
            </a:r>
            <a:endParaRPr lang="zh-CN" altLang="en-US" dirty="0"/>
          </a:p>
          <a:p>
            <a:r>
              <a:rPr lang="zh-CN" altLang="en-US" dirty="0"/>
              <a:t>按照原理分类，可以分为机械硬盘（</a:t>
            </a:r>
            <a:r>
              <a:rPr lang="en-US" altLang="zh-CN" dirty="0"/>
              <a:t>HDD</a:t>
            </a:r>
            <a:r>
              <a:rPr lang="zh-CN" altLang="en-US" dirty="0"/>
              <a:t>）、固态硬盘（</a:t>
            </a:r>
            <a:r>
              <a:rPr lang="en-US" altLang="zh-CN" dirty="0"/>
              <a:t>SSD</a:t>
            </a:r>
            <a:r>
              <a:rPr lang="zh-CN" altLang="en-US" dirty="0"/>
              <a:t>）以及混合硬盘（</a:t>
            </a:r>
            <a:r>
              <a:rPr lang="en-US" altLang="zh-CN" dirty="0"/>
              <a:t>SSHD</a:t>
            </a:r>
            <a:r>
              <a:rPr lang="zh-CN" altLang="en-US" dirty="0"/>
              <a:t>）</a:t>
            </a:r>
            <a:endParaRPr lang="zh-CN" altLang="en-US" dirty="0"/>
          </a:p>
          <a:p>
            <a:r>
              <a:rPr lang="zh-CN" altLang="en-US" dirty="0"/>
              <a:t>按硬盘接口分类，可以分为并口（</a:t>
            </a:r>
            <a:r>
              <a:rPr lang="en-US" altLang="zh-CN" dirty="0"/>
              <a:t>IDE</a:t>
            </a:r>
            <a:r>
              <a:rPr lang="zh-CN" altLang="en-US" dirty="0"/>
              <a:t>，也叫</a:t>
            </a:r>
            <a:r>
              <a:rPr lang="en-US" altLang="zh-CN" dirty="0"/>
              <a:t>ATA</a:t>
            </a:r>
            <a:r>
              <a:rPr lang="zh-CN" altLang="en-US" dirty="0"/>
              <a:t>）、串口（</a:t>
            </a:r>
            <a:r>
              <a:rPr lang="en-US" altLang="zh-CN" dirty="0"/>
              <a:t>SATA</a:t>
            </a:r>
            <a:r>
              <a:rPr lang="zh-CN" altLang="en-US" dirty="0"/>
              <a:t>）、小型计算机系统接口（</a:t>
            </a:r>
            <a:r>
              <a:rPr lang="en-US" altLang="zh-CN" dirty="0"/>
              <a:t>SCSI</a:t>
            </a:r>
            <a:r>
              <a:rPr lang="zh-CN" altLang="en-US" dirty="0"/>
              <a:t>）、串行连接</a:t>
            </a:r>
            <a:r>
              <a:rPr lang="en-US" altLang="zh-CN" dirty="0"/>
              <a:t>SCSI</a:t>
            </a:r>
            <a:r>
              <a:rPr lang="zh-CN" altLang="en-US" dirty="0"/>
              <a:t>（</a:t>
            </a:r>
            <a:r>
              <a:rPr lang="en-US" altLang="zh-CN" dirty="0"/>
              <a:t>SAS</a:t>
            </a:r>
            <a:r>
              <a:rPr lang="zh-CN" altLang="en-US" dirty="0"/>
              <a:t>）、光纤通道（</a:t>
            </a:r>
            <a:r>
              <a:rPr lang="en-US" altLang="zh-CN" dirty="0"/>
              <a:t>FC</a:t>
            </a:r>
            <a:r>
              <a:rPr lang="zh-CN" altLang="en-US" dirty="0"/>
              <a:t>）</a:t>
            </a:r>
            <a:endParaRPr lang="zh-CN" altLang="en-US" dirty="0"/>
          </a:p>
          <a:p>
            <a:r>
              <a:rPr lang="zh-CN" altLang="en-US" dirty="0"/>
              <a:t>本教材，根据硬盘磁头，分为固定头磁盘和活动头磁盘两类。</a:t>
            </a:r>
            <a:endParaRPr lang="zh-CN" altLang="en-US" dirty="0"/>
          </a:p>
          <a:p>
            <a:endParaRPr lang="zh-CN" altLang="en-US" dirty="0"/>
          </a:p>
          <a:p>
            <a:r>
              <a:rPr lang="zh-CN" altLang="en-US" dirty="0"/>
              <a:t> </a:t>
            </a:r>
            <a:r>
              <a:rPr lang="en-US" altLang="zh-CN" dirty="0"/>
              <a:t>1) </a:t>
            </a:r>
            <a:r>
              <a:rPr lang="zh-CN" altLang="en-US" dirty="0"/>
              <a:t>固定头磁盘， 这种磁盘在每条磁道上都有一读</a:t>
            </a:r>
            <a:r>
              <a:rPr lang="en-US" altLang="zh-CN" dirty="0"/>
              <a:t>/</a:t>
            </a:r>
            <a:r>
              <a:rPr lang="zh-CN" altLang="en-US" dirty="0"/>
              <a:t>写磁头，所有的磁头都被装在一刚性磁臂中。</a:t>
            </a:r>
            <a:endParaRPr lang="zh-CN" altLang="en-US" dirty="0"/>
          </a:p>
          <a:p>
            <a:r>
              <a:rPr lang="zh-CN" altLang="en-US" dirty="0"/>
              <a:t>     通过这些磁头可访问所有各磁道，并进行并行读</a:t>
            </a:r>
            <a:r>
              <a:rPr lang="en-US" altLang="zh-CN" dirty="0"/>
              <a:t>/</a:t>
            </a:r>
            <a:r>
              <a:rPr lang="zh-CN" altLang="en-US" dirty="0"/>
              <a:t>写，有效地提高了磁盘的</a:t>
            </a:r>
            <a:r>
              <a:rPr lang="en-US" altLang="zh-CN" dirty="0"/>
              <a:t>I/O</a:t>
            </a:r>
            <a:r>
              <a:rPr lang="zh-CN" altLang="en-US" dirty="0"/>
              <a:t>速度。 </a:t>
            </a:r>
            <a:endParaRPr lang="zh-CN" altLang="en-US" dirty="0"/>
          </a:p>
          <a:p>
            <a:r>
              <a:rPr lang="zh-CN" altLang="en-US" dirty="0"/>
              <a:t>     这种结构的磁盘主要用于大容量磁盘上。</a:t>
            </a:r>
            <a:endParaRPr lang="en-US" altLang="zh-CN" dirty="0"/>
          </a:p>
          <a:p>
            <a:pPr algn="just">
              <a:lnSpc>
                <a:spcPct val="120000"/>
              </a:lnSpc>
              <a:buNone/>
            </a:pPr>
            <a:r>
              <a:rPr lang="en-US" altLang="zh-CN" dirty="0">
                <a:solidFill>
                  <a:srgbClr val="0000FF"/>
                </a:solidFill>
                <a:cs typeface="Courier New" panose="02070309020205020404" pitchFamily="49" charset="0"/>
              </a:rPr>
              <a:t>2</a:t>
            </a:r>
            <a:r>
              <a:rPr lang="zh-CN" altLang="en-US" dirty="0">
                <a:solidFill>
                  <a:srgbClr val="0000FF"/>
                </a:solidFill>
              </a:rPr>
              <a:t>）移动头磁盘</a:t>
            </a:r>
            <a:endParaRPr lang="zh-CN" altLang="en-US" dirty="0">
              <a:solidFill>
                <a:srgbClr val="0000FF"/>
              </a:solidFill>
            </a:endParaRPr>
          </a:p>
          <a:p>
            <a:pPr algn="just">
              <a:lnSpc>
                <a:spcPct val="120000"/>
              </a:lnSpc>
            </a:pPr>
            <a:r>
              <a:rPr lang="zh-CN" altLang="en-US" dirty="0"/>
              <a:t>每一个盘面仅配有一个磁头，也被装入磁臂中。为能访问该盘面上的所有磁道，该磁头必须能移动以进行寻道。可见，移动磁头仅能似串行方式读／写，致使其</a:t>
            </a:r>
            <a:r>
              <a:rPr lang="en-US" altLang="zh-CN" dirty="0">
                <a:cs typeface="Courier New" panose="02070309020205020404" pitchFamily="49" charset="0"/>
              </a:rPr>
              <a:t>I</a:t>
            </a:r>
            <a:r>
              <a:rPr lang="zh-CN" altLang="en-US" dirty="0"/>
              <a:t>／</a:t>
            </a:r>
            <a:r>
              <a:rPr lang="en-US" altLang="zh-CN" dirty="0">
                <a:cs typeface="Courier New" panose="02070309020205020404" pitchFamily="49" charset="0"/>
              </a:rPr>
              <a:t>O</a:t>
            </a:r>
            <a:r>
              <a:rPr lang="zh-CN" altLang="en-US" dirty="0"/>
              <a:t>速度较慢；</a:t>
            </a:r>
            <a:endParaRPr lang="zh-CN" altLang="en-US" dirty="0"/>
          </a:p>
          <a:p>
            <a:pPr>
              <a:lnSpc>
                <a:spcPct val="120000"/>
              </a:lnSpc>
            </a:pPr>
            <a:r>
              <a:rPr lang="zh-CN" altLang="en-US" dirty="0"/>
              <a:t>由于其结构简单，故仍广泛应用于中小型磁盘设备中。</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r>
              <a:rPr lang="zh-CN" altLang="en-US" dirty="0"/>
              <a:t>磁道从外缘，以“</a:t>
            </a:r>
            <a:r>
              <a:rPr lang="en-US" altLang="zh-CN" dirty="0"/>
              <a:t>0”</a:t>
            </a:r>
            <a:r>
              <a:rPr lang="zh-CN" altLang="en-US" dirty="0"/>
              <a:t>开始编号，往里面递增。具有相同编号的磁道形成一个圆柱，称之为磁盘的柱面。</a:t>
            </a:r>
            <a:endParaRPr lang="zh-CN" altLang="en-US" dirty="0"/>
          </a:p>
          <a:p>
            <a:endParaRPr lang="zh-CN" altLang="en-US" dirty="0"/>
          </a:p>
          <a:p>
            <a:r>
              <a:rPr lang="zh-CN" altLang="en-US" dirty="0"/>
              <a:t>一个物理记录存储在一个扇区上，磁盘上存储的物理记录块数目是由扇区数、磁道数以及磁盘面数所决定的。</a:t>
            </a:r>
            <a:endParaRPr lang="zh-CN" altLang="en-US" dirty="0"/>
          </a:p>
          <a:p>
            <a:r>
              <a:rPr lang="zh-CN" altLang="en-US" dirty="0"/>
              <a:t>例如，一个</a:t>
            </a:r>
            <a:r>
              <a:rPr lang="en-US" altLang="zh-CN" dirty="0"/>
              <a:t>10 GB</a:t>
            </a:r>
            <a:r>
              <a:rPr lang="zh-CN" altLang="en-US" dirty="0"/>
              <a:t>容量的磁盘，有</a:t>
            </a:r>
            <a:r>
              <a:rPr lang="en-US" altLang="zh-CN" dirty="0"/>
              <a:t>8</a:t>
            </a:r>
            <a:r>
              <a:rPr lang="zh-CN" altLang="en-US" dirty="0"/>
              <a:t>个双面可存储盘片，共</a:t>
            </a:r>
            <a:r>
              <a:rPr lang="en-US" altLang="zh-CN" dirty="0"/>
              <a:t>16 </a:t>
            </a:r>
            <a:r>
              <a:rPr lang="zh-CN" altLang="en-US" dirty="0"/>
              <a:t>个存储面</a:t>
            </a:r>
            <a:r>
              <a:rPr lang="en-US" altLang="zh-CN" dirty="0"/>
              <a:t>(</a:t>
            </a:r>
            <a:r>
              <a:rPr lang="zh-CN" altLang="en-US" dirty="0"/>
              <a:t>盘面</a:t>
            </a:r>
            <a:r>
              <a:rPr lang="en-US" altLang="zh-CN" dirty="0"/>
              <a:t>)</a:t>
            </a:r>
            <a:r>
              <a:rPr lang="zh-CN" altLang="en-US" dirty="0"/>
              <a:t>，每面有</a:t>
            </a:r>
            <a:r>
              <a:rPr lang="en-US" altLang="zh-CN" dirty="0"/>
              <a:t>16 383 </a:t>
            </a:r>
            <a:r>
              <a:rPr lang="zh-CN" altLang="en-US" dirty="0"/>
              <a:t>个磁道</a:t>
            </a:r>
            <a:r>
              <a:rPr lang="en-US" altLang="zh-CN" dirty="0"/>
              <a:t>(</a:t>
            </a:r>
            <a:r>
              <a:rPr lang="zh-CN" altLang="en-US" dirty="0"/>
              <a:t>也称柱面</a:t>
            </a:r>
            <a:r>
              <a:rPr lang="en-US" altLang="zh-CN" dirty="0"/>
              <a:t>)</a:t>
            </a:r>
            <a:r>
              <a:rPr lang="zh-CN" altLang="en-US" dirty="0"/>
              <a:t>，</a:t>
            </a:r>
            <a:r>
              <a:rPr lang="en-US" altLang="zh-CN" dirty="0"/>
              <a:t>63</a:t>
            </a:r>
            <a:r>
              <a:rPr lang="zh-CN" altLang="en-US" dirty="0"/>
              <a:t>个扇区。</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eaLnBrk="1" hangingPunct="1">
              <a:lnSpc>
                <a:spcPct val="90000"/>
              </a:lnSpc>
              <a:defRPr/>
            </a:pPr>
            <a:r>
              <a:rPr lang="zh-CN" altLang="en-US" sz="2400" b="1" dirty="0">
                <a:latin typeface="+mn-ea"/>
              </a:rPr>
              <a:t>三种信号：</a:t>
            </a:r>
            <a:endParaRPr lang="zh-CN" altLang="en-US" sz="2400" b="1" dirty="0">
              <a:latin typeface="+mn-ea"/>
            </a:endParaRPr>
          </a:p>
          <a:p>
            <a:pPr lvl="1" eaLnBrk="1" hangingPunct="1">
              <a:lnSpc>
                <a:spcPct val="90000"/>
              </a:lnSpc>
              <a:buFontTx/>
              <a:buNone/>
              <a:defRPr/>
            </a:pPr>
            <a:r>
              <a:rPr lang="zh-CN" altLang="en-US" sz="2400" b="1" dirty="0">
                <a:latin typeface="+mn-ea"/>
              </a:rPr>
              <a:t>（</a:t>
            </a:r>
            <a:r>
              <a:rPr lang="en-US" altLang="zh-CN" sz="2400" b="1" dirty="0">
                <a:latin typeface="+mn-ea"/>
              </a:rPr>
              <a:t>1</a:t>
            </a:r>
            <a:r>
              <a:rPr lang="zh-CN" altLang="en-US" sz="2400" b="1" dirty="0">
                <a:latin typeface="+mn-ea"/>
              </a:rPr>
              <a:t>）数据信号：双向，有缓存</a:t>
            </a:r>
            <a:endParaRPr lang="zh-CN" altLang="en-US" sz="2400" b="1" dirty="0">
              <a:latin typeface="+mn-ea"/>
            </a:endParaRPr>
          </a:p>
          <a:p>
            <a:pPr lvl="1" eaLnBrk="1" hangingPunct="1">
              <a:lnSpc>
                <a:spcPct val="90000"/>
              </a:lnSpc>
              <a:buFontTx/>
              <a:buNone/>
              <a:defRPr/>
            </a:pPr>
            <a:r>
              <a:rPr lang="zh-CN" altLang="en-US" sz="2400" b="1" dirty="0">
                <a:latin typeface="+mn-ea"/>
              </a:rPr>
              <a:t>（</a:t>
            </a:r>
            <a:r>
              <a:rPr lang="en-US" altLang="zh-CN" sz="2400" b="1" dirty="0">
                <a:latin typeface="+mn-ea"/>
              </a:rPr>
              <a:t>2</a:t>
            </a:r>
            <a:r>
              <a:rPr lang="zh-CN" altLang="en-US" sz="2400" b="1" dirty="0">
                <a:latin typeface="+mn-ea"/>
              </a:rPr>
              <a:t>）控制信号：控制器发给设备；要求其完成相关操作</a:t>
            </a:r>
            <a:endParaRPr lang="zh-CN" altLang="en-US" sz="2400" b="1" dirty="0">
              <a:latin typeface="+mn-ea"/>
            </a:endParaRPr>
          </a:p>
          <a:p>
            <a:pPr lvl="1" eaLnBrk="1" hangingPunct="1">
              <a:lnSpc>
                <a:spcPct val="90000"/>
              </a:lnSpc>
              <a:buFontTx/>
              <a:buNone/>
              <a:defRPr/>
            </a:pPr>
            <a:r>
              <a:rPr lang="zh-CN" altLang="en-US" sz="2400" b="1" dirty="0">
                <a:latin typeface="+mn-ea"/>
              </a:rPr>
              <a:t>（</a:t>
            </a:r>
            <a:r>
              <a:rPr lang="en-US" altLang="zh-CN" sz="2400" b="1" dirty="0">
                <a:latin typeface="+mn-ea"/>
              </a:rPr>
              <a:t>3</a:t>
            </a:r>
            <a:r>
              <a:rPr lang="zh-CN" altLang="en-US" sz="2400" b="1" dirty="0">
                <a:latin typeface="+mn-ea"/>
              </a:rPr>
              <a:t>）状态信号：传送指示设备当前状态的信号</a:t>
            </a:r>
            <a:r>
              <a:rPr lang="zh-CN" altLang="en-US" sz="2400" b="1" dirty="0">
                <a:effectLst>
                  <a:outerShdw blurRad="38100" dist="38100" dir="2700000" algn="tl">
                    <a:srgbClr val="C0C0C0"/>
                  </a:outerShdw>
                </a:effectLst>
                <a:latin typeface="+mn-ea"/>
              </a:rPr>
              <a:t>；</a:t>
            </a:r>
            <a:endParaRPr lang="zh-CN" altLang="en-US" sz="2400" b="1" dirty="0">
              <a:effectLst>
                <a:outerShdw blurRad="38100" dist="38100" dir="2700000" algn="tl">
                  <a:srgbClr val="C0C0C0"/>
                </a:outerShdw>
              </a:effectLst>
              <a:latin typeface="+mn-ea"/>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r>
              <a:rPr lang="zh-CN" altLang="en-US" dirty="0"/>
              <a:t>（</a:t>
            </a:r>
            <a:r>
              <a:rPr lang="en-US" altLang="zh-CN" dirty="0"/>
              <a:t>1. </a:t>
            </a:r>
            <a:r>
              <a:rPr lang="zh-CN" altLang="en-US" dirty="0"/>
              <a:t>低级格式化， </a:t>
            </a:r>
            <a:r>
              <a:rPr lang="en-US" altLang="zh-CN" dirty="0"/>
              <a:t>2. </a:t>
            </a:r>
            <a:r>
              <a:rPr lang="zh-CN" altLang="en-US" dirty="0"/>
              <a:t>磁盘分区， </a:t>
            </a:r>
            <a:r>
              <a:rPr lang="en-US" altLang="zh-CN" dirty="0"/>
              <a:t>3. </a:t>
            </a:r>
            <a:r>
              <a:rPr lang="zh-CN" altLang="en-US" dirty="0"/>
              <a:t>高级格式化）</a:t>
            </a:r>
            <a:endParaRPr lang="zh-CN" altLang="en-US" dirty="0"/>
          </a:p>
          <a:p>
            <a:r>
              <a:rPr lang="zh-CN" altLang="en-US" dirty="0"/>
              <a:t>为了在磁盘上存储数据，必须先将磁盘低级格式化。图中表示的是一种温盘</a:t>
            </a:r>
            <a:r>
              <a:rPr lang="en-US" altLang="zh-CN" dirty="0"/>
              <a:t>(</a:t>
            </a:r>
            <a:r>
              <a:rPr lang="zh-CN" altLang="en-US" dirty="0"/>
              <a:t>温切斯特盘</a:t>
            </a:r>
            <a:r>
              <a:rPr lang="en-US" altLang="zh-CN" dirty="0"/>
              <a:t>)</a:t>
            </a:r>
            <a:r>
              <a:rPr lang="zh-CN" altLang="en-US" dirty="0"/>
              <a:t>中一条磁道格式化的情况。</a:t>
            </a:r>
            <a:endParaRPr lang="zh-CN" altLang="en-US" dirty="0"/>
          </a:p>
          <a:p>
            <a:r>
              <a:rPr lang="zh-CN" altLang="en-US" dirty="0"/>
              <a:t>其中每条磁道含有</a:t>
            </a:r>
            <a:r>
              <a:rPr lang="en-US" altLang="zh-CN" dirty="0"/>
              <a:t>30 </a:t>
            </a:r>
            <a:r>
              <a:rPr lang="zh-CN" altLang="en-US" dirty="0"/>
              <a:t>个固定大小的扇区，每个扇区容量为</a:t>
            </a:r>
            <a:r>
              <a:rPr lang="en-US" altLang="zh-CN" dirty="0"/>
              <a:t>600 </a:t>
            </a:r>
            <a:r>
              <a:rPr lang="zh-CN" altLang="en-US" dirty="0"/>
              <a:t>个字节，其中</a:t>
            </a:r>
            <a:r>
              <a:rPr lang="en-US" altLang="zh-CN" dirty="0"/>
              <a:t>512 </a:t>
            </a:r>
            <a:r>
              <a:rPr lang="zh-CN" altLang="en-US" dirty="0"/>
              <a:t>个字节存放数据，其余的用于存放控制信息。</a:t>
            </a:r>
            <a:endParaRPr lang="zh-CN" altLang="en-US" dirty="0"/>
          </a:p>
          <a:p>
            <a:r>
              <a:rPr lang="zh-CN" altLang="en-US" dirty="0"/>
              <a:t>每个扇区包括两个字段：</a:t>
            </a:r>
            <a:endParaRPr lang="zh-CN" altLang="en-US" dirty="0"/>
          </a:p>
          <a:p>
            <a:r>
              <a:rPr lang="en-US" altLang="zh-CN" dirty="0"/>
              <a:t>(1) </a:t>
            </a:r>
            <a:r>
              <a:rPr lang="zh-CN" altLang="en-US" dirty="0"/>
              <a:t>标识符字段，其中一个字节的</a:t>
            </a:r>
            <a:r>
              <a:rPr lang="en-US" altLang="zh-CN" dirty="0"/>
              <a:t>SYNCH</a:t>
            </a:r>
            <a:r>
              <a:rPr lang="zh-CN" altLang="en-US" dirty="0"/>
              <a:t>具有特定的位图像，作为该字段的定界符，利用磁道号、 磁头号及扇区号三者来标识一个扇区；</a:t>
            </a:r>
            <a:r>
              <a:rPr lang="en-US" altLang="zh-CN" dirty="0"/>
              <a:t>CRC</a:t>
            </a:r>
            <a:r>
              <a:rPr lang="zh-CN" altLang="en-US" dirty="0"/>
              <a:t>字段用于段校验。</a:t>
            </a:r>
            <a:endParaRPr lang="zh-CN" altLang="en-US" dirty="0"/>
          </a:p>
          <a:p>
            <a:r>
              <a:rPr lang="en-US" altLang="zh-CN" dirty="0"/>
              <a:t>(2) </a:t>
            </a:r>
            <a:r>
              <a:rPr lang="zh-CN" altLang="en-US" dirty="0"/>
              <a:t>数据字段，其中可存放</a:t>
            </a:r>
            <a:r>
              <a:rPr lang="en-US" altLang="zh-CN" dirty="0"/>
              <a:t>512 </a:t>
            </a:r>
            <a:r>
              <a:rPr lang="zh-CN" altLang="en-US" dirty="0"/>
              <a:t>个字节的数据。</a:t>
            </a:r>
            <a:endParaRPr lang="zh-CN" altLang="en-US" dirty="0"/>
          </a:p>
          <a:p>
            <a:endParaRPr lang="zh-CN" altLang="en-US" dirty="0"/>
          </a:p>
          <a:p>
            <a:r>
              <a:rPr lang="zh-CN" altLang="en-US" dirty="0"/>
              <a:t>磁盘格式化完成后，一般要对磁盘分区。磁盘分区是在磁盘上划分几个逻辑部分，不同类型的目录与文件可以存储进不同的分区。</a:t>
            </a:r>
            <a:endParaRPr lang="zh-CN" altLang="en-US" dirty="0"/>
          </a:p>
          <a:p>
            <a:r>
              <a:rPr lang="zh-CN" altLang="en-US" dirty="0"/>
              <a:t>在逻辑上，每个分区就是一个独立的逻辑磁盘。通过磁盘分区，允许在一个磁盘上有多个文件系统。</a:t>
            </a:r>
            <a:endParaRPr lang="zh-CN" altLang="en-US" dirty="0"/>
          </a:p>
          <a:p>
            <a:r>
              <a:rPr lang="zh-CN" altLang="en-US" dirty="0"/>
              <a:t>每个分区的起始扇区和大小都记录在磁盘 </a:t>
            </a:r>
            <a:r>
              <a:rPr lang="en-US" altLang="zh-CN" dirty="0"/>
              <a:t>0</a:t>
            </a:r>
            <a:r>
              <a:rPr lang="zh-CN" altLang="en-US" dirty="0"/>
              <a:t>扇区的主引导记录分区表所包含的分区表中。在这个分区表中必须有一个分区被标记成活动的，以保证能够从硬盘引导系统。</a:t>
            </a:r>
            <a:endParaRPr lang="zh-CN" altLang="en-US" dirty="0"/>
          </a:p>
          <a:p>
            <a:endParaRPr lang="zh-CN" altLang="en-US" dirty="0"/>
          </a:p>
          <a:p>
            <a:r>
              <a:rPr lang="zh-CN" altLang="en-US" dirty="0"/>
              <a:t>在真正可以使用磁盘前，还需要对磁盘进行一次高级格式化，即设置一个引导块、空闲存储管理、根目录和一个空文件系统，同时在分区表中标记该分区所使用的文件系统。</a:t>
            </a:r>
            <a:endParaRPr lang="zh-CN" altLang="en-US" dirty="0"/>
          </a:p>
          <a:p>
            <a:endParaRPr lang="zh-CN" altLang="en-US" dirty="0"/>
          </a:p>
          <a:p>
            <a:r>
              <a:rPr lang="zh-CN" altLang="en-US" dirty="0"/>
              <a:t>注： </a:t>
            </a:r>
            <a:r>
              <a:rPr lang="en-US" altLang="zh-CN" dirty="0"/>
              <a:t>1973</a:t>
            </a:r>
            <a:r>
              <a:rPr lang="zh-CN" altLang="en-US" dirty="0"/>
              <a:t>年，</a:t>
            </a:r>
            <a:r>
              <a:rPr lang="en-US" altLang="zh-CN" dirty="0"/>
              <a:t>IBM</a:t>
            </a:r>
            <a:r>
              <a:rPr lang="zh-CN" altLang="en-US" dirty="0"/>
              <a:t>研制成功了一种新型的硬盘</a:t>
            </a:r>
            <a:r>
              <a:rPr lang="en-US" altLang="zh-CN" dirty="0"/>
              <a:t>IBM334</a:t>
            </a:r>
            <a:r>
              <a:rPr lang="zh-CN" altLang="en-US" dirty="0"/>
              <a:t>。这种硬盘拥有几个同轴的金属盘片，盘片上涂着磁性材料。</a:t>
            </a:r>
            <a:endParaRPr lang="zh-CN" altLang="en-US" dirty="0"/>
          </a:p>
          <a:p>
            <a:r>
              <a:rPr lang="zh-CN" altLang="en-US" dirty="0"/>
              <a:t>它们和可以移动的磁头共同密封在一个盒子里面，磁头能从旋转的盘片上读出磁信号的变化。这就是我们今天使用的硬盘的祖先，</a:t>
            </a:r>
            <a:r>
              <a:rPr lang="en-US" altLang="zh-CN" dirty="0"/>
              <a:t>IBM</a:t>
            </a:r>
            <a:r>
              <a:rPr lang="zh-CN" altLang="en-US" dirty="0"/>
              <a:t>把它叫做温彻斯特硬盘。</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ChangeArrowheads="1" noTextEdit="1"/>
          </p:cNvSpPr>
          <p:nvPr>
            <p:ph type="sldImg"/>
          </p:nvPr>
        </p:nvSpPr>
        <p:spPr>
          <a:xfrm>
            <a:off x="2713038" y="512763"/>
            <a:ext cx="4552950" cy="2562225"/>
          </a:xfrm>
        </p:spPr>
      </p:sp>
      <p:sp>
        <p:nvSpPr>
          <p:cNvPr id="2099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r</a:t>
            </a:r>
            <a:r>
              <a:rPr lang="zh-CN" altLang="en-US"/>
              <a:t>：每秒</a:t>
            </a:r>
            <a:r>
              <a:rPr lang="en-US" altLang="zh-CN"/>
              <a:t>r</a:t>
            </a:r>
            <a:r>
              <a:rPr lang="zh-CN" altLang="en-US"/>
              <a:t>转</a:t>
            </a:r>
            <a:endParaRPr lang="en-US" altLang="zh-CN"/>
          </a:p>
          <a:p>
            <a:r>
              <a:rPr lang="en-US" altLang="zh-CN"/>
              <a:t>20ms            ~ 1</a:t>
            </a:r>
            <a:r>
              <a:rPr lang="zh-CN" altLang="en-US"/>
              <a:t>转</a:t>
            </a:r>
            <a:endParaRPr lang="en-US" altLang="zh-CN"/>
          </a:p>
          <a:p>
            <a:r>
              <a:rPr lang="en-US" altLang="zh-CN"/>
              <a:t>1s=1000ms  ~ 50</a:t>
            </a:r>
            <a:r>
              <a:rPr lang="zh-CN" altLang="en-US"/>
              <a:t>转</a:t>
            </a:r>
            <a:endParaRPr lang="zh-CN" altLang="en-US"/>
          </a:p>
        </p:txBody>
      </p:sp>
      <p:sp>
        <p:nvSpPr>
          <p:cNvPr id="2099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4C47251A-052F-4A51-9E1C-3B5490B55133}"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ChangeArrowheads="1" noTextEdit="1"/>
          </p:cNvSpPr>
          <p:nvPr>
            <p:ph type="sldImg"/>
          </p:nvPr>
        </p:nvSpPr>
        <p:spPr>
          <a:xfrm>
            <a:off x="2713038" y="512763"/>
            <a:ext cx="4552950" cy="2562225"/>
          </a:xfrm>
        </p:spPr>
      </p:sp>
      <p:sp>
        <p:nvSpPr>
          <p:cNvPr id="224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4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D924B7A9-3373-4EE2-90A9-94391AA0BE07}"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D133CA0C-09DA-41BA-A1A0-264C7E349129}" type="slidenum">
              <a:rPr lang="en-US" altLang="zh-CN" smtClean="0"/>
            </a:fld>
            <a:endParaRPr lang="en-US" altLang="zh-CN"/>
          </a:p>
        </p:txBody>
      </p:sp>
      <p:sp>
        <p:nvSpPr>
          <p:cNvPr id="231427" name="Rectangle 2"/>
          <p:cNvSpPr>
            <a:spLocks noGrp="1" noRot="1" noChangeAspect="1" noChangeArrowheads="1" noTextEdit="1"/>
          </p:cNvSpPr>
          <p:nvPr>
            <p:ph type="sldImg"/>
          </p:nvPr>
        </p:nvSpPr>
        <p:spPr>
          <a:xfrm>
            <a:off x="2713038" y="512763"/>
            <a:ext cx="4552950" cy="2562225"/>
          </a:xfrm>
        </p:spPr>
      </p:sp>
      <p:sp>
        <p:nvSpPr>
          <p:cNvPr id="231428" name="Rectangle 3"/>
          <p:cNvSpPr>
            <a:spLocks noGrp="1" noChangeArrowheads="1"/>
          </p:cNvSpPr>
          <p:nvPr>
            <p:ph type="body" idx="1"/>
          </p:nvPr>
        </p:nvSpPr>
        <p:spPr>
          <a:xfrm>
            <a:off x="1330325" y="3246438"/>
            <a:ext cx="7318375" cy="3074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4800"/>
              <a:t>由于</a:t>
            </a:r>
            <a:r>
              <a:rPr lang="en-US" altLang="zh-CN" sz="4800"/>
              <a:t>CPU</a:t>
            </a:r>
            <a:r>
              <a:rPr lang="zh-CN" altLang="en-US" sz="4800"/>
              <a:t>的指令处理速度与内存中指令的访问速度存在差异（可达到</a:t>
            </a:r>
            <a:r>
              <a:rPr lang="zh-CN" altLang="en-US" sz="4800">
                <a:solidFill>
                  <a:srgbClr val="FF9900"/>
                </a:solidFill>
              </a:rPr>
              <a:t>一个数量级的差异</a:t>
            </a:r>
            <a:r>
              <a:rPr lang="zh-CN" altLang="en-US" sz="4800"/>
              <a:t>），为提高</a:t>
            </a:r>
            <a:r>
              <a:rPr lang="en-US" altLang="zh-CN" sz="4800"/>
              <a:t>CPU</a:t>
            </a:r>
            <a:r>
              <a:rPr lang="zh-CN" altLang="en-US" sz="4800"/>
              <a:t>的利用率，在</a:t>
            </a:r>
            <a:r>
              <a:rPr lang="en-US" altLang="zh-CN" sz="4800"/>
              <a:t>CPU</a:t>
            </a:r>
            <a:r>
              <a:rPr lang="zh-CN" altLang="en-US" sz="4800"/>
              <a:t>与内存之间组织一个</a:t>
            </a:r>
            <a:r>
              <a:rPr lang="zh-CN" altLang="en-US" sz="4800">
                <a:solidFill>
                  <a:srgbClr val="FF9900"/>
                </a:solidFill>
              </a:rPr>
              <a:t>高速缓存</a:t>
            </a:r>
            <a:r>
              <a:rPr lang="zh-CN" altLang="en-US" sz="4800"/>
              <a:t>结构。</a:t>
            </a:r>
            <a:endParaRPr lang="zh-CN" altLang="en-US" sz="4800"/>
          </a:p>
          <a:p>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ChangeArrowheads="1" noTextEdit="1"/>
          </p:cNvSpPr>
          <p:nvPr>
            <p:ph type="sldImg"/>
          </p:nvPr>
        </p:nvSpPr>
        <p:spPr>
          <a:xfrm>
            <a:off x="2713038" y="512763"/>
            <a:ext cx="4552950" cy="2562225"/>
          </a:xfrm>
        </p:spPr>
      </p:sp>
      <p:sp>
        <p:nvSpPr>
          <p:cNvPr id="7782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C</a:t>
            </a:r>
            <a:endParaRPr lang="en-US" altLang="zh-CN"/>
          </a:p>
          <a:p>
            <a:r>
              <a:rPr lang="zh-CN" altLang="en-US"/>
              <a:t>支持通道程序并发执行的通道是数组多路通道。</a:t>
            </a:r>
            <a:endParaRPr lang="en-US" altLang="zh-CN"/>
          </a:p>
          <a:p>
            <a:r>
              <a:rPr lang="zh-CN" altLang="en-US"/>
              <a:t>字节多路通道采用的是分时工作方式</a:t>
            </a:r>
            <a:endParaRPr lang="zh-CN" altLang="en-US"/>
          </a:p>
        </p:txBody>
      </p:sp>
      <p:sp>
        <p:nvSpPr>
          <p:cNvPr id="7782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B2E0A1ED-6C29-426A-8540-FEED1235E938}"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ChangeArrowheads="1" noTextEdit="1"/>
          </p:cNvSpPr>
          <p:nvPr>
            <p:ph type="sldImg"/>
          </p:nvPr>
        </p:nvSpPr>
        <p:spPr>
          <a:xfrm>
            <a:off x="2713038" y="512763"/>
            <a:ext cx="4552950" cy="2562225"/>
          </a:xfrm>
        </p:spPr>
      </p:sp>
      <p:sp>
        <p:nvSpPr>
          <p:cNvPr id="7987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 </a:t>
            </a:r>
            <a:endParaRPr lang="en-US" altLang="zh-CN"/>
          </a:p>
          <a:p>
            <a:r>
              <a:rPr lang="zh-CN" altLang="en-US"/>
              <a:t>打印设备属于低速设备，它适合于连接到字节多路通道上，一个字节多路通道上连接多台相同或不相同的低速设备，当通道为一个设备传送完一个字节后，就转去为另一个设备服务。</a:t>
            </a:r>
            <a:endParaRPr lang="zh-CN" altLang="en-US"/>
          </a:p>
        </p:txBody>
      </p:sp>
      <p:sp>
        <p:nvSpPr>
          <p:cNvPr id="7987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2F2240FB-8445-4C24-A6FF-4B6EE2712096}"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ChangeArrowheads="1" noTextEdit="1"/>
          </p:cNvSpPr>
          <p:nvPr>
            <p:ph type="sldImg"/>
          </p:nvPr>
        </p:nvSpPr>
        <p:spPr>
          <a:xfrm>
            <a:off x="2713038" y="512763"/>
            <a:ext cx="4552950" cy="2562225"/>
          </a:xfrm>
        </p:spPr>
      </p:sp>
      <p:sp>
        <p:nvSpPr>
          <p:cNvPr id="8192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a:t>
            </a:r>
            <a:r>
              <a:rPr lang="zh-CN" altLang="en-US" dirty="0"/>
              <a:t>（多个终端分时系统，时间片轮转使用通道）</a:t>
            </a:r>
            <a:endParaRPr lang="en-US" altLang="zh-CN" dirty="0"/>
          </a:p>
          <a:p>
            <a:endParaRPr lang="en-US" altLang="zh-CN" dirty="0"/>
          </a:p>
          <a:p>
            <a:r>
              <a:rPr lang="zh-CN" altLang="en-US" dirty="0"/>
              <a:t>字节多路通道是一种简单的共享通道，主要用于连接大量的低速设备。由于外围设备的工作速度较慢，通道在传送两个字节之间有很多空闲时间，利用这段空闲时间字节多路通道可以为其他外围设备服务。因此字节多路通道采用分时工作方式，依靠它与</a:t>
            </a:r>
            <a:r>
              <a:rPr lang="en-US" altLang="zh-CN" dirty="0"/>
              <a:t>CPU</a:t>
            </a:r>
            <a:r>
              <a:rPr lang="zh-CN" altLang="en-US" dirty="0"/>
              <a:t>之间的高速总线分时为多台外围设备服务。 </a:t>
            </a:r>
            <a:endParaRPr lang="en-US" altLang="zh-CN" dirty="0"/>
          </a:p>
          <a:p>
            <a:r>
              <a:rPr lang="zh-CN" altLang="en-US" dirty="0"/>
              <a:t>数组选择通道用于连接高速的外围设备。高速外围设备需要很高的数据传输率，因此不能采用字节多路通道那样的控制方式。选择通道在物理上可以连接多台外围设备，但多台设备不能同时工作。也就是说在一段时间内，选择通道只能为一台外围设备服务，在不同的时间内可以选择不同的外围设备。一旦选中某一设备，通道就进入忙状态，直到该设备数据传输工作结束，才能为其他设备服务。 </a:t>
            </a:r>
            <a:endParaRPr lang="en-US" altLang="zh-CN" dirty="0"/>
          </a:p>
          <a:p>
            <a:r>
              <a:rPr lang="zh-CN" altLang="en-US" dirty="0"/>
              <a:t>数组多路通道是字节多路通道和选择通道的结合，其基本思想是：当某设备进行数据传输时，通道只为该设备服务；当设备在进行寻址等控制性操作时，通道暂时断开与设备的连接，挂起该设备的通道程序，去为其他设备服务，即执行其他设备的通道程序。由于数组多路通道既保持了选择通道的高速传输数据的优点，又充分利用了控制性操作的时间间隔为其他设备服务，使得通道效率充分得到发挥，因此数组多路通道在实际计算机系统中应用最多，适合于高速设备的数据传输。</a:t>
            </a:r>
            <a:endParaRPr lang="zh-CN" altLang="en-US" dirty="0"/>
          </a:p>
        </p:txBody>
      </p:sp>
      <p:sp>
        <p:nvSpPr>
          <p:cNvPr id="8192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CBFD43CD-0FA9-4A15-876E-8513DC1E8C5B}"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45CA23DB-0B85-4C33-A2EE-9E3486F8E139}" type="slidenum">
              <a:rPr lang="en-US" altLang="zh-CN" smtClean="0"/>
            </a:fld>
            <a:endParaRPr lang="en-US" altLang="zh-CN"/>
          </a:p>
        </p:txBody>
      </p:sp>
      <p:sp>
        <p:nvSpPr>
          <p:cNvPr id="61443" name="Rectangle 7"/>
          <p:cNvSpPr txBox="1">
            <a:spLocks noGrp="1" noChangeArrowheads="1"/>
          </p:cNvSpPr>
          <p:nvPr/>
        </p:nvSpPr>
        <p:spPr bwMode="auto">
          <a:xfrm>
            <a:off x="5653088" y="6491288"/>
            <a:ext cx="43243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r" eaLnBrk="1" hangingPunct="1"/>
            <a:fld id="{75DA9C77-1C09-4B36-8F00-AD3F16CD658F}" type="slidenum">
              <a:rPr lang="en-US" altLang="zh-CN" sz="1200"/>
            </a:fld>
            <a:endParaRPr lang="en-US" altLang="zh-CN" sz="1200"/>
          </a:p>
        </p:txBody>
      </p:sp>
      <p:sp>
        <p:nvSpPr>
          <p:cNvPr id="61444" name="Rectangle 2"/>
          <p:cNvSpPr>
            <a:spLocks noGrp="1" noRot="1" noChangeAspect="1" noChangeArrowheads="1" noTextEdit="1"/>
          </p:cNvSpPr>
          <p:nvPr>
            <p:ph type="sldImg"/>
          </p:nvPr>
        </p:nvSpPr>
        <p:spPr>
          <a:xfrm>
            <a:off x="2713038" y="512763"/>
            <a:ext cx="4552950" cy="2562225"/>
          </a:xfrm>
        </p:spPr>
      </p:sp>
      <p:sp>
        <p:nvSpPr>
          <p:cNvPr id="6144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设备控制器是计算机中的一个实体，其</a:t>
            </a:r>
            <a:r>
              <a:rPr lang="zh-CN" altLang="en-US" dirty="0">
                <a:solidFill>
                  <a:srgbClr val="0000CC"/>
                </a:solidFill>
              </a:rPr>
              <a:t>主要职责是控制一个或多个</a:t>
            </a:r>
            <a:r>
              <a:rPr lang="en-US" altLang="zh-CN" dirty="0">
                <a:solidFill>
                  <a:srgbClr val="0000CC"/>
                </a:solidFill>
              </a:rPr>
              <a:t>I/O</a:t>
            </a:r>
            <a:r>
              <a:rPr lang="zh-CN" altLang="en-US" dirty="0">
                <a:solidFill>
                  <a:srgbClr val="0000CC"/>
                </a:solidFill>
              </a:rPr>
              <a:t>设备，以实现</a:t>
            </a:r>
            <a:r>
              <a:rPr lang="en-US" altLang="zh-CN" dirty="0">
                <a:solidFill>
                  <a:srgbClr val="0000CC"/>
                </a:solidFill>
              </a:rPr>
              <a:t>I/O</a:t>
            </a:r>
            <a:r>
              <a:rPr lang="zh-CN" altLang="en-US" dirty="0">
                <a:solidFill>
                  <a:srgbClr val="0000CC"/>
                </a:solidFill>
              </a:rPr>
              <a:t>设备和计算机之间的数据交换</a:t>
            </a:r>
            <a:r>
              <a:rPr lang="zh-CN" altLang="en-US" dirty="0"/>
              <a:t>。它是</a:t>
            </a:r>
            <a:r>
              <a:rPr lang="en-US" altLang="zh-CN" dirty="0"/>
              <a:t>CPU</a:t>
            </a:r>
            <a:r>
              <a:rPr lang="zh-CN" altLang="en-US" dirty="0"/>
              <a:t>与</a:t>
            </a:r>
            <a:r>
              <a:rPr lang="en-US" altLang="zh-CN" dirty="0"/>
              <a:t>I/O</a:t>
            </a:r>
            <a:r>
              <a:rPr lang="zh-CN" altLang="en-US" dirty="0"/>
              <a:t>设备之间的接口，接收从</a:t>
            </a:r>
            <a:r>
              <a:rPr lang="en-US" altLang="zh-CN" dirty="0"/>
              <a:t>CPU</a:t>
            </a:r>
            <a:r>
              <a:rPr lang="zh-CN" altLang="en-US" dirty="0"/>
              <a:t>发来的命令，并去控制</a:t>
            </a:r>
            <a:r>
              <a:rPr lang="en-US" altLang="zh-CN" dirty="0"/>
              <a:t>I/O</a:t>
            </a:r>
            <a:r>
              <a:rPr lang="zh-CN" altLang="en-US" dirty="0"/>
              <a:t>设备工作，以使处理机脱离繁杂的设备控制事务。</a:t>
            </a:r>
            <a:endParaRPr lang="zh-CN" altLang="en-US" dirty="0"/>
          </a:p>
          <a:p>
            <a:r>
              <a:rPr lang="zh-CN" altLang="en-US" dirty="0"/>
              <a:t>。</a:t>
            </a:r>
            <a:endParaRPr lang="zh-CN" altLang="en-US" dirty="0"/>
          </a:p>
          <a:p>
            <a:pPr eaLnBrk="1" hangingPunct="1">
              <a:defRPr/>
            </a:pPr>
            <a:r>
              <a:rPr lang="zh-CN" altLang="en-US" sz="1200" dirty="0">
                <a:latin typeface="+mn-ea"/>
              </a:rPr>
              <a:t>设备控制器职责：控制一个或者多个</a:t>
            </a:r>
            <a:r>
              <a:rPr lang="en-US" altLang="zh-CN" sz="1200" dirty="0">
                <a:latin typeface="+mn-ea"/>
              </a:rPr>
              <a:t>I/O</a:t>
            </a:r>
            <a:r>
              <a:rPr lang="zh-CN" altLang="en-US" sz="1200" dirty="0">
                <a:latin typeface="+mn-ea"/>
              </a:rPr>
              <a:t>设备，以实现</a:t>
            </a:r>
            <a:r>
              <a:rPr lang="en-US" altLang="zh-CN" sz="1200" dirty="0">
                <a:latin typeface="+mn-ea"/>
              </a:rPr>
              <a:t>I/O</a:t>
            </a:r>
            <a:r>
              <a:rPr lang="zh-CN" altLang="en-US" sz="1200" dirty="0">
                <a:latin typeface="+mn-ea"/>
              </a:rPr>
              <a:t>设备和计算机之间的数据交换。</a:t>
            </a:r>
            <a:endParaRPr lang="zh-CN" altLang="en-US" sz="1200" dirty="0">
              <a:latin typeface="+mn-ea"/>
            </a:endParaRPr>
          </a:p>
          <a:p>
            <a:pPr eaLnBrk="1" hangingPunct="1">
              <a:defRPr/>
            </a:pPr>
            <a:r>
              <a:rPr lang="zh-CN" altLang="en-US" sz="1200" dirty="0">
                <a:latin typeface="+mn-ea"/>
              </a:rPr>
              <a:t>微机、小型机中控制器</a:t>
            </a:r>
            <a:r>
              <a:rPr lang="zh-CN" altLang="en-US" sz="1200" dirty="0"/>
              <a:t>常做成印刷电路卡形式</a:t>
            </a:r>
            <a:r>
              <a:rPr lang="en-US" altLang="zh-CN" sz="1200" dirty="0">
                <a:latin typeface="+mn-ea"/>
              </a:rPr>
              <a:t>—</a:t>
            </a:r>
            <a:r>
              <a:rPr lang="zh-CN" altLang="en-US" sz="1200" dirty="0">
                <a:latin typeface="+mn-ea"/>
              </a:rPr>
              <a:t>接口卡</a:t>
            </a:r>
            <a:endParaRPr lang="en-US" altLang="zh-CN" sz="1200" dirty="0">
              <a:latin typeface="+mn-ea"/>
            </a:endParaRPr>
          </a:p>
          <a:p>
            <a:pPr eaLnBrk="1" hangingPunct="1">
              <a:defRPr/>
            </a:pPr>
            <a:r>
              <a:rPr lang="zh-CN" altLang="en-US" sz="1200" dirty="0">
                <a:latin typeface="+mn-ea"/>
              </a:rPr>
              <a:t>设备控制器是一个可编址的设备，可控制多个设备并为它们编址</a:t>
            </a:r>
            <a:r>
              <a:rPr lang="en-US" altLang="zh-CN" sz="1200" dirty="0">
                <a:latin typeface="+mn-ea"/>
              </a:rPr>
              <a:t>,</a:t>
            </a:r>
            <a:r>
              <a:rPr lang="zh-CN" altLang="en-US" sz="1200" dirty="0"/>
              <a:t>以实现</a:t>
            </a:r>
            <a:r>
              <a:rPr lang="en-US" altLang="zh-CN" sz="1200" dirty="0"/>
              <a:t>I/O</a:t>
            </a:r>
            <a:r>
              <a:rPr lang="zh-CN" altLang="en-US" sz="1200" dirty="0"/>
              <a:t>设备和计算机之间的数据交换，</a:t>
            </a:r>
            <a:r>
              <a:rPr lang="zh-CN" altLang="en-US" sz="1200" dirty="0">
                <a:solidFill>
                  <a:srgbClr val="FF0000"/>
                </a:solidFill>
              </a:rPr>
              <a:t>减轻</a:t>
            </a:r>
            <a:r>
              <a:rPr lang="en-US" altLang="zh-CN" sz="1200" dirty="0">
                <a:solidFill>
                  <a:srgbClr val="FF0000"/>
                </a:solidFill>
              </a:rPr>
              <a:t>CPU</a:t>
            </a:r>
            <a:r>
              <a:rPr lang="zh-CN" altLang="en-US" sz="1200" dirty="0">
                <a:solidFill>
                  <a:srgbClr val="FF0000"/>
                </a:solidFill>
              </a:rPr>
              <a:t>的负担</a:t>
            </a:r>
            <a:r>
              <a:rPr lang="zh-CN" altLang="en-US" sz="1200" dirty="0"/>
              <a:t>。</a:t>
            </a:r>
            <a:endParaRPr lang="en-US" altLang="zh-CN" sz="1200" dirty="0"/>
          </a:p>
          <a:p>
            <a:pPr eaLnBrk="1" hangingPunct="1">
              <a:defRPr/>
            </a:pPr>
            <a:r>
              <a:rPr lang="zh-CN" altLang="en-US" sz="1200" dirty="0">
                <a:latin typeface="+mn-ea"/>
              </a:rPr>
              <a:t>设备控制器可分为</a:t>
            </a:r>
            <a:r>
              <a:rPr lang="zh-CN" altLang="en-US" sz="1200" dirty="0">
                <a:solidFill>
                  <a:srgbClr val="0000CC"/>
                </a:solidFill>
                <a:latin typeface="+mn-ea"/>
              </a:rPr>
              <a:t>控制块设备的控制器</a:t>
            </a:r>
            <a:r>
              <a:rPr lang="zh-CN" altLang="en-US" sz="1200" dirty="0">
                <a:latin typeface="+mn-ea"/>
              </a:rPr>
              <a:t>和</a:t>
            </a:r>
            <a:r>
              <a:rPr lang="zh-CN" altLang="en-US" sz="1200" dirty="0">
                <a:solidFill>
                  <a:srgbClr val="0000CC"/>
                </a:solidFill>
                <a:latin typeface="+mn-ea"/>
              </a:rPr>
              <a:t>控制字符设备的控制器</a:t>
            </a:r>
            <a:r>
              <a:rPr lang="zh-CN" altLang="en-US" sz="1200" dirty="0">
                <a:latin typeface="+mn-ea"/>
              </a:rPr>
              <a:t>两类。</a:t>
            </a:r>
            <a:endParaRPr lang="en-US" altLang="zh-CN" sz="1200" dirty="0">
              <a:latin typeface="+mn-ea"/>
            </a:endParaRPr>
          </a:p>
          <a:p>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3038" y="512763"/>
            <a:ext cx="4552950" cy="2562225"/>
          </a:xfrm>
        </p:spPr>
      </p:sp>
      <p:sp>
        <p:nvSpPr>
          <p:cNvPr id="3" name="备注占位符 2"/>
          <p:cNvSpPr>
            <a:spLocks noGrp="1"/>
          </p:cNvSpPr>
          <p:nvPr>
            <p:ph type="body" idx="1"/>
          </p:nvPr>
        </p:nvSpPr>
        <p:spPr/>
        <p:txBody>
          <a:bodyPr/>
          <a:lstStyle/>
          <a:p>
            <a:pPr algn="just" eaLnBrk="1" hangingPunct="1">
              <a:lnSpc>
                <a:spcPct val="120000"/>
              </a:lnSpc>
            </a:pPr>
            <a:r>
              <a:rPr lang="zh-CN" altLang="en-US" sz="1000" b="1" dirty="0"/>
              <a:t>大多数控制器都是由以下三部分组成：</a:t>
            </a:r>
            <a:endParaRPr lang="zh-CN" altLang="en-US" sz="1000" b="1" dirty="0"/>
          </a:p>
          <a:p>
            <a:pPr lvl="1" algn="just" eaLnBrk="1" hangingPunct="1">
              <a:lnSpc>
                <a:spcPct val="120000"/>
              </a:lnSpc>
            </a:pPr>
            <a:r>
              <a:rPr lang="en-US" altLang="zh-CN" b="1" dirty="0"/>
              <a:t>1</a:t>
            </a:r>
            <a:r>
              <a:rPr lang="zh-CN" altLang="en-US" b="1" dirty="0"/>
              <a:t>）</a:t>
            </a:r>
            <a:r>
              <a:rPr lang="zh-CN" altLang="en-US" b="1" dirty="0">
                <a:solidFill>
                  <a:srgbClr val="0000FF"/>
                </a:solidFill>
              </a:rPr>
              <a:t>设备控制器与处理机的接口：</a:t>
            </a:r>
            <a:r>
              <a:rPr lang="zh-CN" altLang="en-US" b="1" dirty="0"/>
              <a:t>该接口用于实现</a:t>
            </a:r>
            <a:r>
              <a:rPr lang="en-US" altLang="zh-CN" b="1" dirty="0"/>
              <a:t>CPU</a:t>
            </a:r>
            <a:r>
              <a:rPr lang="zh-CN" altLang="en-US" b="1" dirty="0"/>
              <a:t>与设备控制器之间的通信。</a:t>
            </a:r>
            <a:endParaRPr lang="zh-CN" altLang="en-US" b="1" dirty="0"/>
          </a:p>
          <a:p>
            <a:pPr lvl="2" algn="just" eaLnBrk="1" hangingPunct="1">
              <a:lnSpc>
                <a:spcPct val="120000"/>
              </a:lnSpc>
            </a:pPr>
            <a:r>
              <a:rPr lang="zh-CN" altLang="en-US" sz="1400" b="1" dirty="0"/>
              <a:t> 接口包括：数据线、地址线、控制线、数据寄存器（存放从设备或</a:t>
            </a:r>
            <a:r>
              <a:rPr lang="en-US" altLang="zh-CN" sz="1400" b="1" dirty="0"/>
              <a:t>CPU</a:t>
            </a:r>
            <a:r>
              <a:rPr lang="zh-CN" altLang="en-US" sz="1400" b="1" dirty="0"/>
              <a:t>送来的数据）、控制／状态寄存器（存放从</a:t>
            </a:r>
            <a:r>
              <a:rPr lang="en-US" altLang="zh-CN" sz="1400" b="1" dirty="0"/>
              <a:t>CPU</a:t>
            </a:r>
            <a:r>
              <a:rPr lang="zh-CN" altLang="en-US" sz="1400" b="1" dirty="0"/>
              <a:t>送来的控制信息或设备的状态信息）。</a:t>
            </a:r>
            <a:endParaRPr lang="zh-CN" altLang="en-US" sz="1400" b="1" dirty="0"/>
          </a:p>
          <a:p>
            <a:pPr algn="just" eaLnBrk="1" hangingPunct="1">
              <a:lnSpc>
                <a:spcPct val="120000"/>
              </a:lnSpc>
            </a:pPr>
            <a:r>
              <a:rPr lang="en-US" altLang="zh-CN" b="1" dirty="0"/>
              <a:t>2</a:t>
            </a:r>
            <a:r>
              <a:rPr lang="zh-CN" altLang="en-US" b="1" dirty="0"/>
              <a:t>）</a:t>
            </a:r>
            <a:r>
              <a:rPr lang="zh-CN" altLang="en-US" b="1" dirty="0">
                <a:solidFill>
                  <a:srgbClr val="0000FF"/>
                </a:solidFill>
              </a:rPr>
              <a:t>设备控制器与设备的接口</a:t>
            </a:r>
            <a:r>
              <a:rPr lang="en-US" altLang="zh-CN" b="1" dirty="0">
                <a:solidFill>
                  <a:srgbClr val="0000FF"/>
                </a:solidFill>
              </a:rPr>
              <a:t>:</a:t>
            </a:r>
            <a:r>
              <a:rPr lang="zh-CN" altLang="en-US" b="1" dirty="0"/>
              <a:t>在一个设备控制器上，可以连接一个或多个设备。相应地，在控制器中便有一个或多个设备接口，一个接口连接一台设备。  </a:t>
            </a:r>
            <a:endParaRPr lang="zh-CN" altLang="en-US" b="1" dirty="0"/>
          </a:p>
          <a:p>
            <a:pPr algn="just" eaLnBrk="1" hangingPunct="1">
              <a:lnSpc>
                <a:spcPct val="120000"/>
              </a:lnSpc>
            </a:pPr>
            <a:r>
              <a:rPr lang="zh-CN" altLang="en-US" b="1" dirty="0"/>
              <a:t> </a:t>
            </a:r>
            <a:r>
              <a:rPr lang="en-US" altLang="zh-CN" b="1" dirty="0"/>
              <a:t>3</a:t>
            </a:r>
            <a:r>
              <a:rPr lang="zh-CN" altLang="en-US" b="1" dirty="0"/>
              <a:t>）</a:t>
            </a:r>
            <a:r>
              <a:rPr lang="en-US" altLang="zh-CN" b="1" dirty="0">
                <a:solidFill>
                  <a:srgbClr val="0000FF"/>
                </a:solidFill>
              </a:rPr>
              <a:t>I</a:t>
            </a:r>
            <a:r>
              <a:rPr lang="zh-CN" altLang="en-US" b="1" dirty="0">
                <a:solidFill>
                  <a:srgbClr val="0000FF"/>
                </a:solidFill>
              </a:rPr>
              <a:t>／</a:t>
            </a:r>
            <a:r>
              <a:rPr lang="en-US" altLang="zh-CN" b="1" dirty="0">
                <a:solidFill>
                  <a:srgbClr val="0000FF"/>
                </a:solidFill>
              </a:rPr>
              <a:t>O</a:t>
            </a:r>
            <a:r>
              <a:rPr lang="zh-CN" altLang="en-US" b="1" dirty="0">
                <a:solidFill>
                  <a:srgbClr val="0000FF"/>
                </a:solidFill>
              </a:rPr>
              <a:t>逻辑</a:t>
            </a:r>
            <a:r>
              <a:rPr lang="en-US" altLang="zh-CN" b="1" dirty="0">
                <a:solidFill>
                  <a:srgbClr val="0000FF"/>
                </a:solidFill>
              </a:rPr>
              <a:t>:</a:t>
            </a:r>
            <a:r>
              <a:rPr lang="en-US" altLang="zh-CN" b="1" dirty="0"/>
              <a:t> I/O</a:t>
            </a:r>
            <a:r>
              <a:rPr lang="zh-CN" altLang="en-US" b="1" dirty="0"/>
              <a:t>逻辑用于实现对设备的控制。</a:t>
            </a:r>
            <a:r>
              <a:rPr lang="en-US" altLang="zh-CN" b="1" dirty="0"/>
              <a:t>I/O</a:t>
            </a:r>
            <a:r>
              <a:rPr lang="zh-CN" altLang="en-US" b="1" dirty="0"/>
              <a:t>逻辑对收到的地址进行译码，再根据所译出的命令对所选设备进行控制。</a:t>
            </a:r>
            <a:endParaRPr lang="zh-CN" altLang="en-US" b="1" dirty="0"/>
          </a:p>
          <a:p>
            <a:pPr lvl="2" algn="just" eaLnBrk="1" hangingPunct="1">
              <a:lnSpc>
                <a:spcPct val="120000"/>
              </a:lnSpc>
            </a:pPr>
            <a:endParaRPr lang="zh-CN" altLang="en-US" sz="1400" b="1" dirty="0"/>
          </a:p>
          <a:p>
            <a:pPr eaLnBrk="1" hangingPunct="1">
              <a:buFontTx/>
              <a:buNone/>
              <a:defRPr/>
            </a:pPr>
            <a:r>
              <a:rPr lang="en-US" altLang="zh-CN" sz="2800" b="1" dirty="0">
                <a:solidFill>
                  <a:srgbClr val="0033CC"/>
                </a:solidFill>
                <a:latin typeface="+mn-ea"/>
              </a:rPr>
              <a:t>2</a:t>
            </a:r>
            <a:r>
              <a:rPr lang="zh-CN" altLang="en-US" sz="2800" b="1" dirty="0">
                <a:solidFill>
                  <a:srgbClr val="0033CC"/>
                </a:solidFill>
                <a:latin typeface="+mn-ea"/>
              </a:rPr>
              <a:t>、组成</a:t>
            </a:r>
            <a:endParaRPr lang="en-US" altLang="zh-CN" sz="2800" b="1" dirty="0">
              <a:solidFill>
                <a:srgbClr val="0033CC"/>
              </a:solidFill>
              <a:latin typeface="+mn-ea"/>
            </a:endParaRPr>
          </a:p>
          <a:p>
            <a:pPr lvl="1" eaLnBrk="1" hangingPunct="1">
              <a:defRPr/>
            </a:pPr>
            <a:r>
              <a:rPr lang="zh-CN" altLang="en-US" sz="2400" b="1" dirty="0">
                <a:solidFill>
                  <a:srgbClr val="FF0000"/>
                </a:solidFill>
                <a:latin typeface="+mn-ea"/>
              </a:rPr>
              <a:t>设备控制器与处理机的接口：</a:t>
            </a:r>
            <a:r>
              <a:rPr lang="zh-CN" altLang="en-US" sz="2400" b="1" dirty="0">
                <a:latin typeface="+mn-ea"/>
              </a:rPr>
              <a:t>该接口用于实现</a:t>
            </a:r>
            <a:r>
              <a:rPr lang="en-US" altLang="zh-CN" sz="2400" b="1" dirty="0">
                <a:latin typeface="+mn-ea"/>
              </a:rPr>
              <a:t>CPU</a:t>
            </a:r>
            <a:r>
              <a:rPr lang="zh-CN" altLang="en-US" sz="2400" b="1" dirty="0">
                <a:latin typeface="+mn-ea"/>
              </a:rPr>
              <a:t>与设备控制器之间的通信。共有三类信号线：数据线</a:t>
            </a:r>
            <a:r>
              <a:rPr lang="en-US" altLang="zh-CN" sz="2400" b="1" dirty="0">
                <a:latin typeface="+mn-ea"/>
              </a:rPr>
              <a:t>(</a:t>
            </a:r>
            <a:r>
              <a:rPr lang="zh-CN" altLang="en-US" sz="2400" b="1" dirty="0">
                <a:latin typeface="+mn-ea"/>
              </a:rPr>
              <a:t>独立寻址、内存寻址</a:t>
            </a:r>
            <a:r>
              <a:rPr lang="en-US" altLang="zh-CN" sz="2400" b="1" dirty="0">
                <a:latin typeface="+mn-ea"/>
              </a:rPr>
              <a:t>)</a:t>
            </a:r>
            <a:r>
              <a:rPr lang="zh-CN" altLang="en-US" sz="2400" b="1" dirty="0">
                <a:latin typeface="+mn-ea"/>
              </a:rPr>
              <a:t>、地址线和控制线。</a:t>
            </a:r>
            <a:endParaRPr lang="zh-CN" altLang="en-US" sz="2400" b="1" dirty="0">
              <a:latin typeface="+mn-ea"/>
            </a:endParaRPr>
          </a:p>
          <a:p>
            <a:pPr lvl="1" eaLnBrk="1" hangingPunct="1">
              <a:defRPr/>
            </a:pPr>
            <a:r>
              <a:rPr lang="zh-CN" altLang="en-US" sz="2400" b="1" dirty="0">
                <a:solidFill>
                  <a:srgbClr val="FF0000"/>
                </a:solidFill>
                <a:latin typeface="+mn-ea"/>
              </a:rPr>
              <a:t>设备控制器与设备的接口：</a:t>
            </a:r>
            <a:r>
              <a:rPr lang="zh-CN" altLang="en-US" sz="2400" b="1" dirty="0">
                <a:latin typeface="+mn-ea"/>
              </a:rPr>
              <a:t>在一个设备控制器上，可以连接一个或多个设备。相应地，在控制器中便有一个或多个设备接口，一个接口连接一个设备。在每个接口中都存在数据、控制和状态三种类型的信号。</a:t>
            </a:r>
            <a:endParaRPr lang="zh-CN" altLang="en-US" sz="2400" b="1" dirty="0">
              <a:latin typeface="+mn-ea"/>
            </a:endParaRPr>
          </a:p>
          <a:p>
            <a:pPr lvl="1" eaLnBrk="1" hangingPunct="1">
              <a:defRPr/>
            </a:pPr>
            <a:r>
              <a:rPr lang="en-US" altLang="zh-CN" sz="2400" b="1" dirty="0">
                <a:solidFill>
                  <a:srgbClr val="FF0000"/>
                </a:solidFill>
                <a:latin typeface="+mn-ea"/>
              </a:rPr>
              <a:t>I/O</a:t>
            </a:r>
            <a:r>
              <a:rPr lang="zh-CN" altLang="en-US" sz="2400" b="1" dirty="0">
                <a:solidFill>
                  <a:srgbClr val="FF0000"/>
                </a:solidFill>
                <a:latin typeface="+mn-ea"/>
              </a:rPr>
              <a:t>逻辑：</a:t>
            </a:r>
            <a:r>
              <a:rPr lang="zh-CN" altLang="en-US" sz="2400" b="1" dirty="0">
                <a:latin typeface="+mn-ea"/>
              </a:rPr>
              <a:t>用于实现对设备的控制。</a:t>
            </a:r>
            <a:endParaRPr lang="en-US" altLang="zh-CN" sz="2400" b="1" dirty="0">
              <a:latin typeface="+mn-ea"/>
            </a:endParaRPr>
          </a:p>
          <a:p>
            <a:pPr lvl="2" eaLnBrk="1" hangingPunct="1">
              <a:defRPr/>
            </a:pPr>
            <a:r>
              <a:rPr lang="zh-CN" altLang="en-US" sz="2000" b="1" dirty="0">
                <a:latin typeface="+mn-ea"/>
              </a:rPr>
              <a:t>它通过一组控制线与处理机交互，处理机利用该逻辑向控制器发送</a:t>
            </a:r>
            <a:r>
              <a:rPr lang="en-US" altLang="zh-CN" sz="2000" b="1" dirty="0">
                <a:latin typeface="+mn-ea"/>
              </a:rPr>
              <a:t>I/O</a:t>
            </a:r>
            <a:r>
              <a:rPr lang="zh-CN" altLang="en-US" sz="2000" b="1" dirty="0">
                <a:latin typeface="+mn-ea"/>
              </a:rPr>
              <a:t>命令，</a:t>
            </a:r>
            <a:r>
              <a:rPr lang="en-US" altLang="zh-CN" sz="2000" b="1" dirty="0">
                <a:latin typeface="+mn-ea"/>
              </a:rPr>
              <a:t>I/O</a:t>
            </a:r>
            <a:r>
              <a:rPr lang="zh-CN" altLang="en-US" sz="2000" b="1" dirty="0">
                <a:latin typeface="+mn-ea"/>
              </a:rPr>
              <a:t>逻辑对收到的命令进行译码。每当</a:t>
            </a:r>
            <a:r>
              <a:rPr lang="en-US" altLang="zh-CN" sz="2000" b="1" dirty="0">
                <a:latin typeface="+mn-ea"/>
              </a:rPr>
              <a:t>CPU</a:t>
            </a:r>
            <a:r>
              <a:rPr lang="zh-CN" altLang="en-US" sz="2000" b="1" dirty="0">
                <a:latin typeface="+mn-ea"/>
              </a:rPr>
              <a:t>要启动一个设备时，一方面将启动命令发送给控制器；另一方面又同时通过地址线把地址发送给控制器，由控制器的</a:t>
            </a:r>
            <a:r>
              <a:rPr lang="en-US" altLang="zh-CN" sz="2000" b="1" dirty="0">
                <a:latin typeface="+mn-ea"/>
              </a:rPr>
              <a:t>I/O</a:t>
            </a:r>
            <a:r>
              <a:rPr lang="zh-CN" altLang="en-US" sz="2000" b="1" dirty="0">
                <a:latin typeface="+mn-ea"/>
              </a:rPr>
              <a:t>逻辑对收到的地址进行译码，再根据所译出的命令对所选设备进行控制</a:t>
            </a:r>
            <a:endParaRPr lang="zh-CN" altLang="en-US" sz="2000" b="1" dirty="0">
              <a:latin typeface="+mn-ea"/>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a:xfrm>
            <a:off x="2713038" y="512763"/>
            <a:ext cx="4552950" cy="2562225"/>
          </a:xfrm>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设备的寻址形式</a:t>
            </a:r>
            <a:endParaRPr lang="zh-CN" altLang="en-US"/>
          </a:p>
        </p:txBody>
      </p:sp>
      <p:sp>
        <p:nvSpPr>
          <p:cNvPr id="665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5ED0FDB6-FD40-4E71-AF14-35893E7980DA}"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ChangeArrowheads="1" noTextEdit="1"/>
          </p:cNvSpPr>
          <p:nvPr>
            <p:ph type="sldImg"/>
          </p:nvPr>
        </p:nvSpPr>
        <p:spPr>
          <a:xfrm>
            <a:off x="2713038" y="512763"/>
            <a:ext cx="4552950" cy="2562225"/>
          </a:xfrm>
        </p:spPr>
      </p:sp>
      <p:sp>
        <p:nvSpPr>
          <p:cNvPr id="7065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066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BF76FB28-11A1-4DE4-8DAB-0B4BA7BA3561}"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12192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defRPr/>
              </a:pPr>
              <a:endParaRPr lang="zh-CN" altLang="zh-CN" sz="2400">
                <a:latin typeface="Times New Roman" panose="02020603050405020304"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grpSp>
          <p:nvGrpSpPr>
            <p:cNvPr id="7" name="Group 5"/>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grpSp>
      </p:grpSp>
      <p:sp>
        <p:nvSpPr>
          <p:cNvPr id="18" name="Text Box 21"/>
          <p:cNvSpPr txBox="1">
            <a:spLocks noChangeArrowheads="1"/>
          </p:cNvSpPr>
          <p:nvPr userDrawn="1"/>
        </p:nvSpPr>
        <p:spPr bwMode="auto">
          <a:xfrm>
            <a:off x="8229600" y="6324601"/>
            <a:ext cx="3556000" cy="36671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defRPr/>
            </a:pPr>
            <a:endParaRPr lang="zh-CN" altLang="zh-CN"/>
          </a:p>
        </p:txBody>
      </p:sp>
      <p:sp>
        <p:nvSpPr>
          <p:cNvPr id="19" name="Line 24"/>
          <p:cNvSpPr>
            <a:spLocks noChangeShapeType="1"/>
          </p:cNvSpPr>
          <p:nvPr userDrawn="1"/>
        </p:nvSpPr>
        <p:spPr bwMode="auto">
          <a:xfrm>
            <a:off x="609600" y="1524000"/>
            <a:ext cx="10972800"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27" name="Rectangle 19"/>
          <p:cNvSpPr>
            <a:spLocks noGrp="1" noChangeArrowheads="1"/>
          </p:cNvSpPr>
          <p:nvPr>
            <p:ph type="ctrTitle"/>
          </p:nvPr>
        </p:nvSpPr>
        <p:spPr>
          <a:xfrm>
            <a:off x="3962400" y="1828800"/>
            <a:ext cx="8026400" cy="2209800"/>
          </a:xfrm>
        </p:spPr>
        <p:txBody>
          <a:bodyPr/>
          <a:lstStyle>
            <a:lvl1pPr>
              <a:defRPr sz="5000">
                <a:solidFill>
                  <a:srgbClr val="FFFFFF"/>
                </a:solidFill>
              </a:defRPr>
            </a:lvl1pPr>
          </a:lstStyle>
          <a:p>
            <a:pPr lvl="0"/>
            <a:r>
              <a:rPr lang="zh-CN" altLang="en-US" noProof="0"/>
              <a:t>单击此处编辑母版标题样式</a:t>
            </a:r>
            <a:endParaRPr lang="zh-CN" altLang="en-US" noProof="0"/>
          </a:p>
        </p:txBody>
      </p:sp>
      <p:sp>
        <p:nvSpPr>
          <p:cNvPr id="94228" name="Rectangle 20"/>
          <p:cNvSpPr>
            <a:spLocks noGrp="1" noChangeArrowheads="1"/>
          </p:cNvSpPr>
          <p:nvPr>
            <p:ph type="subTitle" idx="1"/>
          </p:nvPr>
        </p:nvSpPr>
        <p:spPr>
          <a:xfrm>
            <a:off x="3962400" y="4267200"/>
            <a:ext cx="8026400" cy="1752600"/>
          </a:xfrm>
        </p:spPr>
        <p:txBody>
          <a:bodyPr/>
          <a:lstStyle>
            <a:lvl1pPr marL="0" indent="0">
              <a:buFont typeface="Wingdings" panose="05000000000000000000" pitchFamily="2" charset="2"/>
              <a:buNone/>
              <a:defRPr sz="3400"/>
            </a:lvl1pPr>
          </a:lstStyle>
          <a:p>
            <a:pPr lvl="0"/>
            <a:r>
              <a:rPr lang="zh-CN" altLang="en-US" noProof="0"/>
              <a:t>单击此处编辑母版副标题样式</a:t>
            </a:r>
            <a:endParaRPr lang="zh-CN" altLang="en-US" noProof="0"/>
          </a:p>
        </p:txBody>
      </p:sp>
      <p:sp>
        <p:nvSpPr>
          <p:cNvPr id="20" name="Rectangle 16"/>
          <p:cNvSpPr>
            <a:spLocks noGrp="1" noChangeArrowheads="1"/>
          </p:cNvSpPr>
          <p:nvPr>
            <p:ph type="dt" sz="half" idx="10"/>
          </p:nvPr>
        </p:nvSpPr>
        <p:spPr>
          <a:xfrm>
            <a:off x="609600" y="6248400"/>
            <a:ext cx="2844800" cy="457200"/>
          </a:xfrm>
        </p:spPr>
        <p:txBody>
          <a:bodyPr/>
          <a:lstStyle>
            <a:lvl1pPr>
              <a:defRPr/>
            </a:lvl1pPr>
          </a:lstStyle>
          <a:p>
            <a:pPr>
              <a:defRPr/>
            </a:pPr>
            <a:endParaRPr lang="en-US" altLang="zh-CN"/>
          </a:p>
        </p:txBody>
      </p:sp>
      <p:sp>
        <p:nvSpPr>
          <p:cNvPr id="21" name="Rectangle 17"/>
          <p:cNvSpPr>
            <a:spLocks noGrp="1" noChangeArrowheads="1"/>
          </p:cNvSpPr>
          <p:nvPr>
            <p:ph type="ftr" sz="quarter" idx="11"/>
          </p:nvPr>
        </p:nvSpPr>
        <p:spPr/>
        <p:txBody>
          <a:bodyPr/>
          <a:lstStyle>
            <a:lvl1pPr>
              <a:defRPr/>
            </a:lvl1pPr>
          </a:lstStyle>
          <a:p>
            <a:pPr>
              <a:defRPr/>
            </a:pPr>
            <a:endParaRPr lang="en-US" altLang="zh-CN"/>
          </a:p>
        </p:txBody>
      </p:sp>
      <p:sp>
        <p:nvSpPr>
          <p:cNvPr id="22" name="Rectangle 18"/>
          <p:cNvSpPr>
            <a:spLocks noGrp="1" noChangeArrowheads="1"/>
          </p:cNvSpPr>
          <p:nvPr>
            <p:ph type="sldNum" sz="quarter" idx="12"/>
          </p:nvPr>
        </p:nvSpPr>
        <p:spPr/>
        <p:txBody>
          <a:bodyPr/>
          <a:lstStyle>
            <a:lvl1pPr>
              <a:defRPr/>
            </a:lvl1pPr>
          </a:lstStyle>
          <a:p>
            <a:pPr>
              <a:defRPr/>
            </a:pPr>
            <a:fld id="{9735B266-8856-461A-9467-74618D25984E}"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507691E3-17F1-4FBA-A0F5-5EB9BF46DBE0}"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57200"/>
            <a:ext cx="2743200" cy="54102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457200"/>
            <a:ext cx="8026400" cy="54102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6F911CE6-95EC-4097-AB68-4481EA5B891D}"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457200"/>
            <a:ext cx="10972800" cy="5410200"/>
          </a:xfrm>
        </p:spPr>
        <p:txBody>
          <a:bodyPr/>
          <a:lstStyle>
            <a:lvl2pPr>
              <a:buClr>
                <a:srgbClr val="FF9900"/>
              </a:buClr>
              <a:defRPr/>
            </a:lvl2pPr>
            <a:lvl3pPr>
              <a:buClr>
                <a:srgbClr val="FF9900"/>
              </a:buClr>
              <a:defRPr/>
            </a:lvl3pPr>
            <a:lvl4pPr>
              <a:buClr>
                <a:srgbClr val="FF9900"/>
              </a:buClr>
              <a:defRPr/>
            </a:lvl4pPr>
            <a:lvl5pPr>
              <a:buClr>
                <a:srgbClr val="FF9900"/>
              </a:buCl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pPr>
              <a:defRPr/>
            </a:pPr>
            <a:fld id="{A564EB52-D829-4549-A498-6F501E3CFD08}" type="slidenum">
              <a:rPr lang="en-US" altLang="zh-CN"/>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8EB46BD-8A03-4590-B794-5B65BC7383C7}"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94492FE-CB0D-4677-904E-5C8EF060764A}"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D308F8A-C9B3-41E4-9E52-DF1AB544CAD7}"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40255AB-D03E-46B4-A635-EDA4426CBBA2}"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CE2340EA-D881-4391-9EB0-595A0C6A43D5}"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AB9C48CA-43CB-410F-84DE-9D80F597EBAE}"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1BD80BCB-745F-4513-A4BE-3E591610FD5B}"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FF9900"/>
                </a:solidFill>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B138D58E-A7E0-4AC1-8DF2-F3A4BC3F9742}"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CE25246-CA2C-4165-BB8F-44319B4C9448}"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C118D43-DB65-4E69-996F-246AFF64AD6B}"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0ABE8A1-ABF8-4FEB-A10D-8F1E8DDDC6AD}"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05063E2-B5B6-4869-9C61-4C76A33FB32B}"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B6ADFE7-30C5-44DB-8E58-09BBB3A4EDF4}"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DBA243D7-20AE-426A-BCE9-F83F5937636E}"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762000"/>
            <a:ext cx="11277600" cy="6096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a:xfrm>
            <a:off x="914400" y="6524626"/>
            <a:ext cx="2540000" cy="180975"/>
          </a:xfrm>
        </p:spPr>
        <p:txBody>
          <a:bodyPr/>
          <a:lstStyle>
            <a:lvl1pPr>
              <a:defRPr/>
            </a:lvl1pPr>
          </a:lstStyle>
          <a:p>
            <a:pPr>
              <a:defRPr/>
            </a:pPr>
            <a:fld id="{190851B7-0B92-40A4-B375-C481BA3268A9}" type="datetime1">
              <a:rPr lang="zh-CN" altLang="en-US"/>
            </a:fld>
            <a:endParaRPr lang="en-US" altLang="zh-CN"/>
          </a:p>
        </p:txBody>
      </p:sp>
      <p:sp>
        <p:nvSpPr>
          <p:cNvPr id="4" name="页脚占位符 3"/>
          <p:cNvSpPr>
            <a:spLocks noGrp="1"/>
          </p:cNvSpPr>
          <p:nvPr>
            <p:ph type="ftr" sz="quarter" idx="11"/>
          </p:nvPr>
        </p:nvSpPr>
        <p:spPr>
          <a:xfrm>
            <a:off x="4165600" y="6477000"/>
            <a:ext cx="3860800" cy="228600"/>
          </a:xfrm>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9605433" y="6591300"/>
            <a:ext cx="2540000" cy="222250"/>
          </a:xfrm>
        </p:spPr>
        <p:txBody>
          <a:bodyPr/>
          <a:lstStyle>
            <a:lvl1pPr>
              <a:defRPr/>
            </a:lvl1pPr>
          </a:lstStyle>
          <a:p>
            <a:pPr>
              <a:defRPr/>
            </a:pPr>
            <a:fld id="{ED502A01-1367-427F-B707-424A3AFD9018}" type="slidenum">
              <a:rPr lang="en-US" altLang="zh-CN"/>
            </a:fld>
            <a:endParaRPr lang="en-US" altLang="zh-CN"/>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页脚占位符 3"/>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5" name="日期占位符 4"/>
          <p:cNvSpPr>
            <a:spLocks noGrp="1"/>
          </p:cNvSpPr>
          <p:nvPr>
            <p:ph type="dt" sz="half" idx="11"/>
          </p:nvPr>
        </p:nvSpPr>
        <p:spPr/>
        <p:txBody>
          <a:bodyPr/>
          <a:lstStyle>
            <a:lvl1pPr>
              <a:defRPr kumimoji="0">
                <a:latin typeface="Arial" panose="020B0604020202020204" pitchFamily="34" charset="0"/>
              </a:defRPr>
            </a:lvl1pPr>
          </a:lstStyle>
          <a:p>
            <a:pPr>
              <a:defRPr/>
            </a:pPr>
            <a:fld id="{C9D50356-75B2-4135-8A77-976B1EA02484}" type="datetime1">
              <a:rPr lang="en-US"/>
            </a:fld>
            <a:endParaRPr lang="en-US" altLang="zh-CN"/>
          </a:p>
        </p:txBody>
      </p:sp>
      <p:sp>
        <p:nvSpPr>
          <p:cNvPr id="6" name="灯片编号占位符 5"/>
          <p:cNvSpPr>
            <a:spLocks noGrp="1"/>
          </p:cNvSpPr>
          <p:nvPr>
            <p:ph type="sldNum" sz="quarter" idx="12"/>
          </p:nvPr>
        </p:nvSpPr>
        <p:spPr/>
        <p:txBody>
          <a:bodyPr/>
          <a:lstStyle>
            <a:lvl1pPr>
              <a:defRPr kumimoji="0">
                <a:latin typeface="Arial" panose="020B0604020202020204" pitchFamily="34" charset="0"/>
              </a:defRPr>
            </a:lvl1pPr>
          </a:lstStyle>
          <a:p>
            <a:pPr>
              <a:defRPr/>
            </a:pPr>
            <a:fld id="{D337AC8A-CCAB-41BC-B1C9-B7EABF211E8B}" type="slidenum">
              <a:rPr lang="en-US" altLang="zh-CN"/>
            </a:fld>
            <a:endParaRPr lang="en-US" altLang="zh-CN"/>
          </a:p>
        </p:txBody>
      </p:sp>
    </p:spTree>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页脚占位符 3"/>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5" name="日期占位符 4"/>
          <p:cNvSpPr>
            <a:spLocks noGrp="1"/>
          </p:cNvSpPr>
          <p:nvPr>
            <p:ph type="dt" sz="half" idx="11"/>
          </p:nvPr>
        </p:nvSpPr>
        <p:spPr/>
        <p:txBody>
          <a:bodyPr/>
          <a:lstStyle>
            <a:lvl1pPr>
              <a:defRPr kumimoji="0">
                <a:latin typeface="Arial" panose="020B0604020202020204" pitchFamily="34" charset="0"/>
              </a:defRPr>
            </a:lvl1pPr>
          </a:lstStyle>
          <a:p>
            <a:pPr>
              <a:defRPr/>
            </a:pPr>
            <a:fld id="{06B8A3D0-CF56-41D5-9DCA-E84DDE3D5E24}" type="datetime1">
              <a:rPr lang="en-US"/>
            </a:fld>
            <a:endParaRPr lang="en-US" altLang="zh-CN"/>
          </a:p>
        </p:txBody>
      </p:sp>
      <p:sp>
        <p:nvSpPr>
          <p:cNvPr id="6" name="灯片编号占位符 5"/>
          <p:cNvSpPr>
            <a:spLocks noGrp="1"/>
          </p:cNvSpPr>
          <p:nvPr>
            <p:ph type="sldNum" sz="quarter" idx="12"/>
          </p:nvPr>
        </p:nvSpPr>
        <p:spPr/>
        <p:txBody>
          <a:bodyPr/>
          <a:lstStyle>
            <a:lvl1pPr>
              <a:defRPr kumimoji="0">
                <a:latin typeface="Arial" panose="020B0604020202020204" pitchFamily="34" charset="0"/>
              </a:defRPr>
            </a:lvl1pPr>
          </a:lstStyle>
          <a:p>
            <a:pPr>
              <a:defRPr/>
            </a:pPr>
            <a:fld id="{1169F14F-F3DA-452F-B0ED-49094578BEFE}" type="slidenum">
              <a:rPr lang="en-US" altLang="zh-CN"/>
            </a:fld>
            <a:endParaRPr lang="en-US" altLang="zh-CN"/>
          </a:p>
        </p:txBody>
      </p:sp>
    </p:spTree>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页脚占位符 3"/>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5" name="日期占位符 4"/>
          <p:cNvSpPr>
            <a:spLocks noGrp="1"/>
          </p:cNvSpPr>
          <p:nvPr>
            <p:ph type="dt" sz="half" idx="11"/>
          </p:nvPr>
        </p:nvSpPr>
        <p:spPr/>
        <p:txBody>
          <a:bodyPr/>
          <a:lstStyle>
            <a:lvl1pPr>
              <a:defRPr kumimoji="0">
                <a:latin typeface="Arial" panose="020B0604020202020204" pitchFamily="34" charset="0"/>
              </a:defRPr>
            </a:lvl1pPr>
          </a:lstStyle>
          <a:p>
            <a:pPr>
              <a:defRPr/>
            </a:pPr>
            <a:fld id="{39CBE257-32F7-45BE-B8DF-CF4DDB0E9E41}" type="datetime1">
              <a:rPr lang="en-US"/>
            </a:fld>
            <a:endParaRPr lang="en-US" altLang="zh-CN"/>
          </a:p>
        </p:txBody>
      </p:sp>
      <p:sp>
        <p:nvSpPr>
          <p:cNvPr id="6" name="灯片编号占位符 5"/>
          <p:cNvSpPr>
            <a:spLocks noGrp="1"/>
          </p:cNvSpPr>
          <p:nvPr>
            <p:ph type="sldNum" sz="quarter" idx="12"/>
          </p:nvPr>
        </p:nvSpPr>
        <p:spPr/>
        <p:txBody>
          <a:bodyPr/>
          <a:lstStyle>
            <a:lvl1pPr>
              <a:defRPr kumimoji="0">
                <a:latin typeface="Arial" panose="020B0604020202020204" pitchFamily="34" charset="0"/>
              </a:defRPr>
            </a:lvl1pPr>
          </a:lstStyle>
          <a:p>
            <a:pPr>
              <a:defRPr/>
            </a:pPr>
            <a:fld id="{BC33160E-993D-45DC-B7B8-95BCD96280DE}" type="slidenum">
              <a:rPr lang="en-US" altLang="zh-CN"/>
            </a:fld>
            <a:endParaRPr lang="en-US" altLang="zh-CN"/>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0E9B4753-87CE-4290-BF17-C7BC035406F5}"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979614"/>
            <a:ext cx="508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979614"/>
            <a:ext cx="508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6" name="日期占位符 5"/>
          <p:cNvSpPr>
            <a:spLocks noGrp="1"/>
          </p:cNvSpPr>
          <p:nvPr>
            <p:ph type="dt" sz="half" idx="11"/>
          </p:nvPr>
        </p:nvSpPr>
        <p:spPr/>
        <p:txBody>
          <a:bodyPr/>
          <a:lstStyle>
            <a:lvl1pPr>
              <a:defRPr kumimoji="0">
                <a:latin typeface="Arial" panose="020B0604020202020204" pitchFamily="34" charset="0"/>
              </a:defRPr>
            </a:lvl1pPr>
          </a:lstStyle>
          <a:p>
            <a:pPr>
              <a:defRPr/>
            </a:pPr>
            <a:fld id="{A5B2F50D-88F9-4385-9B37-72632A8DF09B}" type="datetime1">
              <a:rPr lang="en-US"/>
            </a:fld>
            <a:endParaRPr lang="en-US" altLang="zh-CN"/>
          </a:p>
        </p:txBody>
      </p:sp>
      <p:sp>
        <p:nvSpPr>
          <p:cNvPr id="7" name="灯片编号占位符 6"/>
          <p:cNvSpPr>
            <a:spLocks noGrp="1"/>
          </p:cNvSpPr>
          <p:nvPr>
            <p:ph type="sldNum" sz="quarter" idx="12"/>
          </p:nvPr>
        </p:nvSpPr>
        <p:spPr/>
        <p:txBody>
          <a:bodyPr/>
          <a:lstStyle>
            <a:lvl1pPr>
              <a:defRPr kumimoji="0">
                <a:latin typeface="Arial" panose="020B0604020202020204" pitchFamily="34" charset="0"/>
              </a:defRPr>
            </a:lvl1pPr>
          </a:lstStyle>
          <a:p>
            <a:pPr>
              <a:defRPr/>
            </a:pPr>
            <a:fld id="{83DEBA2D-8C3D-40AE-9E50-8C9208C40D04}" type="slidenum">
              <a:rPr lang="en-US" altLang="zh-CN"/>
            </a:fld>
            <a:endParaRPr lang="en-US" altLang="zh-CN"/>
          </a:p>
        </p:txBody>
      </p:sp>
    </p:spTree>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页脚占位符 6"/>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8" name="日期占位符 7"/>
          <p:cNvSpPr>
            <a:spLocks noGrp="1"/>
          </p:cNvSpPr>
          <p:nvPr>
            <p:ph type="dt" sz="half" idx="11"/>
          </p:nvPr>
        </p:nvSpPr>
        <p:spPr/>
        <p:txBody>
          <a:bodyPr/>
          <a:lstStyle>
            <a:lvl1pPr>
              <a:defRPr kumimoji="0">
                <a:latin typeface="Arial" panose="020B0604020202020204" pitchFamily="34" charset="0"/>
              </a:defRPr>
            </a:lvl1pPr>
          </a:lstStyle>
          <a:p>
            <a:pPr>
              <a:defRPr/>
            </a:pPr>
            <a:fld id="{661392A5-3288-40FD-9970-4E104812348D}" type="datetime1">
              <a:rPr lang="en-US"/>
            </a:fld>
            <a:endParaRPr lang="en-US" altLang="zh-CN"/>
          </a:p>
        </p:txBody>
      </p:sp>
      <p:sp>
        <p:nvSpPr>
          <p:cNvPr id="9" name="灯片编号占位符 8"/>
          <p:cNvSpPr>
            <a:spLocks noGrp="1"/>
          </p:cNvSpPr>
          <p:nvPr>
            <p:ph type="sldNum" sz="quarter" idx="12"/>
          </p:nvPr>
        </p:nvSpPr>
        <p:spPr/>
        <p:txBody>
          <a:bodyPr/>
          <a:lstStyle>
            <a:lvl1pPr>
              <a:defRPr kumimoji="0">
                <a:latin typeface="Arial" panose="020B0604020202020204" pitchFamily="34" charset="0"/>
              </a:defRPr>
            </a:lvl1pPr>
          </a:lstStyle>
          <a:p>
            <a:pPr>
              <a:defRPr/>
            </a:pPr>
            <a:fld id="{3B5C7D7A-5D18-4EEA-95A1-F426D1AE2F3F}" type="slidenum">
              <a:rPr lang="en-US" altLang="zh-CN"/>
            </a:fld>
            <a:endParaRPr lang="en-US" altLang="zh-CN"/>
          </a:p>
        </p:txBody>
      </p:sp>
    </p:spTree>
  </p:cSld>
  <p:clrMapOvr>
    <a:masterClrMapping/>
  </p:clrMapOvr>
  <p:transition>
    <p:zo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页脚占位符 2"/>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4" name="日期占位符 3"/>
          <p:cNvSpPr>
            <a:spLocks noGrp="1"/>
          </p:cNvSpPr>
          <p:nvPr>
            <p:ph type="dt" sz="half" idx="11"/>
          </p:nvPr>
        </p:nvSpPr>
        <p:spPr/>
        <p:txBody>
          <a:bodyPr/>
          <a:lstStyle>
            <a:lvl1pPr>
              <a:defRPr kumimoji="0">
                <a:latin typeface="Arial" panose="020B0604020202020204" pitchFamily="34" charset="0"/>
              </a:defRPr>
            </a:lvl1pPr>
          </a:lstStyle>
          <a:p>
            <a:pPr>
              <a:defRPr/>
            </a:pPr>
            <a:fld id="{462A861A-C728-4CC3-8C78-C07A142FADC4}" type="datetime1">
              <a:rPr lang="en-US"/>
            </a:fld>
            <a:endParaRPr lang="en-US" altLang="zh-CN"/>
          </a:p>
        </p:txBody>
      </p:sp>
      <p:sp>
        <p:nvSpPr>
          <p:cNvPr id="5" name="灯片编号占位符 4"/>
          <p:cNvSpPr>
            <a:spLocks noGrp="1"/>
          </p:cNvSpPr>
          <p:nvPr>
            <p:ph type="sldNum" sz="quarter" idx="12"/>
          </p:nvPr>
        </p:nvSpPr>
        <p:spPr/>
        <p:txBody>
          <a:bodyPr/>
          <a:lstStyle>
            <a:lvl1pPr>
              <a:defRPr kumimoji="0">
                <a:latin typeface="Arial" panose="020B0604020202020204" pitchFamily="34" charset="0"/>
              </a:defRPr>
            </a:lvl1pPr>
          </a:lstStyle>
          <a:p>
            <a:pPr>
              <a:defRPr/>
            </a:pPr>
            <a:fld id="{EC4ECE54-CAD7-4A7E-9830-756067697019}" type="slidenum">
              <a:rPr lang="en-US" altLang="zh-CN"/>
            </a:fld>
            <a:endParaRPr lang="en-US" altLang="zh-CN"/>
          </a:p>
        </p:txBody>
      </p:sp>
    </p:spTree>
  </p:cSld>
  <p:clrMapOvr>
    <a:masterClrMapping/>
  </p:clrMapOvr>
  <p:transition>
    <p:zo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3" name="日期占位符 2"/>
          <p:cNvSpPr>
            <a:spLocks noGrp="1"/>
          </p:cNvSpPr>
          <p:nvPr>
            <p:ph type="dt" sz="half" idx="11"/>
          </p:nvPr>
        </p:nvSpPr>
        <p:spPr/>
        <p:txBody>
          <a:bodyPr/>
          <a:lstStyle>
            <a:lvl1pPr>
              <a:defRPr kumimoji="0">
                <a:latin typeface="Arial" panose="020B0604020202020204" pitchFamily="34" charset="0"/>
              </a:defRPr>
            </a:lvl1pPr>
          </a:lstStyle>
          <a:p>
            <a:pPr>
              <a:defRPr/>
            </a:pPr>
            <a:fld id="{C2BAF44B-7574-4E99-BEEF-75D870A68ED3}" type="datetime1">
              <a:rPr lang="en-US"/>
            </a:fld>
            <a:endParaRPr lang="en-US" altLang="zh-CN"/>
          </a:p>
        </p:txBody>
      </p:sp>
      <p:sp>
        <p:nvSpPr>
          <p:cNvPr id="4" name="灯片编号占位符 3"/>
          <p:cNvSpPr>
            <a:spLocks noGrp="1"/>
          </p:cNvSpPr>
          <p:nvPr>
            <p:ph type="sldNum" sz="quarter" idx="12"/>
          </p:nvPr>
        </p:nvSpPr>
        <p:spPr/>
        <p:txBody>
          <a:bodyPr/>
          <a:lstStyle>
            <a:lvl1pPr>
              <a:defRPr kumimoji="0">
                <a:latin typeface="Arial" panose="020B0604020202020204" pitchFamily="34" charset="0"/>
              </a:defRPr>
            </a:lvl1pPr>
          </a:lstStyle>
          <a:p>
            <a:pPr>
              <a:defRPr/>
            </a:pPr>
            <a:fld id="{4CE34314-1179-404B-9F45-3CA0CD91D032}" type="slidenum">
              <a:rPr lang="en-US" altLang="zh-CN"/>
            </a:fld>
            <a:endParaRPr lang="en-US" altLang="zh-CN"/>
          </a:p>
        </p:txBody>
      </p:sp>
    </p:spTree>
  </p:cSld>
  <p:clrMapOvr>
    <a:masterClrMapping/>
  </p:clrMapOvr>
  <p:transition>
    <p:zo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页脚占位符 4"/>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6" name="日期占位符 5"/>
          <p:cNvSpPr>
            <a:spLocks noGrp="1"/>
          </p:cNvSpPr>
          <p:nvPr>
            <p:ph type="dt" sz="half" idx="11"/>
          </p:nvPr>
        </p:nvSpPr>
        <p:spPr/>
        <p:txBody>
          <a:bodyPr/>
          <a:lstStyle>
            <a:lvl1pPr>
              <a:defRPr kumimoji="0">
                <a:latin typeface="Arial" panose="020B0604020202020204" pitchFamily="34" charset="0"/>
              </a:defRPr>
            </a:lvl1pPr>
          </a:lstStyle>
          <a:p>
            <a:pPr>
              <a:defRPr/>
            </a:pPr>
            <a:fld id="{BF259A1E-9BC5-4E01-9484-38B795ABAA09}" type="datetime1">
              <a:rPr lang="en-US"/>
            </a:fld>
            <a:endParaRPr lang="en-US" altLang="zh-CN"/>
          </a:p>
        </p:txBody>
      </p:sp>
      <p:sp>
        <p:nvSpPr>
          <p:cNvPr id="7" name="灯片编号占位符 6"/>
          <p:cNvSpPr>
            <a:spLocks noGrp="1"/>
          </p:cNvSpPr>
          <p:nvPr>
            <p:ph type="sldNum" sz="quarter" idx="12"/>
          </p:nvPr>
        </p:nvSpPr>
        <p:spPr/>
        <p:txBody>
          <a:bodyPr/>
          <a:lstStyle>
            <a:lvl1pPr>
              <a:defRPr kumimoji="0">
                <a:latin typeface="Arial" panose="020B0604020202020204" pitchFamily="34" charset="0"/>
              </a:defRPr>
            </a:lvl1pPr>
          </a:lstStyle>
          <a:p>
            <a:pPr>
              <a:defRPr/>
            </a:pPr>
            <a:fld id="{5899863F-07A9-4B9D-B912-D24AE2279362}" type="slidenum">
              <a:rPr lang="en-US" altLang="zh-CN"/>
            </a:fld>
            <a:endParaRPr lang="en-US" altLang="zh-CN"/>
          </a:p>
        </p:txBody>
      </p:sp>
    </p:spTree>
  </p:cSld>
  <p:clrMapOvr>
    <a:masterClrMapping/>
  </p:clrMapOvr>
  <p:transition>
    <p:zo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页脚占位符 4"/>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6" name="日期占位符 5"/>
          <p:cNvSpPr>
            <a:spLocks noGrp="1"/>
          </p:cNvSpPr>
          <p:nvPr>
            <p:ph type="dt" sz="half" idx="11"/>
          </p:nvPr>
        </p:nvSpPr>
        <p:spPr/>
        <p:txBody>
          <a:bodyPr/>
          <a:lstStyle>
            <a:lvl1pPr>
              <a:defRPr kumimoji="0">
                <a:latin typeface="Arial" panose="020B0604020202020204" pitchFamily="34" charset="0"/>
              </a:defRPr>
            </a:lvl1pPr>
          </a:lstStyle>
          <a:p>
            <a:pPr>
              <a:defRPr/>
            </a:pPr>
            <a:fld id="{3C66B498-1284-4E7E-861B-5C2D220FC589}" type="datetime1">
              <a:rPr lang="en-US"/>
            </a:fld>
            <a:endParaRPr lang="en-US" altLang="zh-CN"/>
          </a:p>
        </p:txBody>
      </p:sp>
      <p:sp>
        <p:nvSpPr>
          <p:cNvPr id="7" name="灯片编号占位符 6"/>
          <p:cNvSpPr>
            <a:spLocks noGrp="1"/>
          </p:cNvSpPr>
          <p:nvPr>
            <p:ph type="sldNum" sz="quarter" idx="12"/>
          </p:nvPr>
        </p:nvSpPr>
        <p:spPr/>
        <p:txBody>
          <a:bodyPr/>
          <a:lstStyle>
            <a:lvl1pPr>
              <a:defRPr kumimoji="0">
                <a:latin typeface="Arial" panose="020B0604020202020204" pitchFamily="34" charset="0"/>
              </a:defRPr>
            </a:lvl1pPr>
          </a:lstStyle>
          <a:p>
            <a:pPr>
              <a:defRPr/>
            </a:pPr>
            <a:fld id="{E15C4417-99C7-421A-B5A3-4864172DC390}" type="slidenum">
              <a:rPr lang="en-US" altLang="zh-CN"/>
            </a:fld>
            <a:endParaRPr lang="en-US" altLang="zh-CN"/>
          </a:p>
        </p:txBody>
      </p:sp>
    </p:spTree>
  </p:cSld>
  <p:clrMapOvr>
    <a:masterClrMapping/>
  </p:clrMapOvr>
  <p:transition>
    <p:zo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页脚占位符 3"/>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5" name="日期占位符 4"/>
          <p:cNvSpPr>
            <a:spLocks noGrp="1"/>
          </p:cNvSpPr>
          <p:nvPr>
            <p:ph type="dt" sz="half" idx="11"/>
          </p:nvPr>
        </p:nvSpPr>
        <p:spPr/>
        <p:txBody>
          <a:bodyPr/>
          <a:lstStyle>
            <a:lvl1pPr>
              <a:defRPr kumimoji="0">
                <a:latin typeface="Arial" panose="020B0604020202020204" pitchFamily="34" charset="0"/>
              </a:defRPr>
            </a:lvl1pPr>
          </a:lstStyle>
          <a:p>
            <a:pPr>
              <a:defRPr/>
            </a:pPr>
            <a:fld id="{E825EF8A-E982-4835-80FE-75FCA78799FB}" type="datetime1">
              <a:rPr lang="en-US"/>
            </a:fld>
            <a:endParaRPr lang="en-US" altLang="zh-CN"/>
          </a:p>
        </p:txBody>
      </p:sp>
      <p:sp>
        <p:nvSpPr>
          <p:cNvPr id="6" name="灯片编号占位符 5"/>
          <p:cNvSpPr>
            <a:spLocks noGrp="1"/>
          </p:cNvSpPr>
          <p:nvPr>
            <p:ph type="sldNum" sz="quarter" idx="12"/>
          </p:nvPr>
        </p:nvSpPr>
        <p:spPr/>
        <p:txBody>
          <a:bodyPr/>
          <a:lstStyle>
            <a:lvl1pPr>
              <a:defRPr kumimoji="0">
                <a:latin typeface="Arial" panose="020B0604020202020204" pitchFamily="34" charset="0"/>
              </a:defRPr>
            </a:lvl1pPr>
          </a:lstStyle>
          <a:p>
            <a:pPr>
              <a:defRPr/>
            </a:pPr>
            <a:fld id="{70A00DEE-8813-4FFC-83D8-447366D6C9BD}" type="slidenum">
              <a:rPr lang="en-US" altLang="zh-CN"/>
            </a:fld>
            <a:endParaRPr lang="en-US" altLang="zh-CN"/>
          </a:p>
        </p:txBody>
      </p:sp>
    </p:spTree>
  </p:cSld>
  <p:clrMapOvr>
    <a:masterClrMapping/>
  </p:clrMapOvr>
  <p:transition>
    <p:zo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页脚占位符 3"/>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5" name="日期占位符 4"/>
          <p:cNvSpPr>
            <a:spLocks noGrp="1"/>
          </p:cNvSpPr>
          <p:nvPr>
            <p:ph type="dt" sz="half" idx="11"/>
          </p:nvPr>
        </p:nvSpPr>
        <p:spPr/>
        <p:txBody>
          <a:bodyPr/>
          <a:lstStyle>
            <a:lvl1pPr>
              <a:defRPr kumimoji="0">
                <a:latin typeface="Arial" panose="020B0604020202020204" pitchFamily="34" charset="0"/>
              </a:defRPr>
            </a:lvl1pPr>
          </a:lstStyle>
          <a:p>
            <a:pPr>
              <a:defRPr/>
            </a:pPr>
            <a:fld id="{A856498F-D86D-4D5D-AF8B-A69C0A2518F2}" type="datetime1">
              <a:rPr lang="en-US"/>
            </a:fld>
            <a:endParaRPr lang="en-US" altLang="zh-CN"/>
          </a:p>
        </p:txBody>
      </p:sp>
      <p:sp>
        <p:nvSpPr>
          <p:cNvPr id="6" name="灯片编号占位符 5"/>
          <p:cNvSpPr>
            <a:spLocks noGrp="1"/>
          </p:cNvSpPr>
          <p:nvPr>
            <p:ph type="sldNum" sz="quarter" idx="12"/>
          </p:nvPr>
        </p:nvSpPr>
        <p:spPr/>
        <p:txBody>
          <a:bodyPr/>
          <a:lstStyle>
            <a:lvl1pPr>
              <a:defRPr kumimoji="0">
                <a:latin typeface="Arial" panose="020B0604020202020204" pitchFamily="34" charset="0"/>
              </a:defRPr>
            </a:lvl1pPr>
          </a:lstStyle>
          <a:p>
            <a:pPr>
              <a:defRPr/>
            </a:pPr>
            <a:fld id="{8E199E01-660B-4876-8C06-2248085DBB04}" type="slidenum">
              <a:rPr lang="en-US" altLang="zh-CN"/>
            </a:fld>
            <a:endParaRPr lang="en-US" altLang="zh-CN"/>
          </a:p>
        </p:txBody>
      </p:sp>
    </p:spTree>
  </p:cSld>
  <p:clrMapOvr>
    <a:masterClrMapping/>
  </p:clrMapOvr>
  <p:transition>
    <p:zo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270067" cy="947738"/>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979614"/>
            <a:ext cx="5080000" cy="41163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979614"/>
            <a:ext cx="5080000" cy="41163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6" name="日期占位符 5"/>
          <p:cNvSpPr>
            <a:spLocks noGrp="1"/>
          </p:cNvSpPr>
          <p:nvPr>
            <p:ph type="dt" sz="half" idx="11"/>
          </p:nvPr>
        </p:nvSpPr>
        <p:spPr/>
        <p:txBody>
          <a:bodyPr/>
          <a:lstStyle>
            <a:lvl1pPr>
              <a:defRPr kumimoji="0">
                <a:latin typeface="Arial" panose="020B0604020202020204" pitchFamily="34" charset="0"/>
              </a:defRPr>
            </a:lvl1pPr>
          </a:lstStyle>
          <a:p>
            <a:pPr>
              <a:defRPr/>
            </a:pPr>
            <a:fld id="{2AEF5C5F-688F-4128-89E9-0EA6E7D8D71A}" type="datetime1">
              <a:rPr lang="en-US"/>
            </a:fld>
            <a:endParaRPr lang="en-US" altLang="zh-CN"/>
          </a:p>
        </p:txBody>
      </p:sp>
      <p:sp>
        <p:nvSpPr>
          <p:cNvPr id="7" name="灯片编号占位符 6"/>
          <p:cNvSpPr>
            <a:spLocks noGrp="1"/>
          </p:cNvSpPr>
          <p:nvPr>
            <p:ph type="sldNum" sz="quarter" idx="12"/>
          </p:nvPr>
        </p:nvSpPr>
        <p:spPr/>
        <p:txBody>
          <a:bodyPr/>
          <a:lstStyle>
            <a:lvl1pPr>
              <a:defRPr kumimoji="0">
                <a:latin typeface="Arial" panose="020B0604020202020204" pitchFamily="34" charset="0"/>
              </a:defRPr>
            </a:lvl1pPr>
          </a:lstStyle>
          <a:p>
            <a:pPr>
              <a:defRPr/>
            </a:pPr>
            <a:fld id="{274BFE8F-BD21-415A-87EB-90DA1D6DDCAA}" type="slidenum">
              <a:rPr lang="en-US" altLang="zh-CN"/>
            </a:fld>
            <a:endParaRPr lang="en-US" altLang="zh-CN"/>
          </a:p>
        </p:txBody>
      </p:sp>
    </p:spTree>
  </p:cSld>
  <p:clrMapOvr>
    <a:masterClrMapping/>
  </p:clrMapOvr>
  <p:transition>
    <p:zo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609600"/>
            <a:ext cx="10363200" cy="5486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页脚占位符 2"/>
          <p:cNvSpPr>
            <a:spLocks noGrp="1"/>
          </p:cNvSpPr>
          <p:nvPr>
            <p:ph type="ftr" sz="quarter" idx="10"/>
          </p:nvPr>
        </p:nvSpPr>
        <p:spPr/>
        <p:txBody>
          <a:bodyPr/>
          <a:lstStyle>
            <a:lvl1pPr algn="l">
              <a:defRPr kumimoji="0">
                <a:latin typeface="Arial" panose="020B0604020202020204" pitchFamily="34" charset="0"/>
              </a:defRPr>
            </a:lvl1pPr>
          </a:lstStyle>
          <a:p>
            <a:pPr>
              <a:defRPr/>
            </a:pPr>
            <a:r>
              <a:rPr lang="zh-CN" altLang="en-US"/>
              <a:t>辽东学院信息技术学院</a:t>
            </a:r>
            <a:endParaRPr lang="zh-CN" altLang="en-US"/>
          </a:p>
        </p:txBody>
      </p:sp>
      <p:sp>
        <p:nvSpPr>
          <p:cNvPr id="4" name="日期占位符 3"/>
          <p:cNvSpPr>
            <a:spLocks noGrp="1"/>
          </p:cNvSpPr>
          <p:nvPr>
            <p:ph type="dt" sz="half" idx="11"/>
          </p:nvPr>
        </p:nvSpPr>
        <p:spPr/>
        <p:txBody>
          <a:bodyPr/>
          <a:lstStyle>
            <a:lvl1pPr>
              <a:defRPr kumimoji="0">
                <a:latin typeface="Arial" panose="020B0604020202020204" pitchFamily="34" charset="0"/>
              </a:defRPr>
            </a:lvl1pPr>
          </a:lstStyle>
          <a:p>
            <a:pPr>
              <a:defRPr/>
            </a:pPr>
            <a:fld id="{87BBA4F5-ECF9-4978-BDB7-A8366D39DB18}" type="datetime1">
              <a:rPr lang="en-US"/>
            </a:fld>
            <a:endParaRPr lang="en-US" altLang="zh-CN"/>
          </a:p>
        </p:txBody>
      </p:sp>
      <p:sp>
        <p:nvSpPr>
          <p:cNvPr id="5" name="灯片编号占位符 4"/>
          <p:cNvSpPr>
            <a:spLocks noGrp="1"/>
          </p:cNvSpPr>
          <p:nvPr>
            <p:ph type="sldNum" sz="quarter" idx="12"/>
          </p:nvPr>
        </p:nvSpPr>
        <p:spPr/>
        <p:txBody>
          <a:bodyPr/>
          <a:lstStyle>
            <a:lvl1pPr>
              <a:defRPr kumimoji="0">
                <a:latin typeface="Arial" panose="020B0604020202020204" pitchFamily="34" charset="0"/>
              </a:defRPr>
            </a:lvl1pPr>
          </a:lstStyle>
          <a:p>
            <a:pPr>
              <a:defRPr/>
            </a:pPr>
            <a:fld id="{BB56846D-6006-4709-8140-435816C440D9}" type="slidenum">
              <a:rPr lang="en-US" altLang="zh-CN"/>
            </a:fld>
            <a:endParaRPr lang="en-US" altLang="zh-CN"/>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981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B8A7C884-1A9A-4E0B-98D5-FCDA358338A5}"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5" name="Rectangle 9"/>
          <p:cNvSpPr>
            <a:spLocks noGrp="1" noChangeArrowheads="1"/>
          </p:cNvSpPr>
          <p:nvPr>
            <p:ph type="dt" sz="half" idx="11"/>
          </p:nvPr>
        </p:nvSpPr>
        <p:spPr/>
        <p:txBody>
          <a:bodyPr/>
          <a:lstStyle>
            <a:lvl1pPr>
              <a:defRPr/>
            </a:lvl1pPr>
          </a:lstStyle>
          <a:p>
            <a:pPr>
              <a:defRPr/>
            </a:pPr>
            <a:fld id="{575F06CF-20A0-4E63-878C-F4499809C64B}" type="datetime1">
              <a:rPr lang="en-US"/>
            </a:fld>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ACE291D9-B484-4A94-91A5-7408EF87F462}" type="slidenum">
              <a:rPr lang="en-US" altLang="zh-CN"/>
            </a:fld>
            <a:endParaRPr lang="en-US" altLang="zh-CN"/>
          </a:p>
        </p:txBody>
      </p:sp>
    </p:spTree>
  </p:cSld>
  <p:clrMapOvr>
    <a:masterClrMapping/>
  </p:clrMapOvr>
  <p:transition>
    <p:zo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5" name="Rectangle 9"/>
          <p:cNvSpPr>
            <a:spLocks noGrp="1" noChangeArrowheads="1"/>
          </p:cNvSpPr>
          <p:nvPr>
            <p:ph type="dt" sz="half" idx="11"/>
          </p:nvPr>
        </p:nvSpPr>
        <p:spPr/>
        <p:txBody>
          <a:bodyPr/>
          <a:lstStyle>
            <a:lvl1pPr>
              <a:defRPr/>
            </a:lvl1pPr>
          </a:lstStyle>
          <a:p>
            <a:pPr>
              <a:defRPr/>
            </a:pPr>
            <a:fld id="{06296904-148A-4D3E-AB0B-DF1A0570CAA3}" type="datetime1">
              <a:rPr lang="en-US"/>
            </a:fld>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80F2CC68-5CE5-4781-80E5-DA197E23D08F}" type="slidenum">
              <a:rPr lang="en-US" altLang="zh-CN"/>
            </a:fld>
            <a:endParaRPr lang="en-US" altLang="zh-CN"/>
          </a:p>
        </p:txBody>
      </p:sp>
    </p:spTree>
  </p:cSld>
  <p:clrMapOvr>
    <a:masterClrMapping/>
  </p:clrMapOvr>
  <p:transition>
    <p:zo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5" name="Rectangle 9"/>
          <p:cNvSpPr>
            <a:spLocks noGrp="1" noChangeArrowheads="1"/>
          </p:cNvSpPr>
          <p:nvPr>
            <p:ph type="dt" sz="half" idx="11"/>
          </p:nvPr>
        </p:nvSpPr>
        <p:spPr/>
        <p:txBody>
          <a:bodyPr/>
          <a:lstStyle>
            <a:lvl1pPr>
              <a:defRPr/>
            </a:lvl1pPr>
          </a:lstStyle>
          <a:p>
            <a:pPr>
              <a:defRPr/>
            </a:pPr>
            <a:fld id="{AA03080D-AE50-423F-8828-8124E53F142A}" type="datetime1">
              <a:rPr lang="en-US"/>
            </a:fld>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BA00F0C8-76FD-4A1F-A284-5A9446592993}" type="slidenum">
              <a:rPr lang="en-US" altLang="zh-CN"/>
            </a:fld>
            <a:endParaRPr lang="en-US" altLang="zh-CN"/>
          </a:p>
        </p:txBody>
      </p:sp>
    </p:spTree>
  </p:cSld>
  <p:clrMapOvr>
    <a:masterClrMapping/>
  </p:clrMapOvr>
  <p:transition>
    <p:zo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979614"/>
            <a:ext cx="508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979614"/>
            <a:ext cx="508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6" name="Rectangle 9"/>
          <p:cNvSpPr>
            <a:spLocks noGrp="1" noChangeArrowheads="1"/>
          </p:cNvSpPr>
          <p:nvPr>
            <p:ph type="dt" sz="half" idx="11"/>
          </p:nvPr>
        </p:nvSpPr>
        <p:spPr/>
        <p:txBody>
          <a:bodyPr/>
          <a:lstStyle>
            <a:lvl1pPr>
              <a:defRPr/>
            </a:lvl1pPr>
          </a:lstStyle>
          <a:p>
            <a:pPr>
              <a:defRPr/>
            </a:pPr>
            <a:fld id="{82CA091D-8B58-4068-BDD6-1E7255627A41}" type="datetime1">
              <a:rPr lang="en-US"/>
            </a:fld>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95DCACF6-9F92-44DF-B307-69CBFA481FD3}" type="slidenum">
              <a:rPr lang="en-US" altLang="zh-CN"/>
            </a:fld>
            <a:endParaRPr lang="en-US" altLang="zh-CN"/>
          </a:p>
        </p:txBody>
      </p:sp>
    </p:spTree>
  </p:cSld>
  <p:clrMapOvr>
    <a:masterClrMapping/>
  </p:clrMapOvr>
  <p:transition>
    <p:zo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8" name="Rectangle 9"/>
          <p:cNvSpPr>
            <a:spLocks noGrp="1" noChangeArrowheads="1"/>
          </p:cNvSpPr>
          <p:nvPr>
            <p:ph type="dt" sz="half" idx="11"/>
          </p:nvPr>
        </p:nvSpPr>
        <p:spPr/>
        <p:txBody>
          <a:bodyPr/>
          <a:lstStyle>
            <a:lvl1pPr>
              <a:defRPr/>
            </a:lvl1pPr>
          </a:lstStyle>
          <a:p>
            <a:pPr>
              <a:defRPr/>
            </a:pPr>
            <a:fld id="{637EC0CF-DB93-4180-BE63-F388738A74F1}" type="datetime1">
              <a:rPr lang="en-US"/>
            </a:fld>
            <a:endParaRPr lang="en-US" altLang="zh-CN"/>
          </a:p>
        </p:txBody>
      </p:sp>
      <p:sp>
        <p:nvSpPr>
          <p:cNvPr id="9" name="Rectangle 10"/>
          <p:cNvSpPr>
            <a:spLocks noGrp="1" noChangeArrowheads="1"/>
          </p:cNvSpPr>
          <p:nvPr>
            <p:ph type="sldNum" sz="quarter" idx="12"/>
          </p:nvPr>
        </p:nvSpPr>
        <p:spPr/>
        <p:txBody>
          <a:bodyPr/>
          <a:lstStyle>
            <a:lvl1pPr>
              <a:defRPr/>
            </a:lvl1pPr>
          </a:lstStyle>
          <a:p>
            <a:pPr>
              <a:defRPr/>
            </a:pPr>
            <a:fld id="{00E7D05D-E534-4528-A865-CA7C0D09D9F3}" type="slidenum">
              <a:rPr lang="en-US" altLang="zh-CN"/>
            </a:fld>
            <a:endParaRPr lang="en-US" altLang="zh-CN"/>
          </a:p>
        </p:txBody>
      </p:sp>
    </p:spTree>
  </p:cSld>
  <p:clrMapOvr>
    <a:masterClrMapping/>
  </p:clrMapOvr>
  <p:transition>
    <p:zo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4" name="Rectangle 9"/>
          <p:cNvSpPr>
            <a:spLocks noGrp="1" noChangeArrowheads="1"/>
          </p:cNvSpPr>
          <p:nvPr>
            <p:ph type="dt" sz="half" idx="11"/>
          </p:nvPr>
        </p:nvSpPr>
        <p:spPr/>
        <p:txBody>
          <a:bodyPr/>
          <a:lstStyle>
            <a:lvl1pPr>
              <a:defRPr/>
            </a:lvl1pPr>
          </a:lstStyle>
          <a:p>
            <a:pPr>
              <a:defRPr/>
            </a:pPr>
            <a:fld id="{B9EBA947-961F-4304-BC9A-3CDA63EE42E4}" type="datetime1">
              <a:rPr lang="en-US"/>
            </a:fld>
            <a:endParaRPr lang="en-US" altLang="zh-CN"/>
          </a:p>
        </p:txBody>
      </p:sp>
      <p:sp>
        <p:nvSpPr>
          <p:cNvPr id="5" name="Rectangle 10"/>
          <p:cNvSpPr>
            <a:spLocks noGrp="1" noChangeArrowheads="1"/>
          </p:cNvSpPr>
          <p:nvPr>
            <p:ph type="sldNum" sz="quarter" idx="12"/>
          </p:nvPr>
        </p:nvSpPr>
        <p:spPr/>
        <p:txBody>
          <a:bodyPr/>
          <a:lstStyle>
            <a:lvl1pPr>
              <a:defRPr/>
            </a:lvl1pPr>
          </a:lstStyle>
          <a:p>
            <a:pPr>
              <a:defRPr/>
            </a:pPr>
            <a:fld id="{0C8AFE66-1715-4294-92D3-D060426AA52A}" type="slidenum">
              <a:rPr lang="en-US" altLang="zh-CN"/>
            </a:fld>
            <a:endParaRPr lang="en-US" altLang="zh-CN"/>
          </a:p>
        </p:txBody>
      </p:sp>
    </p:spTree>
  </p:cSld>
  <p:clrMapOvr>
    <a:masterClrMapping/>
  </p:clrMapOvr>
  <p:transition>
    <p:zo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3" name="Rectangle 9"/>
          <p:cNvSpPr>
            <a:spLocks noGrp="1" noChangeArrowheads="1"/>
          </p:cNvSpPr>
          <p:nvPr>
            <p:ph type="dt" sz="half" idx="11"/>
          </p:nvPr>
        </p:nvSpPr>
        <p:spPr/>
        <p:txBody>
          <a:bodyPr/>
          <a:lstStyle>
            <a:lvl1pPr>
              <a:defRPr/>
            </a:lvl1pPr>
          </a:lstStyle>
          <a:p>
            <a:pPr>
              <a:defRPr/>
            </a:pPr>
            <a:fld id="{9DCD2D6A-7678-4060-A3E9-200EAF3AFB22}" type="datetime1">
              <a:rPr lang="en-US"/>
            </a:fld>
            <a:endParaRPr lang="en-US" altLang="zh-CN"/>
          </a:p>
        </p:txBody>
      </p:sp>
      <p:sp>
        <p:nvSpPr>
          <p:cNvPr id="4" name="Rectangle 10"/>
          <p:cNvSpPr>
            <a:spLocks noGrp="1" noChangeArrowheads="1"/>
          </p:cNvSpPr>
          <p:nvPr>
            <p:ph type="sldNum" sz="quarter" idx="12"/>
          </p:nvPr>
        </p:nvSpPr>
        <p:spPr/>
        <p:txBody>
          <a:bodyPr/>
          <a:lstStyle>
            <a:lvl1pPr>
              <a:defRPr/>
            </a:lvl1pPr>
          </a:lstStyle>
          <a:p>
            <a:pPr>
              <a:defRPr/>
            </a:pPr>
            <a:fld id="{0CF0531B-6C85-42C5-8DD5-AB45DC02C236}" type="slidenum">
              <a:rPr lang="en-US" altLang="zh-CN"/>
            </a:fld>
            <a:endParaRPr lang="en-US" altLang="zh-CN"/>
          </a:p>
        </p:txBody>
      </p:sp>
    </p:spTree>
  </p:cSld>
  <p:clrMapOvr>
    <a:masterClrMapping/>
  </p:clrMapOvr>
  <p:transition>
    <p:zo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6" name="Rectangle 9"/>
          <p:cNvSpPr>
            <a:spLocks noGrp="1" noChangeArrowheads="1"/>
          </p:cNvSpPr>
          <p:nvPr>
            <p:ph type="dt" sz="half" idx="11"/>
          </p:nvPr>
        </p:nvSpPr>
        <p:spPr/>
        <p:txBody>
          <a:bodyPr/>
          <a:lstStyle>
            <a:lvl1pPr>
              <a:defRPr/>
            </a:lvl1pPr>
          </a:lstStyle>
          <a:p>
            <a:pPr>
              <a:defRPr/>
            </a:pPr>
            <a:fld id="{4CDC0F3A-8F66-4B6B-9AB2-03ED63FDDFE7}" type="datetime1">
              <a:rPr lang="en-US"/>
            </a:fld>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A9E6FFE4-693C-443C-8715-FDF648CC2F40}" type="slidenum">
              <a:rPr lang="en-US" altLang="zh-CN"/>
            </a:fld>
            <a:endParaRPr lang="en-US" altLang="zh-CN"/>
          </a:p>
        </p:txBody>
      </p:sp>
    </p:spTree>
  </p:cSld>
  <p:clrMapOvr>
    <a:masterClrMapping/>
  </p:clrMapOvr>
  <p:transition>
    <p:zo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6" name="Rectangle 9"/>
          <p:cNvSpPr>
            <a:spLocks noGrp="1" noChangeArrowheads="1"/>
          </p:cNvSpPr>
          <p:nvPr>
            <p:ph type="dt" sz="half" idx="11"/>
          </p:nvPr>
        </p:nvSpPr>
        <p:spPr/>
        <p:txBody>
          <a:bodyPr/>
          <a:lstStyle>
            <a:lvl1pPr>
              <a:defRPr/>
            </a:lvl1pPr>
          </a:lstStyle>
          <a:p>
            <a:pPr>
              <a:defRPr/>
            </a:pPr>
            <a:fld id="{6118ACAE-A53C-4DC8-853C-E758F1D0B374}" type="datetime1">
              <a:rPr lang="en-US"/>
            </a:fld>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F01B1540-D926-44E8-A3FF-BBBAC692FF10}" type="slidenum">
              <a:rPr lang="en-US" altLang="zh-CN"/>
            </a:fld>
            <a:endParaRPr lang="en-US" altLang="zh-CN"/>
          </a:p>
        </p:txBody>
      </p:sp>
    </p:spTree>
  </p:cSld>
  <p:clrMapOvr>
    <a:masterClrMapping/>
  </p:clrMapOvr>
  <p:transition>
    <p:zo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5" name="Rectangle 9"/>
          <p:cNvSpPr>
            <a:spLocks noGrp="1" noChangeArrowheads="1"/>
          </p:cNvSpPr>
          <p:nvPr>
            <p:ph type="dt" sz="half" idx="11"/>
          </p:nvPr>
        </p:nvSpPr>
        <p:spPr/>
        <p:txBody>
          <a:bodyPr/>
          <a:lstStyle>
            <a:lvl1pPr>
              <a:defRPr/>
            </a:lvl1pPr>
          </a:lstStyle>
          <a:p>
            <a:pPr>
              <a:defRPr/>
            </a:pPr>
            <a:fld id="{273A26F0-38EF-4C9A-9940-E3574812D4E5}" type="datetime1">
              <a:rPr lang="en-US"/>
            </a:fld>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6111CCD7-7C92-415F-AB3F-E73710724C4E}" type="slidenum">
              <a:rPr lang="en-US" altLang="zh-CN"/>
            </a:fld>
            <a:endParaRPr lang="en-US" altLang="zh-CN"/>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2"/>
          <p:cNvSpPr>
            <a:spLocks noGrp="1" noChangeArrowheads="1"/>
          </p:cNvSpPr>
          <p:nvPr>
            <p:ph type="ftr" sz="quarter" idx="10"/>
          </p:nvPr>
        </p:nvSpPr>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a:defRPr/>
            </a:lvl1pPr>
          </a:lstStyle>
          <a:p>
            <a:pPr>
              <a:defRPr/>
            </a:pPr>
            <a:fld id="{D825B4FB-7752-4EE9-8EE7-40103779743A}" type="slidenum">
              <a:rPr lang="en-US" altLang="zh-CN"/>
            </a:fld>
            <a:endParaRPr lang="en-US" altLang="zh-CN"/>
          </a:p>
        </p:txBody>
      </p:sp>
      <p:sp>
        <p:nvSpPr>
          <p:cNvPr id="9"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5" name="Rectangle 9"/>
          <p:cNvSpPr>
            <a:spLocks noGrp="1" noChangeArrowheads="1"/>
          </p:cNvSpPr>
          <p:nvPr>
            <p:ph type="dt" sz="half" idx="11"/>
          </p:nvPr>
        </p:nvSpPr>
        <p:spPr/>
        <p:txBody>
          <a:bodyPr/>
          <a:lstStyle>
            <a:lvl1pPr>
              <a:defRPr/>
            </a:lvl1pPr>
          </a:lstStyle>
          <a:p>
            <a:pPr>
              <a:defRPr/>
            </a:pPr>
            <a:fld id="{C794C2D0-F3A3-4CF7-B410-ADC5E2DF0D1A}" type="datetime1">
              <a:rPr lang="en-US"/>
            </a:fld>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DA739A6B-0BB9-4DAC-8913-9A450AEE5B08}" type="slidenum">
              <a:rPr lang="en-US" altLang="zh-CN"/>
            </a:fld>
            <a:endParaRPr lang="en-US" altLang="zh-CN"/>
          </a:p>
        </p:txBody>
      </p:sp>
    </p:spTree>
  </p:cSld>
  <p:clrMapOvr>
    <a:masterClrMapping/>
  </p:clrMapOvr>
  <p:transition>
    <p:zo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270067" cy="947738"/>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4400" y="1979614"/>
            <a:ext cx="5080000" cy="41163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979614"/>
            <a:ext cx="5080000" cy="41163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6" name="Rectangle 9"/>
          <p:cNvSpPr>
            <a:spLocks noGrp="1" noChangeArrowheads="1"/>
          </p:cNvSpPr>
          <p:nvPr>
            <p:ph type="dt" sz="half" idx="11"/>
          </p:nvPr>
        </p:nvSpPr>
        <p:spPr/>
        <p:txBody>
          <a:bodyPr/>
          <a:lstStyle>
            <a:lvl1pPr>
              <a:defRPr/>
            </a:lvl1pPr>
          </a:lstStyle>
          <a:p>
            <a:pPr>
              <a:defRPr/>
            </a:pPr>
            <a:fld id="{CC38F235-80D0-43AC-B11B-2C40B6F48C95}" type="datetime1">
              <a:rPr lang="en-US"/>
            </a:fld>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C1AA5A74-2BF4-485B-994E-8F481AFA4784}" type="slidenum">
              <a:rPr lang="en-US" altLang="zh-CN"/>
            </a:fld>
            <a:endParaRPr lang="en-US" altLang="zh-CN"/>
          </a:p>
        </p:txBody>
      </p:sp>
    </p:spTree>
  </p:cSld>
  <p:clrMapOvr>
    <a:masterClrMapping/>
  </p:clrMapOvr>
  <p:transition>
    <p:zo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609600"/>
            <a:ext cx="10363200" cy="5486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4"/>
          <p:cNvSpPr>
            <a:spLocks noGrp="1" noChangeArrowheads="1"/>
          </p:cNvSpPr>
          <p:nvPr>
            <p:ph type="ftr" sz="quarter" idx="10"/>
          </p:nvPr>
        </p:nvSpPr>
        <p:spPr/>
        <p:txBody>
          <a:bodyPr/>
          <a:lstStyle>
            <a:lvl1pPr>
              <a:defRPr/>
            </a:lvl1pPr>
          </a:lstStyle>
          <a:p>
            <a:pPr>
              <a:defRPr/>
            </a:pPr>
            <a:r>
              <a:rPr lang="zh-CN" altLang="en-US"/>
              <a:t>辽东学院信息技术学院</a:t>
            </a:r>
            <a:endParaRPr lang="zh-CN" altLang="en-US"/>
          </a:p>
        </p:txBody>
      </p:sp>
      <p:sp>
        <p:nvSpPr>
          <p:cNvPr id="4" name="Rectangle 9"/>
          <p:cNvSpPr>
            <a:spLocks noGrp="1" noChangeArrowheads="1"/>
          </p:cNvSpPr>
          <p:nvPr>
            <p:ph type="dt" sz="half" idx="11"/>
          </p:nvPr>
        </p:nvSpPr>
        <p:spPr/>
        <p:txBody>
          <a:bodyPr/>
          <a:lstStyle>
            <a:lvl1pPr>
              <a:defRPr/>
            </a:lvl1pPr>
          </a:lstStyle>
          <a:p>
            <a:pPr>
              <a:defRPr/>
            </a:pPr>
            <a:fld id="{AB73F98A-D903-450E-BC4B-A34C77452B36}" type="datetime1">
              <a:rPr lang="en-US"/>
            </a:fld>
            <a:endParaRPr lang="en-US" altLang="zh-CN"/>
          </a:p>
        </p:txBody>
      </p:sp>
      <p:sp>
        <p:nvSpPr>
          <p:cNvPr id="5" name="Rectangle 10"/>
          <p:cNvSpPr>
            <a:spLocks noGrp="1" noChangeArrowheads="1"/>
          </p:cNvSpPr>
          <p:nvPr>
            <p:ph type="sldNum" sz="quarter" idx="12"/>
          </p:nvPr>
        </p:nvSpPr>
        <p:spPr/>
        <p:txBody>
          <a:bodyPr/>
          <a:lstStyle>
            <a:lvl1pPr>
              <a:defRPr/>
            </a:lvl1pPr>
          </a:lstStyle>
          <a:p>
            <a:pPr>
              <a:defRPr/>
            </a:pPr>
            <a:fld id="{A6379D58-01A4-45FC-B952-AD354D34E356}" type="slidenum">
              <a:rPr lang="en-US" altLang="zh-CN"/>
            </a:fld>
            <a:endParaRPr lang="en-US" altLang="zh-CN"/>
          </a:p>
        </p:txBody>
      </p:sp>
    </p:spTree>
  </p:cSld>
  <p:clrMapOvr>
    <a:masterClrMapping/>
  </p:clrMapOvr>
  <p:transition>
    <p:zo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425C5C3-A86A-4294-8B72-758C0DE2F931}" type="slidenum">
              <a:rPr lang="en-US" altLang="zh-CN"/>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4CD0D3E-865F-4416-921D-B6915B746949}" type="slidenum">
              <a:rPr lang="en-US" altLang="zh-CN"/>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6943C9E-667F-4EE4-A2EA-281491068E11}" type="slidenum">
              <a:rPr lang="en-US" altLang="zh-CN"/>
            </a:fld>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611B503-4B50-47DF-BF76-9D2F9B113723}" type="slidenum">
              <a:rPr lang="en-US" altLang="zh-CN"/>
            </a:fld>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65C094C8-3FA2-4BE5-BAEB-32FAC00FD5E0}" type="slidenum">
              <a:rPr lang="en-US" altLang="zh-CN"/>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54883E1C-B1B7-4732-BE23-9D60D37CBB12}" type="slidenum">
              <a:rPr lang="en-US" altLang="zh-CN"/>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3198F856-1E06-468A-8EF6-02A312D33B2A}"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pPr>
              <a:defRPr/>
            </a:pPr>
            <a:fld id="{1F2C4DEC-A5CA-44B3-A9BE-A63351D11C0F}" type="slidenum">
              <a:rPr lang="en-US" altLang="zh-CN"/>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0212811-A1DC-4307-8374-D5A793C4FA3E}" type="slidenum">
              <a:rPr lang="en-US" altLang="zh-CN"/>
            </a:fld>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A60AF86-C1E6-4DF6-846A-DC9829F4826F}" type="slidenum">
              <a:rPr lang="en-US" altLang="zh-CN"/>
            </a:fld>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06AF123-0136-412A-BD5E-10A5AF0AF0F5}" type="slidenum">
              <a:rPr lang="en-US" altLang="zh-CN"/>
            </a:fld>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74533D1-6398-4B7D-B88E-8AFF91586BA9}" type="slidenum">
              <a:rPr lang="en-US" altLang="zh-CN"/>
            </a:fld>
            <a:endParaRPr lang="en-US" altLang="zh-C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DCC66A4-753D-4331-AD3F-17C87738E812}" type="slidenum">
              <a:rPr lang="en-US" altLang="zh-CN"/>
            </a:fld>
            <a:endParaRPr lang="en-US" altLang="zh-C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54E8AEF5-2EDD-4293-839C-4DABD7B774ED}" type="slidenum">
              <a:rPr lang="en-US" altLang="zh-CN"/>
            </a:fld>
            <a:endParaRPr lang="en-US" altLang="zh-C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762000"/>
            <a:ext cx="11277600" cy="6096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a:xfrm>
            <a:off x="914400" y="6524626"/>
            <a:ext cx="2540000" cy="180975"/>
          </a:xfrm>
        </p:spPr>
        <p:txBody>
          <a:bodyPr/>
          <a:lstStyle>
            <a:lvl1pPr>
              <a:defRPr/>
            </a:lvl1pPr>
          </a:lstStyle>
          <a:p>
            <a:pPr>
              <a:defRPr/>
            </a:pPr>
            <a:fld id="{8CF99A2A-EF66-4924-B99E-0823E62EF3CD}" type="datetime1">
              <a:rPr lang="zh-CN" altLang="en-US"/>
            </a:fld>
            <a:endParaRPr lang="en-US" altLang="zh-CN"/>
          </a:p>
        </p:txBody>
      </p:sp>
      <p:sp>
        <p:nvSpPr>
          <p:cNvPr id="4" name="页脚占位符 3"/>
          <p:cNvSpPr>
            <a:spLocks noGrp="1"/>
          </p:cNvSpPr>
          <p:nvPr>
            <p:ph type="ftr" sz="quarter" idx="11"/>
          </p:nvPr>
        </p:nvSpPr>
        <p:spPr>
          <a:xfrm>
            <a:off x="4165600" y="6477000"/>
            <a:ext cx="3860800" cy="228600"/>
          </a:xfrm>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9605433" y="6591300"/>
            <a:ext cx="2540000" cy="222250"/>
          </a:xfrm>
        </p:spPr>
        <p:txBody>
          <a:bodyPr/>
          <a:lstStyle>
            <a:lvl1pPr>
              <a:defRPr/>
            </a:lvl1pPr>
          </a:lstStyle>
          <a:p>
            <a:pPr>
              <a:defRPr/>
            </a:pPr>
            <a:fld id="{006CEF7B-DC73-4943-9D8F-20DB42349A6B}" type="slidenum">
              <a:rPr lang="en-US" altLang="zh-CN"/>
            </a:fld>
            <a:endParaRPr lang="en-US" altLang="zh-CN"/>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showMasterSp="0" userDrawn="1">
  <p:cSld name="首页">
    <p:spTree>
      <p:nvGrpSpPr>
        <p:cNvPr id="1" name=""/>
        <p:cNvGrpSpPr/>
        <p:nvPr/>
      </p:nvGrpSpPr>
      <p:grpSpPr>
        <a:xfrm>
          <a:off x="0" y="0"/>
          <a:ext cx="0" cy="0"/>
          <a:chOff x="0" y="0"/>
          <a:chExt cx="0" cy="0"/>
        </a:xfrm>
      </p:grpSpPr>
      <p:grpSp>
        <p:nvGrpSpPr>
          <p:cNvPr id="4" name="组 4"/>
          <p:cNvGrpSpPr/>
          <p:nvPr userDrawn="1"/>
        </p:nvGrpSpPr>
        <p:grpSpPr bwMode="auto">
          <a:xfrm>
            <a:off x="0" y="0"/>
            <a:ext cx="12192000" cy="6858000"/>
            <a:chOff x="-1" y="0"/>
            <a:chExt cx="12192002" cy="6858000"/>
          </a:xfrm>
        </p:grpSpPr>
        <p:cxnSp>
          <p:nvCxnSpPr>
            <p:cNvPr id="5" name="直接连接符 4"/>
            <p:cNvCxnSpPr/>
            <p:nvPr/>
          </p:nvCxnSpPr>
          <p:spPr bwMode="hidden">
            <a:xfrm>
              <a:off x="609599"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bwMode="hidden">
            <a:xfrm>
              <a:off x="1828799"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30480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S) 9"/>
            <p:cNvCxnSpPr/>
            <p:nvPr/>
          </p:nvCxnSpPr>
          <p:spPr bwMode="hidden">
            <a:xfrm>
              <a:off x="42672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54864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11"/>
            <p:cNvCxnSpPr/>
            <p:nvPr/>
          </p:nvCxnSpPr>
          <p:spPr bwMode="hidden">
            <a:xfrm>
              <a:off x="67056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2"/>
            <p:cNvCxnSpPr/>
            <p:nvPr/>
          </p:nvCxnSpPr>
          <p:spPr bwMode="hidden">
            <a:xfrm>
              <a:off x="79248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9144001"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10363201"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11582401"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S) 16"/>
            <p:cNvCxnSpPr/>
            <p:nvPr/>
          </p:nvCxnSpPr>
          <p:spPr bwMode="hidden">
            <a:xfrm>
              <a:off x="2116" y="385763"/>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2116" y="1611313"/>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hidden">
            <a:xfrm>
              <a:off x="2116" y="2835275"/>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9"/>
            <p:cNvCxnSpPr/>
            <p:nvPr/>
          </p:nvCxnSpPr>
          <p:spPr bwMode="hidden">
            <a:xfrm>
              <a:off x="2116" y="4060825"/>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0"/>
            <p:cNvCxnSpPr/>
            <p:nvPr/>
          </p:nvCxnSpPr>
          <p:spPr bwMode="hidden">
            <a:xfrm>
              <a:off x="2116" y="5284788"/>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116" y="6510338"/>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 name="组 22"/>
            <p:cNvGrpSpPr/>
            <p:nvPr userDrawn="1"/>
          </p:nvGrpSpPr>
          <p:grpSpPr bwMode="auto">
            <a:xfrm>
              <a:off x="-1" y="0"/>
              <a:ext cx="12192001" cy="6858000"/>
              <a:chOff x="-1" y="0"/>
              <a:chExt cx="12192001" cy="6858000"/>
            </a:xfrm>
          </p:grpSpPr>
          <p:cxnSp>
            <p:nvCxnSpPr>
              <p:cNvPr id="39" name="直接连接符 38"/>
              <p:cNvCxnSpPr/>
              <p:nvPr/>
            </p:nvCxnSpPr>
            <p:spPr bwMode="hidden">
              <a:xfrm>
                <a:off x="226483"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41"/>
              <p:cNvCxnSpPr/>
              <p:nvPr/>
            </p:nvCxnSpPr>
            <p:spPr bwMode="hidden">
              <a:xfrm>
                <a:off x="1449917"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2667000"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S) 43"/>
              <p:cNvCxnSpPr/>
              <p:nvPr/>
            </p:nvCxnSpPr>
            <p:spPr bwMode="hidden">
              <a:xfrm>
                <a:off x="3884084" y="0"/>
                <a:ext cx="6817784"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5107517"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组 45"/>
              <p:cNvGrpSpPr/>
              <p:nvPr/>
            </p:nvGrpSpPr>
            <p:grpSpPr bwMode="auto">
              <a:xfrm>
                <a:off x="6327885" y="0"/>
                <a:ext cx="5864115" cy="5898673"/>
                <a:chOff x="6327885" y="0"/>
                <a:chExt cx="5864115" cy="5898673"/>
              </a:xfrm>
            </p:grpSpPr>
            <p:cxnSp>
              <p:nvCxnSpPr>
                <p:cNvPr id="50" name="直接连接符 49"/>
                <p:cNvCxnSpPr/>
                <p:nvPr/>
              </p:nvCxnSpPr>
              <p:spPr bwMode="hidden">
                <a:xfrm>
                  <a:off x="6328833" y="0"/>
                  <a:ext cx="5863168" cy="589915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S) 52"/>
                <p:cNvCxnSpPr/>
                <p:nvPr/>
              </p:nvCxnSpPr>
              <p:spPr bwMode="hidden">
                <a:xfrm>
                  <a:off x="7550151" y="0"/>
                  <a:ext cx="4641851" cy="467201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3"/>
                <p:cNvCxnSpPr/>
                <p:nvPr/>
              </p:nvCxnSpPr>
              <p:spPr bwMode="hidden">
                <a:xfrm>
                  <a:off x="8773584" y="0"/>
                  <a:ext cx="3418417" cy="34575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4"/>
                <p:cNvCxnSpPr/>
                <p:nvPr/>
              </p:nvCxnSpPr>
              <p:spPr bwMode="hidden">
                <a:xfrm>
                  <a:off x="9982201" y="0"/>
                  <a:ext cx="2209801" cy="222726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a:off x="11199285" y="0"/>
                  <a:ext cx="992716" cy="10033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5" name="直接连接符 44"/>
              <p:cNvCxnSpPr/>
              <p:nvPr/>
            </p:nvCxnSpPr>
            <p:spPr bwMode="hidden">
              <a:xfrm flipH="1" flipV="1">
                <a:off x="-1" y="1012825"/>
                <a:ext cx="5829301" cy="58451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7"/>
              <p:cNvCxnSpPr/>
              <p:nvPr/>
            </p:nvCxnSpPr>
            <p:spPr bwMode="hidden">
              <a:xfrm flipH="1" flipV="1">
                <a:off x="-1" y="2227263"/>
                <a:ext cx="4614334" cy="463073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8"/>
              <p:cNvCxnSpPr/>
              <p:nvPr/>
            </p:nvCxnSpPr>
            <p:spPr bwMode="hidden">
              <a:xfrm flipH="1" flipV="1">
                <a:off x="-1" y="3432175"/>
                <a:ext cx="3399367" cy="34258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9"/>
              <p:cNvCxnSpPr/>
              <p:nvPr/>
            </p:nvCxnSpPr>
            <p:spPr bwMode="hidden">
              <a:xfrm flipH="1" flipV="1">
                <a:off x="-1" y="4651375"/>
                <a:ext cx="2197100" cy="22066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50"/>
              <p:cNvCxnSpPr/>
              <p:nvPr/>
            </p:nvCxnSpPr>
            <p:spPr bwMode="hidden">
              <a:xfrm flipH="1" flipV="1">
                <a:off x="-1" y="5864225"/>
                <a:ext cx="986367" cy="9937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 23"/>
            <p:cNvGrpSpPr/>
            <p:nvPr userDrawn="1"/>
          </p:nvGrpSpPr>
          <p:grpSpPr bwMode="auto">
            <a:xfrm flipH="1">
              <a:off x="0" y="0"/>
              <a:ext cx="12192001" cy="6858000"/>
              <a:chOff x="-1" y="0"/>
              <a:chExt cx="12192001" cy="6858000"/>
            </a:xfrm>
          </p:grpSpPr>
          <p:cxnSp>
            <p:nvCxnSpPr>
              <p:cNvPr id="23" name="直接连接符​​ 24"/>
              <p:cNvCxnSpPr/>
              <p:nvPr/>
            </p:nvCxnSpPr>
            <p:spPr bwMode="hidden">
              <a:xfrm>
                <a:off x="226482"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1449915"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6"/>
              <p:cNvCxnSpPr/>
              <p:nvPr/>
            </p:nvCxnSpPr>
            <p:spPr bwMode="hidden">
              <a:xfrm>
                <a:off x="2667000"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S) 27"/>
              <p:cNvCxnSpPr/>
              <p:nvPr/>
            </p:nvCxnSpPr>
            <p:spPr bwMode="hidden">
              <a:xfrm>
                <a:off x="3884082" y="0"/>
                <a:ext cx="6817785"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8"/>
              <p:cNvCxnSpPr/>
              <p:nvPr/>
            </p:nvCxnSpPr>
            <p:spPr bwMode="hidden">
              <a:xfrm>
                <a:off x="5149849" y="0"/>
                <a:ext cx="6817785"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8" name="组 29"/>
              <p:cNvGrpSpPr/>
              <p:nvPr/>
            </p:nvGrpSpPr>
            <p:grpSpPr bwMode="auto">
              <a:xfrm>
                <a:off x="6327885" y="0"/>
                <a:ext cx="5864115" cy="5898673"/>
                <a:chOff x="6327885" y="0"/>
                <a:chExt cx="5864115" cy="5898673"/>
              </a:xfrm>
            </p:grpSpPr>
            <p:cxnSp>
              <p:nvCxnSpPr>
                <p:cNvPr id="34" name="直接连接符 33"/>
                <p:cNvCxnSpPr/>
                <p:nvPr/>
              </p:nvCxnSpPr>
              <p:spPr bwMode="hidden">
                <a:xfrm>
                  <a:off x="6328833" y="0"/>
                  <a:ext cx="5863168" cy="589915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S) 36"/>
                <p:cNvCxnSpPr/>
                <p:nvPr/>
              </p:nvCxnSpPr>
              <p:spPr bwMode="hidden">
                <a:xfrm>
                  <a:off x="7550149" y="0"/>
                  <a:ext cx="4641852" cy="467201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7"/>
                <p:cNvCxnSpPr/>
                <p:nvPr/>
              </p:nvCxnSpPr>
              <p:spPr bwMode="hidden">
                <a:xfrm>
                  <a:off x="8773583" y="0"/>
                  <a:ext cx="3418418" cy="34575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8"/>
                <p:cNvCxnSpPr/>
                <p:nvPr/>
              </p:nvCxnSpPr>
              <p:spPr bwMode="hidden">
                <a:xfrm>
                  <a:off x="9982201" y="0"/>
                  <a:ext cx="2209801" cy="222726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a:off x="11199284" y="0"/>
                  <a:ext cx="992718" cy="10033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bwMode="hidden">
              <a:xfrm flipH="1" flipV="1">
                <a:off x="-1" y="1012825"/>
                <a:ext cx="5829301" cy="58451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31"/>
              <p:cNvCxnSpPr/>
              <p:nvPr/>
            </p:nvCxnSpPr>
            <p:spPr bwMode="hidden">
              <a:xfrm flipH="1" flipV="1">
                <a:off x="-1" y="2227263"/>
                <a:ext cx="4614334" cy="463073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2"/>
              <p:cNvCxnSpPr/>
              <p:nvPr/>
            </p:nvCxnSpPr>
            <p:spPr bwMode="hidden">
              <a:xfrm flipH="1" flipV="1">
                <a:off x="-1" y="3432175"/>
                <a:ext cx="3399367" cy="34258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3"/>
              <p:cNvCxnSpPr/>
              <p:nvPr/>
            </p:nvCxnSpPr>
            <p:spPr bwMode="hidden">
              <a:xfrm flipH="1" flipV="1">
                <a:off x="-1" y="4651375"/>
                <a:ext cx="2197100" cy="22066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bwMode="hidden">
              <a:xfrm flipH="1" flipV="1">
                <a:off x="-1" y="5864225"/>
                <a:ext cx="986367" cy="9937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5" name="直接连接符​​ 57"/>
          <p:cNvCxnSpPr/>
          <p:nvPr userDrawn="1"/>
        </p:nvCxnSpPr>
        <p:spPr>
          <a:xfrm>
            <a:off x="1295400" y="5294313"/>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6" name="图片 55"/>
          <p:cNvPicPr>
            <a:picLocks noChangeAspect="1"/>
          </p:cNvPicPr>
          <p:nvPr userDrawn="1"/>
        </p:nvPicPr>
        <p:blipFill>
          <a:blip r:embed="rId2"/>
          <a:stretch>
            <a:fillRect/>
          </a:stretch>
        </p:blipFill>
        <p:spPr>
          <a:xfrm>
            <a:off x="1615951" y="156092"/>
            <a:ext cx="9032196" cy="36232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 name="标题 1"/>
          <p:cNvSpPr>
            <a:spLocks noGrp="1"/>
          </p:cNvSpPr>
          <p:nvPr>
            <p:ph type="ctrTitle"/>
          </p:nvPr>
        </p:nvSpPr>
        <p:spPr>
          <a:xfrm>
            <a:off x="609565" y="3421154"/>
            <a:ext cx="10928729" cy="1871475"/>
          </a:xfrm>
          <a:prstGeom prst="rect">
            <a:avLst/>
          </a:prstGeom>
        </p:spPr>
        <p:txBody>
          <a:bodyPr rtlCol="0" anchor="b">
            <a:noAutofit/>
          </a:bodyPr>
          <a:lstStyle>
            <a:lvl1pPr algn="ctr">
              <a:lnSpc>
                <a:spcPct val="100000"/>
              </a:lnSpc>
              <a:defRPr sz="4800" cap="none" baseline="0">
                <a:solidFill>
                  <a:schemeClr val="accent2">
                    <a:lumMod val="75000"/>
                  </a:schemeClr>
                </a:solidFill>
                <a:latin typeface="微软雅黑" panose="020B0503020204020204" pitchFamily="34" charset="-122"/>
                <a:ea typeface="微软雅黑" panose="020B0503020204020204" pitchFamily="34" charset="-122"/>
              </a:defRPr>
            </a:lvl1pPr>
          </a:lstStyle>
          <a:p>
            <a:r>
              <a:rPr lang="zh-CN" altLang="en-US" noProof="0" dirty="0"/>
              <a:t>单击此处编辑母版标题样式</a:t>
            </a:r>
            <a:endParaRPr lang="zh-CN" altLang="en-US" noProof="0" dirty="0"/>
          </a:p>
        </p:txBody>
      </p:sp>
      <p:sp>
        <p:nvSpPr>
          <p:cNvPr id="3" name="副标题 2"/>
          <p:cNvSpPr>
            <a:spLocks noGrp="1"/>
          </p:cNvSpPr>
          <p:nvPr>
            <p:ph type="subTitle" idx="1" hasCustomPrompt="1"/>
          </p:nvPr>
        </p:nvSpPr>
        <p:spPr>
          <a:xfrm>
            <a:off x="1293847" y="5432564"/>
            <a:ext cx="9604311" cy="457200"/>
          </a:xfrm>
          <a:prstGeom prst="rect">
            <a:avLst/>
          </a:prstGeom>
        </p:spPr>
        <p:txBody>
          <a:bodyPr rtlCol="0">
            <a:normAutofit/>
          </a:bodyPr>
          <a:lstStyle>
            <a:lvl1pPr marL="0" indent="0" algn="just">
              <a:spcBef>
                <a:spcPts val="0"/>
              </a:spcBef>
              <a:buNone/>
              <a:defRPr sz="24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dirty="0"/>
              <a:t>单击以编辑母版副标题样式</a:t>
            </a:r>
            <a:endParaRPr lang="zh-CN" altLang="en-US" noProof="0" dirty="0"/>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showMasterSp="0" userDrawn="1">
  <p:cSld name="标题和内容">
    <p:bg>
      <p:bgPr>
        <a:solidFill>
          <a:schemeClr val="bg1"/>
        </a:solidFill>
        <a:effectLst/>
      </p:bgPr>
    </p:bg>
    <p:spTree>
      <p:nvGrpSpPr>
        <p:cNvPr id="1" name=""/>
        <p:cNvGrpSpPr/>
        <p:nvPr/>
      </p:nvGrpSpPr>
      <p:grpSpPr>
        <a:xfrm>
          <a:off x="0" y="0"/>
          <a:ext cx="0" cy="0"/>
          <a:chOff x="0" y="0"/>
          <a:chExt cx="0" cy="0"/>
        </a:xfrm>
      </p:grpSpPr>
      <p:sp>
        <p:nvSpPr>
          <p:cNvPr id="5" name="文本框 4"/>
          <p:cNvSpPr txBox="1">
            <a:spLocks noChangeArrowheads="1"/>
          </p:cNvSpPr>
          <p:nvPr userDrawn="1"/>
        </p:nvSpPr>
        <p:spPr bwMode="auto">
          <a:xfrm>
            <a:off x="10033001" y="6443664"/>
            <a:ext cx="1569660" cy="369332"/>
          </a:xfrm>
          <a:prstGeom prst="rect">
            <a:avLst/>
          </a:prstGeom>
          <a:noFill/>
          <a:ln>
            <a:noFill/>
          </a:ln>
        </p:spPr>
        <p:txBody>
          <a:bodyPr wrap="none">
            <a:spAutoFit/>
          </a:bodyPr>
          <a:lstStyle>
            <a:lvl1pPr defTabSz="913130">
              <a:defRPr>
                <a:solidFill>
                  <a:schemeClr val="tx1"/>
                </a:solidFill>
                <a:latin typeface="Arial" panose="020B0604020202020204" pitchFamily="34" charset="0"/>
                <a:ea typeface="宋体" pitchFamily="2" charset="-122"/>
              </a:defRPr>
            </a:lvl1pPr>
            <a:lvl2pPr marL="742950" indent="-285750" defTabSz="913130">
              <a:defRPr>
                <a:solidFill>
                  <a:schemeClr val="tx1"/>
                </a:solidFill>
                <a:latin typeface="Arial" panose="020B0604020202020204" pitchFamily="34" charset="0"/>
                <a:ea typeface="宋体" pitchFamily="2" charset="-122"/>
              </a:defRPr>
            </a:lvl2pPr>
            <a:lvl3pPr marL="1143000" indent="-228600" defTabSz="913130">
              <a:defRPr>
                <a:solidFill>
                  <a:schemeClr val="tx1"/>
                </a:solidFill>
                <a:latin typeface="Arial" panose="020B0604020202020204" pitchFamily="34" charset="0"/>
                <a:ea typeface="宋体" pitchFamily="2" charset="-122"/>
              </a:defRPr>
            </a:lvl3pPr>
            <a:lvl4pPr marL="1600200" indent="-228600" defTabSz="913130">
              <a:defRPr>
                <a:solidFill>
                  <a:schemeClr val="tx1"/>
                </a:solidFill>
                <a:latin typeface="Arial" panose="020B0604020202020204" pitchFamily="34" charset="0"/>
                <a:ea typeface="宋体" pitchFamily="2" charset="-122"/>
              </a:defRPr>
            </a:lvl4pPr>
            <a:lvl5pPr marL="2057400" indent="-228600" defTabSz="913130">
              <a:defRPr>
                <a:solidFill>
                  <a:schemeClr val="tx1"/>
                </a:solidFill>
                <a:latin typeface="Arial" panose="020B0604020202020204" pitchFamily="34" charset="0"/>
                <a:ea typeface="宋体"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defRPr/>
            </a:pPr>
            <a:r>
              <a:rPr kumimoji="1" lang="zh-CN" altLang="en-US" b="1">
                <a:solidFill>
                  <a:srgbClr val="262673"/>
                </a:solidFill>
                <a:latin typeface="微软雅黑" panose="020B0503020204020204" pitchFamily="34" charset="-122"/>
                <a:ea typeface="微软雅黑" panose="020B0503020204020204" pitchFamily="34" charset="-122"/>
              </a:rPr>
              <a:t>电子科技大学</a:t>
            </a:r>
            <a:endParaRPr kumimoji="1" lang="zh-CN" altLang="en-US" b="1">
              <a:solidFill>
                <a:srgbClr val="262673"/>
              </a:solidFill>
              <a:latin typeface="微软雅黑" panose="020B0503020204020204" pitchFamily="34" charset="-122"/>
              <a:ea typeface="微软雅黑" panose="020B0503020204020204" pitchFamily="34" charset="-122"/>
            </a:endParaRPr>
          </a:p>
        </p:txBody>
      </p:sp>
      <p:pic>
        <p:nvPicPr>
          <p:cNvPr id="6" name="Picture 9" descr="徽记"/>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451" y="188913"/>
            <a:ext cx="11430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5400" y="911225"/>
            <a:ext cx="10170584"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1293813"/>
            <a:ext cx="359833"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949571" y="1311569"/>
            <a:ext cx="10770648" cy="5157643"/>
          </a:xfrm>
          <a:prstGeom prst="rect">
            <a:avLst/>
          </a:prstGeom>
        </p:spPr>
        <p:txBody>
          <a:bodyPr/>
          <a:lstStyle>
            <a:lvl1pPr marL="228600" indent="-228600" eaLnBrk="1" hangingPunct="1">
              <a:buFont typeface="Wingdings" panose="05000000000000000000" pitchFamily="2" charset="2"/>
              <a:buChar char="Ø"/>
              <a:defRPr sz="2800" b="1">
                <a:latin typeface="+mj-ea"/>
                <a:ea typeface="+mj-ea"/>
              </a:defRPr>
            </a:lvl1pPr>
            <a:lvl2pPr marL="457200" indent="-182880" eaLnBrk="1" hangingPunct="1">
              <a:buFont typeface="Wingdings" panose="05000000000000000000" pitchFamily="2" charset="2"/>
              <a:buChar char="l"/>
              <a:defRPr sz="2400" b="1">
                <a:latin typeface="+mj-ea"/>
                <a:ea typeface="+mj-ea"/>
              </a:defRPr>
            </a:lvl2pPr>
            <a:lvl3pPr eaLnBrk="1" hangingPunct="1">
              <a:defRPr b="1">
                <a:latin typeface="+mj-ea"/>
                <a:ea typeface="+mj-ea"/>
              </a:defRPr>
            </a:lvl3pPr>
            <a:lvl4pPr eaLnBrk="1" hangingPunct="1">
              <a:defRPr b="1">
                <a:latin typeface="+mj-ea"/>
                <a:ea typeface="+mj-ea"/>
              </a:defRPr>
            </a:lvl4pPr>
            <a:lvl5pPr eaLnBrk="1" hangingPunct="1">
              <a:defRPr b="1">
                <a:latin typeface="+mj-ea"/>
                <a:ea typeface="+mj-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标题 3"/>
          <p:cNvSpPr>
            <a:spLocks noGrp="1"/>
          </p:cNvSpPr>
          <p:nvPr>
            <p:ph type="title"/>
          </p:nvPr>
        </p:nvSpPr>
        <p:spPr>
          <a:xfrm>
            <a:off x="1295469" y="188915"/>
            <a:ext cx="10536049" cy="549275"/>
          </a:xfrm>
          <a:prstGeom prst="rect">
            <a:avLst/>
          </a:prstGeom>
        </p:spPr>
        <p:txBody>
          <a:bodyPr/>
          <a:lstStyle>
            <a:lvl1pPr algn="ctr">
              <a:defRPr sz="3200">
                <a:latin typeface="+mj-ea"/>
                <a:ea typeface="+mj-ea"/>
              </a:defRPr>
            </a:lvl1pPr>
          </a:lstStyle>
          <a:p>
            <a:r>
              <a:rPr lang="zh-CN" altLang="en-US" dirty="0"/>
              <a:t>单击此处编辑母版标题样式</a:t>
            </a:r>
            <a:endParaRPr lang="zh-CN" altLang="en-US" dirty="0"/>
          </a:p>
        </p:txBody>
      </p:sp>
    </p:spTree>
  </p:cSld>
  <p:clrMapOvr>
    <a:overrideClrMapping bg1="lt1" tx1="dk1" bg2="lt2" tx2="dk2" accent1="accent1" accent2="accent2" accent3="accent3" accent4="accent4" accent5="accent5" accent6="accent6" hlink="hlink" folHlink="folHlink"/>
  </p:clrMapOvr>
  <p:transition/>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showMasterSp="0" userDrawn="1">
  <p:cSld name="标题和双栏内容">
    <p:bg>
      <p:bgPr>
        <a:solidFill>
          <a:schemeClr val="bg1"/>
        </a:solidFill>
        <a:effectLst/>
      </p:bgPr>
    </p:bg>
    <p:spTree>
      <p:nvGrpSpPr>
        <p:cNvPr id="1" name=""/>
        <p:cNvGrpSpPr/>
        <p:nvPr/>
      </p:nvGrpSpPr>
      <p:grpSpPr>
        <a:xfrm>
          <a:off x="0" y="0"/>
          <a:ext cx="0" cy="0"/>
          <a:chOff x="0" y="0"/>
          <a:chExt cx="0" cy="0"/>
        </a:xfrm>
      </p:grpSpPr>
      <p:sp>
        <p:nvSpPr>
          <p:cNvPr id="5" name="文本框 4"/>
          <p:cNvSpPr txBox="1">
            <a:spLocks noChangeArrowheads="1"/>
          </p:cNvSpPr>
          <p:nvPr userDrawn="1"/>
        </p:nvSpPr>
        <p:spPr bwMode="auto">
          <a:xfrm>
            <a:off x="10033001" y="6443664"/>
            <a:ext cx="1569660" cy="369332"/>
          </a:xfrm>
          <a:prstGeom prst="rect">
            <a:avLst/>
          </a:prstGeom>
          <a:noFill/>
          <a:ln>
            <a:noFill/>
          </a:ln>
        </p:spPr>
        <p:txBody>
          <a:bodyPr wrap="none">
            <a:spAutoFit/>
          </a:bodyPr>
          <a:lstStyle>
            <a:lvl1pPr defTabSz="913130">
              <a:defRPr>
                <a:solidFill>
                  <a:schemeClr val="tx1"/>
                </a:solidFill>
                <a:latin typeface="Arial" panose="020B0604020202020204" pitchFamily="34" charset="0"/>
                <a:ea typeface="宋体" pitchFamily="2" charset="-122"/>
              </a:defRPr>
            </a:lvl1pPr>
            <a:lvl2pPr marL="742950" indent="-285750" defTabSz="913130">
              <a:defRPr>
                <a:solidFill>
                  <a:schemeClr val="tx1"/>
                </a:solidFill>
                <a:latin typeface="Arial" panose="020B0604020202020204" pitchFamily="34" charset="0"/>
                <a:ea typeface="宋体" pitchFamily="2" charset="-122"/>
              </a:defRPr>
            </a:lvl2pPr>
            <a:lvl3pPr marL="1143000" indent="-228600" defTabSz="913130">
              <a:defRPr>
                <a:solidFill>
                  <a:schemeClr val="tx1"/>
                </a:solidFill>
                <a:latin typeface="Arial" panose="020B0604020202020204" pitchFamily="34" charset="0"/>
                <a:ea typeface="宋体" pitchFamily="2" charset="-122"/>
              </a:defRPr>
            </a:lvl3pPr>
            <a:lvl4pPr marL="1600200" indent="-228600" defTabSz="913130">
              <a:defRPr>
                <a:solidFill>
                  <a:schemeClr val="tx1"/>
                </a:solidFill>
                <a:latin typeface="Arial" panose="020B0604020202020204" pitchFamily="34" charset="0"/>
                <a:ea typeface="宋体" pitchFamily="2" charset="-122"/>
              </a:defRPr>
            </a:lvl4pPr>
            <a:lvl5pPr marL="2057400" indent="-228600" defTabSz="913130">
              <a:defRPr>
                <a:solidFill>
                  <a:schemeClr val="tx1"/>
                </a:solidFill>
                <a:latin typeface="Arial" panose="020B0604020202020204" pitchFamily="34" charset="0"/>
                <a:ea typeface="宋体"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defRPr/>
            </a:pPr>
            <a:r>
              <a:rPr kumimoji="1" lang="zh-CN" altLang="en-US" b="1">
                <a:solidFill>
                  <a:srgbClr val="262673"/>
                </a:solidFill>
                <a:latin typeface="微软雅黑" panose="020B0503020204020204" pitchFamily="34" charset="-122"/>
                <a:ea typeface="微软雅黑" panose="020B0503020204020204" pitchFamily="34" charset="-122"/>
              </a:rPr>
              <a:t>电子科技大学</a:t>
            </a:r>
            <a:endParaRPr kumimoji="1" lang="zh-CN" altLang="en-US" b="1">
              <a:solidFill>
                <a:srgbClr val="262673"/>
              </a:solidFill>
              <a:latin typeface="微软雅黑" panose="020B0503020204020204" pitchFamily="34" charset="-122"/>
              <a:ea typeface="微软雅黑" panose="020B0503020204020204" pitchFamily="34" charset="-122"/>
            </a:endParaRPr>
          </a:p>
        </p:txBody>
      </p:sp>
      <p:pic>
        <p:nvPicPr>
          <p:cNvPr id="6" name="Picture 9" descr="徽记"/>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451" y="188913"/>
            <a:ext cx="11430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5400" y="911225"/>
            <a:ext cx="10170584"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5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1293813"/>
            <a:ext cx="359833"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1063871" y="1311569"/>
            <a:ext cx="5196255" cy="5157643"/>
          </a:xfrm>
          <a:prstGeom prst="rect">
            <a:avLst/>
          </a:prstGeom>
        </p:spPr>
        <p:txBody>
          <a:bodyPr/>
          <a:lstStyle>
            <a:lvl1pPr marL="228600" indent="-228600" eaLnBrk="1" hangingPunct="1">
              <a:buFont typeface="Wingdings" panose="05000000000000000000" pitchFamily="2" charset="2"/>
              <a:buChar char="Ø"/>
              <a:defRPr sz="2800" b="1">
                <a:latin typeface="+mj-ea"/>
                <a:ea typeface="+mj-ea"/>
              </a:defRPr>
            </a:lvl1pPr>
            <a:lvl2pPr marL="617220" indent="-342900" eaLnBrk="1" hangingPunct="1">
              <a:buFont typeface="Wingdings" panose="05000000000000000000" pitchFamily="2" charset="2"/>
              <a:buChar char="l"/>
              <a:defRPr sz="2400" b="1">
                <a:latin typeface="+mj-ea"/>
                <a:ea typeface="+mj-ea"/>
              </a:defRPr>
            </a:lvl2pPr>
            <a:lvl3pPr eaLnBrk="1" hangingPunct="1">
              <a:defRPr b="1">
                <a:latin typeface="+mj-ea"/>
                <a:ea typeface="+mj-ea"/>
              </a:defRPr>
            </a:lvl3pPr>
            <a:lvl4pPr eaLnBrk="1" hangingPunct="1">
              <a:defRPr b="1">
                <a:latin typeface="+mj-ea"/>
                <a:ea typeface="+mj-ea"/>
              </a:defRPr>
            </a:lvl4pPr>
            <a:lvl5pPr eaLnBrk="1" hangingPunct="1">
              <a:defRPr b="1">
                <a:latin typeface="+mj-ea"/>
                <a:ea typeface="+mj-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标题 3"/>
          <p:cNvSpPr>
            <a:spLocks noGrp="1"/>
          </p:cNvSpPr>
          <p:nvPr>
            <p:ph type="title"/>
          </p:nvPr>
        </p:nvSpPr>
        <p:spPr>
          <a:xfrm>
            <a:off x="1295469" y="188915"/>
            <a:ext cx="10536049" cy="549275"/>
          </a:xfrm>
          <a:prstGeom prst="rect">
            <a:avLst/>
          </a:prstGeom>
        </p:spPr>
        <p:txBody>
          <a:bodyPr/>
          <a:lstStyle>
            <a:lvl1pPr algn="ctr">
              <a:defRPr sz="3200">
                <a:latin typeface="+mj-ea"/>
                <a:ea typeface="+mj-ea"/>
              </a:defRPr>
            </a:lvl1pPr>
          </a:lstStyle>
          <a:p>
            <a:r>
              <a:rPr lang="zh-CN" altLang="en-US" dirty="0"/>
              <a:t>单击此处编辑母版标题样式</a:t>
            </a:r>
            <a:endParaRPr lang="zh-CN" altLang="en-US" dirty="0"/>
          </a:p>
        </p:txBody>
      </p:sp>
      <p:sp>
        <p:nvSpPr>
          <p:cNvPr id="8" name="SmartArt 占位符 7"/>
          <p:cNvSpPr>
            <a:spLocks noGrp="1"/>
          </p:cNvSpPr>
          <p:nvPr>
            <p:ph type="pic" sz="quarter" idx="10"/>
          </p:nvPr>
        </p:nvSpPr>
        <p:spPr>
          <a:xfrm>
            <a:off x="6681790" y="1311568"/>
            <a:ext cx="5343959" cy="5132479"/>
          </a:xfrm>
          <a:prstGeom prst="rect">
            <a:avLst/>
          </a:prstGeom>
        </p:spPr>
        <p:txBody>
          <a:bodyPr/>
          <a:lstStyle>
            <a:lvl1pPr>
              <a:defRPr>
                <a:latin typeface="+mj-ea"/>
                <a:ea typeface="+mj-ea"/>
              </a:defRPr>
            </a:lvl1pPr>
          </a:lstStyle>
          <a:p>
            <a:pPr lvl="0"/>
            <a:endParaRPr lang="zh-CN" altLang="en-US" noProof="0"/>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6"/>
                                        </p:tgtEl>
                                      </p:cBhvr>
                                    </p:animEffec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a:defRPr/>
            </a:lvl1pPr>
          </a:lstStyle>
          <a:p>
            <a:pPr>
              <a:defRPr/>
            </a:pPr>
            <a:fld id="{65B8B7AE-571E-46EE-A865-1E3F28C20FDD}" type="slidenum">
              <a:rPr lang="en-US" altLang="zh-CN"/>
            </a:fld>
            <a:endParaRPr lang="en-US" altLang="zh-CN"/>
          </a:p>
        </p:txBody>
      </p:sp>
      <p:sp>
        <p:nvSpPr>
          <p:cNvPr id="4"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11200" y="457200"/>
            <a:ext cx="10769600" cy="5715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r>
              <a:rPr lang="zh-CN" altLang="en-US" smtClean="0"/>
              <a:t>李治军</a:t>
            </a: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D418D55E-F036-4A55-B7FE-DF0F28AA47C5}"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B014EF55-C5CD-4924-8461-126C88D57E20}"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6" Type="http://schemas.openxmlformats.org/officeDocument/2006/relationships/theme" Target="../theme/theme2.xml"/><Relationship Id="rId15" Type="http://schemas.openxmlformats.org/officeDocument/2006/relationships/image" Target="../media/image2.png"/><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7" Type="http://schemas.openxmlformats.org/officeDocument/2006/relationships/theme" Target="../theme/theme3.xml"/><Relationship Id="rId16" Type="http://schemas.openxmlformats.org/officeDocument/2006/relationships/image" Target="../media/image5.jpeg"/><Relationship Id="rId15" Type="http://schemas.openxmlformats.org/officeDocument/2006/relationships/image" Target="../media/image4.png"/><Relationship Id="rId14" Type="http://schemas.openxmlformats.org/officeDocument/2006/relationships/image" Target="../media/image3.jpeg"/><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7" Type="http://schemas.openxmlformats.org/officeDocument/2006/relationships/theme" Target="../theme/theme4.xml"/><Relationship Id="rId16" Type="http://schemas.openxmlformats.org/officeDocument/2006/relationships/image" Target="../media/image5.jpeg"/><Relationship Id="rId15" Type="http://schemas.openxmlformats.org/officeDocument/2006/relationships/image" Target="../media/image7.png"/><Relationship Id="rId14" Type="http://schemas.openxmlformats.org/officeDocument/2006/relationships/image" Target="../media/image3.jpeg"/><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6" Type="http://schemas.openxmlformats.org/officeDocument/2006/relationships/theme" Target="../theme/theme5.xml"/><Relationship Id="rId15" Type="http://schemas.openxmlformats.org/officeDocument/2006/relationships/image" Target="../media/image2.png"/><Relationship Id="rId14" Type="http://schemas.openxmlformats.org/officeDocument/2006/relationships/slideLayout" Target="../slideLayouts/slideLayout66.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7" Type="http://schemas.openxmlformats.org/officeDocument/2006/relationships/theme" Target="../theme/theme6.xml"/><Relationship Id="rId6" Type="http://schemas.openxmlformats.org/officeDocument/2006/relationships/image" Target="../media/image12.jpeg"/><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0.xml"/><Relationship Id="rId8" Type="http://schemas.openxmlformats.org/officeDocument/2006/relationships/slideLayout" Target="../slideLayouts/slideLayout79.xml"/><Relationship Id="rId7" Type="http://schemas.openxmlformats.org/officeDocument/2006/relationships/slideLayout" Target="../slideLayouts/slideLayout78.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3" Type="http://schemas.openxmlformats.org/officeDocument/2006/relationships/slideLayout" Target="../slideLayouts/slideLayout74.xml"/><Relationship Id="rId2" Type="http://schemas.openxmlformats.org/officeDocument/2006/relationships/slideLayout" Target="../slideLayouts/slideLayout73.xml"/><Relationship Id="rId12" Type="http://schemas.openxmlformats.org/officeDocument/2006/relationships/theme" Target="../theme/theme7.xml"/><Relationship Id="rId11" Type="http://schemas.openxmlformats.org/officeDocument/2006/relationships/slideLayout" Target="../slideLayouts/slideLayout82.xml"/><Relationship Id="rId10" Type="http://schemas.openxmlformats.org/officeDocument/2006/relationships/slideLayout" Target="../slideLayouts/slideLayout81.xml"/><Relationship Id="rId1"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ftr" sz="quarter" idx="3"/>
          </p:nvPr>
        </p:nvSpPr>
        <p:spPr bwMode="auto">
          <a:xfrm>
            <a:off x="4165600" y="6248400"/>
            <a:ext cx="3860800" cy="457200"/>
          </a:xfrm>
          <a:prstGeom prst="rect">
            <a:avLst/>
          </a:prstGeom>
          <a:noFill/>
          <a:ln>
            <a:noFill/>
          </a:ln>
          <a:effectLst/>
        </p:spPr>
        <p:txBody>
          <a:bodyPr vert="horz" wrap="square" lIns="91440" tIns="45720" rIns="91440" bIns="45720" numCol="1" anchor="b" anchorCtr="0" compatLnSpc="1"/>
          <a:lstStyle>
            <a:lvl1pPr algn="ctr" eaLnBrk="1" hangingPunct="1">
              <a:defRPr sz="1200"/>
            </a:lvl1pPr>
          </a:lstStyle>
          <a:p>
            <a:pPr>
              <a:defRPr/>
            </a:pPr>
            <a:endParaRPr lang="en-US" altLang="zh-CN"/>
          </a:p>
        </p:txBody>
      </p:sp>
      <p:sp>
        <p:nvSpPr>
          <p:cNvPr id="93187" name="Rectangle 3"/>
          <p:cNvSpPr>
            <a:spLocks noGrp="1" noChangeArrowheads="1"/>
          </p:cNvSpPr>
          <p:nvPr>
            <p:ph type="sldNum" sz="quarter" idx="4"/>
          </p:nvPr>
        </p:nvSpPr>
        <p:spPr bwMode="auto">
          <a:xfrm>
            <a:off x="8737600" y="6248400"/>
            <a:ext cx="2844800" cy="457200"/>
          </a:xfrm>
          <a:prstGeom prst="rect">
            <a:avLst/>
          </a:prstGeom>
          <a:noFill/>
          <a:ln>
            <a:noFill/>
          </a:ln>
          <a:effectLst/>
        </p:spPr>
        <p:txBody>
          <a:bodyPr vert="horz" wrap="square" lIns="91440" tIns="45720" rIns="91440" bIns="45720" numCol="1" anchor="b" anchorCtr="0" compatLnSpc="1"/>
          <a:lstStyle>
            <a:lvl1pPr algn="r" eaLnBrk="1" hangingPunct="1">
              <a:defRPr sz="1200">
                <a:latin typeface="Arial Black" panose="020B0A04020102020204" pitchFamily="34" charset="0"/>
              </a:defRPr>
            </a:lvl1pPr>
          </a:lstStyle>
          <a:p>
            <a:pPr>
              <a:defRPr/>
            </a:pPr>
            <a:fld id="{714F771B-B53C-4C40-B4FD-DB12E1E94FE9}" type="slidenum">
              <a:rPr lang="en-US" altLang="zh-CN"/>
            </a:fld>
            <a:endParaRPr lang="en-US" altLang="zh-CN"/>
          </a:p>
        </p:txBody>
      </p:sp>
      <p:grpSp>
        <p:nvGrpSpPr>
          <p:cNvPr id="1028" name="Group 4"/>
          <p:cNvGrpSpPr/>
          <p:nvPr/>
        </p:nvGrpSpPr>
        <p:grpSpPr bwMode="auto">
          <a:xfrm>
            <a:off x="0" y="0"/>
            <a:ext cx="12192000" cy="546100"/>
            <a:chOff x="0" y="0"/>
            <a:chExt cx="5760" cy="344"/>
          </a:xfrm>
        </p:grpSpPr>
        <p:sp>
          <p:nvSpPr>
            <p:cNvPr id="1034"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defRPr/>
              </a:pPr>
              <a:endParaRPr lang="zh-CN" altLang="zh-CN" sz="2400">
                <a:latin typeface="Times New Roman" panose="02020603050405020304" pitchFamily="18" charset="0"/>
              </a:endParaRPr>
            </a:p>
          </p:txBody>
        </p:sp>
        <p:sp>
          <p:nvSpPr>
            <p:cNvPr id="1035"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sp>
          <p:nvSpPr>
            <p:cNvPr id="1036" name="Rectangle 7"/>
            <p:cNvSpPr>
              <a:spLocks noChangeArrowheads="1"/>
            </p:cNvSpPr>
            <p:nvPr/>
          </p:nvSpPr>
          <p:spPr bwMode="auto">
            <a:xfrm>
              <a:off x="258" y="85"/>
              <a:ext cx="87" cy="89"/>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a:solidFill>
                  <a:schemeClr val="hlink"/>
                </a:solidFill>
              </a:endParaRPr>
            </a:p>
          </p:txBody>
        </p:sp>
        <p:sp>
          <p:nvSpPr>
            <p:cNvPr id="1037" name="Rectangle 8"/>
            <p:cNvSpPr>
              <a:spLocks noChangeArrowheads="1"/>
            </p:cNvSpPr>
            <p:nvPr/>
          </p:nvSpPr>
          <p:spPr bwMode="auto">
            <a:xfrm>
              <a:off x="345" y="0"/>
              <a:ext cx="88" cy="8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a:solidFill>
                  <a:schemeClr val="hlink"/>
                </a:solidFill>
              </a:endParaRPr>
            </a:p>
          </p:txBody>
        </p:sp>
        <p:sp>
          <p:nvSpPr>
            <p:cNvPr id="1038" name="Rectangle 9"/>
            <p:cNvSpPr>
              <a:spLocks noChangeArrowheads="1"/>
            </p:cNvSpPr>
            <p:nvPr/>
          </p:nvSpPr>
          <p:spPr bwMode="auto">
            <a:xfrm>
              <a:off x="345" y="85"/>
              <a:ext cx="88" cy="89"/>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a:solidFill>
                  <a:schemeClr val="accent2"/>
                </a:solidFill>
              </a:endParaRPr>
            </a:p>
          </p:txBody>
        </p:sp>
        <p:sp>
          <p:nvSpPr>
            <p:cNvPr id="1039" name="Rectangle 10"/>
            <p:cNvSpPr>
              <a:spLocks noChangeArrowheads="1"/>
            </p:cNvSpPr>
            <p:nvPr/>
          </p:nvSpPr>
          <p:spPr bwMode="auto">
            <a:xfrm>
              <a:off x="173" y="173"/>
              <a:ext cx="86" cy="8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a:solidFill>
                  <a:schemeClr val="hlink"/>
                </a:solidFill>
              </a:endParaRPr>
            </a:p>
          </p:txBody>
        </p:sp>
        <p:sp>
          <p:nvSpPr>
            <p:cNvPr id="1040" name="Rectangle 11"/>
            <p:cNvSpPr>
              <a:spLocks noChangeArrowheads="1"/>
            </p:cNvSpPr>
            <p:nvPr/>
          </p:nvSpPr>
          <p:spPr bwMode="auto">
            <a:xfrm>
              <a:off x="83" y="86"/>
              <a:ext cx="89" cy="87"/>
            </a:xfrm>
            <a:prstGeom prst="rect">
              <a:avLst/>
            </a:prstGeom>
            <a:solidFill>
              <a:schemeClr val="bg2"/>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sz="2400">
                <a:latin typeface="Times New Roman" panose="02020603050405020304" pitchFamily="18" charset="0"/>
              </a:endParaRPr>
            </a:p>
          </p:txBody>
        </p:sp>
        <p:sp>
          <p:nvSpPr>
            <p:cNvPr id="1041" name="Rectangle 12"/>
            <p:cNvSpPr>
              <a:spLocks noChangeArrowheads="1"/>
            </p:cNvSpPr>
            <p:nvPr/>
          </p:nvSpPr>
          <p:spPr bwMode="auto">
            <a:xfrm>
              <a:off x="258" y="171"/>
              <a:ext cx="87" cy="87"/>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a:solidFill>
                  <a:schemeClr val="accent2"/>
                </a:solidFill>
              </a:endParaRPr>
            </a:p>
          </p:txBody>
        </p:sp>
        <p:sp>
          <p:nvSpPr>
            <p:cNvPr id="1042" name="Rectangle 13"/>
            <p:cNvSpPr>
              <a:spLocks noChangeArrowheads="1"/>
            </p:cNvSpPr>
            <p:nvPr/>
          </p:nvSpPr>
          <p:spPr bwMode="auto">
            <a:xfrm>
              <a:off x="173" y="258"/>
              <a:ext cx="86" cy="86"/>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endParaRPr lang="zh-CN" altLang="zh-CN">
                <a:solidFill>
                  <a:schemeClr val="accent2"/>
                </a:solidFill>
              </a:endParaRPr>
            </a:p>
          </p:txBody>
        </p:sp>
      </p:grpSp>
      <p:sp>
        <p:nvSpPr>
          <p:cNvPr id="1029" name="Rectangle 14"/>
          <p:cNvSpPr>
            <a:spLocks noGrp="1" noChangeArrowheads="1"/>
          </p:cNvSpPr>
          <p:nvPr>
            <p:ph type="title"/>
          </p:nvPr>
        </p:nvSpPr>
        <p:spPr bwMode="auto">
          <a:xfrm>
            <a:off x="609600" y="457200"/>
            <a:ext cx="10972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15"/>
          <p:cNvSpPr>
            <a:spLocks noGrp="1" noChangeArrowheads="1"/>
          </p:cNvSpPr>
          <p:nvPr>
            <p:ph type="body" idx="1"/>
          </p:nvPr>
        </p:nvSpPr>
        <p:spPr bwMode="auto">
          <a:xfrm>
            <a:off x="609600" y="1981200"/>
            <a:ext cx="10972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3200" name="Rectangle 16"/>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1032" name="Text Box 17"/>
          <p:cNvSpPr txBox="1">
            <a:spLocks noChangeArrowheads="1"/>
          </p:cNvSpPr>
          <p:nvPr userDrawn="1"/>
        </p:nvSpPr>
        <p:spPr bwMode="auto">
          <a:xfrm>
            <a:off x="8229600" y="6324601"/>
            <a:ext cx="3556000" cy="36671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defRPr/>
            </a:pPr>
            <a:endParaRPr lang="zh-CN" altLang="zh-CN"/>
          </a:p>
        </p:txBody>
      </p:sp>
      <p:sp>
        <p:nvSpPr>
          <p:cNvPr id="1033" name="Line 20"/>
          <p:cNvSpPr>
            <a:spLocks noChangeShapeType="1"/>
          </p:cNvSpPr>
          <p:nvPr userDrawn="1"/>
        </p:nvSpPr>
        <p:spPr bwMode="auto">
          <a:xfrm>
            <a:off x="609600" y="1524000"/>
            <a:ext cx="10972800"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spcBef>
          <a:spcPct val="0"/>
        </a:spcBef>
        <a:spcAft>
          <a:spcPct val="0"/>
        </a:spcAft>
        <a:defRPr sz="4400" b="1">
          <a:solidFill>
            <a:srgbClr val="CC3300"/>
          </a:solidFill>
          <a:latin typeface="+mj-lt"/>
          <a:ea typeface="+mj-ea"/>
          <a:cs typeface="+mj-cs"/>
        </a:defRPr>
      </a:lvl1pPr>
      <a:lvl2pPr algn="l" rtl="0" eaLnBrk="0" fontAlgn="base" hangingPunct="0">
        <a:spcBef>
          <a:spcPct val="0"/>
        </a:spcBef>
        <a:spcAft>
          <a:spcPct val="0"/>
        </a:spcAft>
        <a:defRPr sz="4400" b="1">
          <a:solidFill>
            <a:srgbClr val="CC3300"/>
          </a:solidFill>
          <a:latin typeface="Arial" panose="020B0604020202020204" pitchFamily="34" charset="0"/>
          <a:ea typeface="宋体" pitchFamily="2" charset="-122"/>
        </a:defRPr>
      </a:lvl2pPr>
      <a:lvl3pPr algn="l" rtl="0" eaLnBrk="0" fontAlgn="base" hangingPunct="0">
        <a:spcBef>
          <a:spcPct val="0"/>
        </a:spcBef>
        <a:spcAft>
          <a:spcPct val="0"/>
        </a:spcAft>
        <a:defRPr sz="4400" b="1">
          <a:solidFill>
            <a:srgbClr val="CC3300"/>
          </a:solidFill>
          <a:latin typeface="Arial" panose="020B0604020202020204" pitchFamily="34" charset="0"/>
          <a:ea typeface="宋体" pitchFamily="2" charset="-122"/>
        </a:defRPr>
      </a:lvl3pPr>
      <a:lvl4pPr algn="l" rtl="0" eaLnBrk="0" fontAlgn="base" hangingPunct="0">
        <a:spcBef>
          <a:spcPct val="0"/>
        </a:spcBef>
        <a:spcAft>
          <a:spcPct val="0"/>
        </a:spcAft>
        <a:defRPr sz="4400" b="1">
          <a:solidFill>
            <a:srgbClr val="CC3300"/>
          </a:solidFill>
          <a:latin typeface="Arial" panose="020B0604020202020204" pitchFamily="34" charset="0"/>
          <a:ea typeface="宋体" pitchFamily="2" charset="-122"/>
        </a:defRPr>
      </a:lvl4pPr>
      <a:lvl5pPr algn="l" rtl="0" eaLnBrk="0" fontAlgn="base" hangingPunct="0">
        <a:spcBef>
          <a:spcPct val="0"/>
        </a:spcBef>
        <a:spcAft>
          <a:spcPct val="0"/>
        </a:spcAft>
        <a:defRPr sz="4400" b="1">
          <a:solidFill>
            <a:srgbClr val="CC3300"/>
          </a:solidFill>
          <a:latin typeface="Arial" panose="020B0604020202020204" pitchFamily="34" charset="0"/>
          <a:ea typeface="宋体"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rgbClr val="FF9900"/>
        </a:buClr>
        <a:buSzPct val="75000"/>
        <a:buFont typeface="Wingdings" panose="05000000000000000000" pitchFamily="2" charset="2"/>
        <a:buChar char="n"/>
        <a:defRPr sz="32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9900"/>
        </a:buClr>
        <a:buSzPct val="80000"/>
        <a:buFont typeface="Wingdings" panose="05000000000000000000" pitchFamily="2" charset="2"/>
        <a:buChar char="¨"/>
        <a:defRPr sz="2800" b="1">
          <a:solidFill>
            <a:schemeClr val="bg1"/>
          </a:solidFill>
          <a:latin typeface="+mn-lt"/>
          <a:ea typeface="+mn-ea"/>
        </a:defRPr>
      </a:lvl2pPr>
      <a:lvl3pPr marL="1143000" indent="-228600" algn="l" rtl="0" eaLnBrk="0" fontAlgn="base" hangingPunct="0">
        <a:spcBef>
          <a:spcPct val="20000"/>
        </a:spcBef>
        <a:spcAft>
          <a:spcPct val="0"/>
        </a:spcAft>
        <a:buClr>
          <a:srgbClr val="FF9900"/>
        </a:buClr>
        <a:buSzPct val="65000"/>
        <a:buFont typeface="Wingdings" panose="05000000000000000000" pitchFamily="2" charset="2"/>
        <a:buChar char="n"/>
        <a:defRPr sz="2400" b="1">
          <a:solidFill>
            <a:schemeClr val="bg1"/>
          </a:solidFill>
          <a:latin typeface="+mn-lt"/>
          <a:ea typeface="+mn-ea"/>
        </a:defRPr>
      </a:lvl3pPr>
      <a:lvl4pPr marL="1600200" indent="-228600" algn="l" rtl="0" eaLnBrk="0" fontAlgn="base" hangingPunct="0">
        <a:spcBef>
          <a:spcPct val="20000"/>
        </a:spcBef>
        <a:spcAft>
          <a:spcPct val="0"/>
        </a:spcAft>
        <a:buClr>
          <a:srgbClr val="FF9900"/>
        </a:buClr>
        <a:buSzPct val="70000"/>
        <a:buFont typeface="Wingdings" panose="05000000000000000000" pitchFamily="2" charset="2"/>
        <a:buChar char="¨"/>
        <a:defRPr sz="2000" b="1">
          <a:solidFill>
            <a:schemeClr val="bg1"/>
          </a:solidFill>
          <a:latin typeface="+mn-lt"/>
          <a:ea typeface="+mn-ea"/>
        </a:defRPr>
      </a:lvl4pPr>
      <a:lvl5pPr marL="2057400" indent="-228600" algn="l" rtl="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a:defRPr/>
            </a:pPr>
            <a:fld id="{46A48700-197F-4E03-847A-6ACB514BB962}"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914400" y="609600"/>
            <a:ext cx="10270067"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p>
            <a:pPr lvl="0"/>
            <a:r>
              <a:rPr lang="zh-CN" altLang="en-US"/>
              <a:t>单击此处编辑母版标题样式</a:t>
            </a:r>
            <a:endParaRPr lang="zh-CN" altLang="en-US"/>
          </a:p>
        </p:txBody>
      </p:sp>
      <p:sp>
        <p:nvSpPr>
          <p:cNvPr id="3075" name="Rectangle 3"/>
          <p:cNvSpPr>
            <a:spLocks noGrp="1" noChangeArrowheads="1"/>
          </p:cNvSpPr>
          <p:nvPr>
            <p:ph type="body" idx="1"/>
          </p:nvPr>
        </p:nvSpPr>
        <p:spPr bwMode="auto">
          <a:xfrm>
            <a:off x="914400" y="1979614"/>
            <a:ext cx="10363200"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58052" name="Rectangle 4"/>
          <p:cNvSpPr>
            <a:spLocks noGrp="1" noChangeArrowheads="1"/>
          </p:cNvSpPr>
          <p:nvPr>
            <p:ph type="ftr" sz="quarter" idx="3"/>
          </p:nvPr>
        </p:nvSpPr>
        <p:spPr bwMode="auto">
          <a:xfrm>
            <a:off x="4165600" y="6248400"/>
            <a:ext cx="3860800" cy="457200"/>
          </a:xfrm>
          <a:prstGeom prst="rect">
            <a:avLst/>
          </a:prstGeom>
          <a:noFill/>
          <a:ln w="9525">
            <a:noFill/>
            <a:miter lim="800000"/>
          </a:ln>
          <a:effectLst/>
        </p:spPr>
        <p:txBody>
          <a:bodyPr vert="horz" wrap="square" lIns="91416" tIns="45708" rIns="91416" bIns="45708" numCol="1" anchor="b" anchorCtr="1" compatLnSpc="1"/>
          <a:lstStyle>
            <a:lvl1pPr algn="ctr" eaLnBrk="1" hangingPunct="1">
              <a:defRPr kumimoji="1" sz="1400">
                <a:solidFill>
                  <a:srgbClr val="000000"/>
                </a:solidFill>
                <a:latin typeface="Times New Roman" panose="02020603050405020304" pitchFamily="18" charset="0"/>
                <a:ea typeface="+mn-ea"/>
              </a:defRPr>
            </a:lvl1pPr>
          </a:lstStyle>
          <a:p>
            <a:pPr>
              <a:defRPr/>
            </a:pPr>
            <a:r>
              <a:rPr lang="zh-CN" altLang="en-US"/>
              <a:t>辽东学院信息技术学院</a:t>
            </a:r>
            <a:endParaRPr lang="zh-CN" altLang="en-US"/>
          </a:p>
        </p:txBody>
      </p:sp>
      <p:pic>
        <p:nvPicPr>
          <p:cNvPr id="3077" name="Picture 5" descr="BJ12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8900584"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descr="BJ300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52517" y="5372100"/>
            <a:ext cx="263948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 Box 7"/>
          <p:cNvSpPr txBox="1">
            <a:spLocks noChangeArrowheads="1"/>
          </p:cNvSpPr>
          <p:nvPr/>
        </p:nvSpPr>
        <p:spPr bwMode="auto">
          <a:xfrm>
            <a:off x="1833034" y="73026"/>
            <a:ext cx="2044101" cy="400085"/>
          </a:xfrm>
          <a:prstGeom prst="rect">
            <a:avLst/>
          </a:prstGeom>
          <a:noFill/>
          <a:ln>
            <a:noFill/>
          </a:ln>
        </p:spPr>
        <p:txBody>
          <a:bodyPr wrap="none" lIns="91416" tIns="45708" rIns="91416" bIns="45708">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r>
              <a:rPr kumimoji="1" lang="zh-CN" altLang="en-US" sz="2000" dirty="0">
                <a:solidFill>
                  <a:srgbClr val="000000"/>
                </a:solidFill>
                <a:latin typeface="华文行楷" pitchFamily="2" charset="-122"/>
                <a:ea typeface="华文行楷" pitchFamily="2" charset="-122"/>
              </a:rPr>
              <a:t>第五章</a:t>
            </a:r>
            <a:r>
              <a:rPr kumimoji="1" lang="zh-CN" altLang="en-US" sz="2000" dirty="0">
                <a:solidFill>
                  <a:srgbClr val="000000"/>
                </a:solidFill>
                <a:latin typeface="Times New Roman" panose="02020603050405020304" pitchFamily="18" charset="0"/>
                <a:ea typeface="华文行楷" pitchFamily="2" charset="-122"/>
                <a:cs typeface="Times New Roman" panose="02020603050405020304" pitchFamily="18" charset="0"/>
              </a:rPr>
              <a:t> 设备管理</a:t>
            </a:r>
            <a:endParaRPr kumimoji="1" lang="zh-CN" altLang="en-US" sz="2000" dirty="0">
              <a:solidFill>
                <a:srgbClr val="000000"/>
              </a:solidFill>
              <a:latin typeface="华文行楷" pitchFamily="2" charset="-122"/>
              <a:ea typeface="华文行楷" pitchFamily="2" charset="-122"/>
            </a:endParaRPr>
          </a:p>
        </p:txBody>
      </p:sp>
      <p:pic>
        <p:nvPicPr>
          <p:cNvPr id="3080" name="Picture 8" descr="BJ20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6146800"/>
            <a:ext cx="14224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7" name="Rectangle 9"/>
          <p:cNvSpPr>
            <a:spLocks noGrp="1" noChangeArrowheads="1"/>
          </p:cNvSpPr>
          <p:nvPr>
            <p:ph type="dt" sz="half" idx="2"/>
          </p:nvPr>
        </p:nvSpPr>
        <p:spPr bwMode="auto">
          <a:xfrm>
            <a:off x="95251" y="6248400"/>
            <a:ext cx="2540000" cy="457200"/>
          </a:xfrm>
          <a:prstGeom prst="rect">
            <a:avLst/>
          </a:prstGeom>
          <a:noFill/>
          <a:ln w="9525">
            <a:noFill/>
            <a:miter lim="800000"/>
          </a:ln>
          <a:effectLst/>
        </p:spPr>
        <p:txBody>
          <a:bodyPr vert="horz" wrap="square" lIns="91416" tIns="45708" rIns="91416" bIns="45708" numCol="1" anchor="b" anchorCtr="0" compatLnSpc="1"/>
          <a:lstStyle>
            <a:lvl1pPr algn="l" eaLnBrk="1" hangingPunct="1">
              <a:defRPr kumimoji="1" sz="1400">
                <a:solidFill>
                  <a:srgbClr val="000000"/>
                </a:solidFill>
                <a:latin typeface="Times New Roman" panose="02020603050405020304" pitchFamily="18" charset="0"/>
                <a:ea typeface="+mn-ea"/>
              </a:defRPr>
            </a:lvl1pPr>
          </a:lstStyle>
          <a:p>
            <a:pPr>
              <a:defRPr/>
            </a:pPr>
            <a:fld id="{A815F009-4AB6-4D74-95E5-1D688ACE2437}" type="datetime1">
              <a:rPr lang="en-US"/>
            </a:fld>
            <a:endParaRPr lang="en-US" altLang="zh-CN"/>
          </a:p>
        </p:txBody>
      </p:sp>
      <p:sp>
        <p:nvSpPr>
          <p:cNvPr id="258058" name="Rectangle 10"/>
          <p:cNvSpPr>
            <a:spLocks noGrp="1" noChangeArrowheads="1"/>
          </p:cNvSpPr>
          <p:nvPr>
            <p:ph type="sldNum" sz="quarter" idx="4"/>
          </p:nvPr>
        </p:nvSpPr>
        <p:spPr bwMode="auto">
          <a:xfrm>
            <a:off x="9431867" y="6248400"/>
            <a:ext cx="2542117" cy="457200"/>
          </a:xfrm>
          <a:prstGeom prst="rect">
            <a:avLst/>
          </a:prstGeom>
          <a:noFill/>
          <a:ln w="9525">
            <a:noFill/>
            <a:miter lim="800000"/>
          </a:ln>
          <a:effectLst/>
        </p:spPr>
        <p:txBody>
          <a:bodyPr vert="horz" wrap="square" lIns="91416" tIns="45708" rIns="91416" bIns="45708" numCol="1" anchor="b" anchorCtr="0" compatLnSpc="1"/>
          <a:lstStyle>
            <a:lvl1pPr algn="r" eaLnBrk="1" hangingPunct="1">
              <a:defRPr kumimoji="1" sz="1400">
                <a:solidFill>
                  <a:srgbClr val="000000"/>
                </a:solidFill>
                <a:latin typeface="Times New Roman" panose="02020603050405020304" pitchFamily="18" charset="0"/>
              </a:defRPr>
            </a:lvl1pPr>
          </a:lstStyle>
          <a:p>
            <a:pPr>
              <a:defRPr/>
            </a:pPr>
            <a:fld id="{6A605DEF-E15A-419E-B57A-4E840EE79372}"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ransition>
    <p:zoom/>
  </p:transition>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New Roman" panose="02020603050405020304" pitchFamily="18" charset="0"/>
          <a:ea typeface="宋体" pitchFamily="2" charset="-122"/>
        </a:defRPr>
      </a:lvl2pPr>
      <a:lvl3pPr algn="ctr" rtl="0" eaLnBrk="0" fontAlgn="base" hangingPunct="0">
        <a:spcBef>
          <a:spcPct val="0"/>
        </a:spcBef>
        <a:spcAft>
          <a:spcPct val="0"/>
        </a:spcAft>
        <a:defRPr sz="3600">
          <a:solidFill>
            <a:schemeClr val="tx2"/>
          </a:solidFill>
          <a:latin typeface="Times New Roman" panose="02020603050405020304" pitchFamily="18" charset="0"/>
          <a:ea typeface="宋体" pitchFamily="2" charset="-122"/>
        </a:defRPr>
      </a:lvl3pPr>
      <a:lvl4pPr algn="ctr" rtl="0" eaLnBrk="0" fontAlgn="base" hangingPunct="0">
        <a:spcBef>
          <a:spcPct val="0"/>
        </a:spcBef>
        <a:spcAft>
          <a:spcPct val="0"/>
        </a:spcAft>
        <a:defRPr sz="3600">
          <a:solidFill>
            <a:schemeClr val="tx2"/>
          </a:solidFill>
          <a:latin typeface="Times New Roman" panose="02020603050405020304" pitchFamily="18" charset="0"/>
          <a:ea typeface="宋体" pitchFamily="2" charset="-122"/>
        </a:defRPr>
      </a:lvl4pPr>
      <a:lvl5pPr algn="ctr" rtl="0" eaLnBrk="0" fontAlgn="base" hangingPunct="0">
        <a:spcBef>
          <a:spcPct val="0"/>
        </a:spcBef>
        <a:spcAft>
          <a:spcPct val="0"/>
        </a:spcAft>
        <a:defRPr sz="3600">
          <a:solidFill>
            <a:schemeClr val="tx2"/>
          </a:solidFill>
          <a:latin typeface="Times New Roman" panose="02020603050405020304" pitchFamily="18" charset="0"/>
          <a:ea typeface="宋体" pitchFamily="2" charset="-122"/>
        </a:defRPr>
      </a:lvl5pPr>
      <a:lvl6pPr marL="457200" algn="ctr" rtl="0" fontAlgn="base">
        <a:spcBef>
          <a:spcPct val="0"/>
        </a:spcBef>
        <a:spcAft>
          <a:spcPct val="0"/>
        </a:spcAft>
        <a:defRPr sz="3600">
          <a:solidFill>
            <a:schemeClr val="tx2"/>
          </a:solidFill>
          <a:latin typeface="Times New Roman" panose="02020603050405020304" pitchFamily="18" charset="0"/>
          <a:ea typeface="宋体" pitchFamily="2" charset="-122"/>
        </a:defRPr>
      </a:lvl6pPr>
      <a:lvl7pPr marL="914400" algn="ctr" rtl="0" fontAlgn="base">
        <a:spcBef>
          <a:spcPct val="0"/>
        </a:spcBef>
        <a:spcAft>
          <a:spcPct val="0"/>
        </a:spcAft>
        <a:defRPr sz="3600">
          <a:solidFill>
            <a:schemeClr val="tx2"/>
          </a:solidFill>
          <a:latin typeface="Times New Roman" panose="02020603050405020304" pitchFamily="18" charset="0"/>
          <a:ea typeface="宋体" pitchFamily="2" charset="-122"/>
        </a:defRPr>
      </a:lvl7pPr>
      <a:lvl8pPr marL="1371600" algn="ctr" rtl="0" fontAlgn="base">
        <a:spcBef>
          <a:spcPct val="0"/>
        </a:spcBef>
        <a:spcAft>
          <a:spcPct val="0"/>
        </a:spcAft>
        <a:defRPr sz="3600">
          <a:solidFill>
            <a:schemeClr val="tx2"/>
          </a:solidFill>
          <a:latin typeface="Times New Roman" panose="02020603050405020304" pitchFamily="18" charset="0"/>
          <a:ea typeface="宋体" pitchFamily="2" charset="-122"/>
        </a:defRPr>
      </a:lvl8pPr>
      <a:lvl9pPr marL="1828800" algn="ctr" rtl="0" fontAlgn="base">
        <a:spcBef>
          <a:spcPct val="0"/>
        </a:spcBef>
        <a:spcAft>
          <a:spcPct val="0"/>
        </a:spcAft>
        <a:defRPr sz="3600">
          <a:solidFill>
            <a:schemeClr val="tx2"/>
          </a:solidFill>
          <a:latin typeface="Times New Roman" panose="02020603050405020304" pitchFamily="18"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chemeClr val="tx1"/>
          </a:solidFill>
          <a:latin typeface="+mn-lt"/>
          <a:ea typeface="+mn-ea"/>
        </a:defRPr>
      </a:lvl2pPr>
      <a:lvl3pPr marL="1141730" indent="-227330" algn="l" rtl="0" eaLnBrk="0" fontAlgn="base" hangingPunct="0">
        <a:lnSpc>
          <a:spcPct val="115000"/>
        </a:lnSpc>
        <a:spcBef>
          <a:spcPct val="20000"/>
        </a:spcBef>
        <a:spcAft>
          <a:spcPct val="0"/>
        </a:spcAft>
        <a:buChar char="•"/>
        <a:defRPr sz="2400">
          <a:solidFill>
            <a:schemeClr val="tx1"/>
          </a:solidFill>
          <a:latin typeface="+mn-lt"/>
          <a:ea typeface="+mn-ea"/>
        </a:defRPr>
      </a:lvl3pPr>
      <a:lvl4pPr marL="1600200" indent="-230505" algn="l" rtl="0" eaLnBrk="0" fontAlgn="base" hangingPunct="0">
        <a:lnSpc>
          <a:spcPct val="115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chemeClr val="tx1"/>
          </a:solidFill>
          <a:latin typeface="+mn-lt"/>
          <a:ea typeface="+mn-ea"/>
        </a:defRPr>
      </a:lvl5pPr>
      <a:lvl6pPr marL="2514600" indent="-228600" algn="l" rtl="0" fontAlgn="base">
        <a:lnSpc>
          <a:spcPct val="115000"/>
        </a:lnSpc>
        <a:spcBef>
          <a:spcPct val="20000"/>
        </a:spcBef>
        <a:spcAft>
          <a:spcPct val="0"/>
        </a:spcAft>
        <a:buChar char="»"/>
        <a:defRPr sz="2000">
          <a:solidFill>
            <a:schemeClr val="tx1"/>
          </a:solidFill>
          <a:latin typeface="+mn-lt"/>
          <a:ea typeface="+mn-ea"/>
        </a:defRPr>
      </a:lvl6pPr>
      <a:lvl7pPr marL="2971800" indent="-228600" algn="l" rtl="0" fontAlgn="base">
        <a:lnSpc>
          <a:spcPct val="115000"/>
        </a:lnSpc>
        <a:spcBef>
          <a:spcPct val="20000"/>
        </a:spcBef>
        <a:spcAft>
          <a:spcPct val="0"/>
        </a:spcAft>
        <a:buChar char="»"/>
        <a:defRPr sz="2000">
          <a:solidFill>
            <a:schemeClr val="tx1"/>
          </a:solidFill>
          <a:latin typeface="+mn-lt"/>
          <a:ea typeface="+mn-ea"/>
        </a:defRPr>
      </a:lvl7pPr>
      <a:lvl8pPr marL="3429000" indent="-228600" algn="l" rtl="0" fontAlgn="base">
        <a:lnSpc>
          <a:spcPct val="115000"/>
        </a:lnSpc>
        <a:spcBef>
          <a:spcPct val="20000"/>
        </a:spcBef>
        <a:spcAft>
          <a:spcPct val="0"/>
        </a:spcAft>
        <a:buChar char="»"/>
        <a:defRPr sz="2000">
          <a:solidFill>
            <a:schemeClr val="tx1"/>
          </a:solidFill>
          <a:latin typeface="+mn-lt"/>
          <a:ea typeface="+mn-ea"/>
        </a:defRPr>
      </a:lvl8pPr>
      <a:lvl9pPr marL="3886200" indent="-228600" algn="l" rtl="0" fontAlgn="base">
        <a:lnSpc>
          <a:spcPct val="115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914400" y="609600"/>
            <a:ext cx="10270067"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p>
            <a:pPr lvl="0"/>
            <a:r>
              <a:rPr lang="zh-CN" altLang="en-US"/>
              <a:t>单击此处编辑母版标题样式</a:t>
            </a:r>
            <a:endParaRPr lang="zh-CN" altLang="en-US"/>
          </a:p>
        </p:txBody>
      </p:sp>
      <p:sp>
        <p:nvSpPr>
          <p:cNvPr id="4099" name="Rectangle 3"/>
          <p:cNvSpPr>
            <a:spLocks noGrp="1" noChangeArrowheads="1"/>
          </p:cNvSpPr>
          <p:nvPr>
            <p:ph type="body" idx="1"/>
          </p:nvPr>
        </p:nvSpPr>
        <p:spPr bwMode="auto">
          <a:xfrm>
            <a:off x="914400" y="1979614"/>
            <a:ext cx="10363200"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58052" name="Rectangle 4"/>
          <p:cNvSpPr>
            <a:spLocks noGrp="1" noChangeArrowheads="1"/>
          </p:cNvSpPr>
          <p:nvPr>
            <p:ph type="ftr" sz="quarter" idx="3"/>
          </p:nvPr>
        </p:nvSpPr>
        <p:spPr bwMode="auto">
          <a:xfrm>
            <a:off x="4165600" y="6248400"/>
            <a:ext cx="3860800" cy="457200"/>
          </a:xfrm>
          <a:prstGeom prst="rect">
            <a:avLst/>
          </a:prstGeom>
          <a:noFill/>
          <a:ln w="9525">
            <a:noFill/>
            <a:miter lim="800000"/>
          </a:ln>
          <a:effectLst/>
        </p:spPr>
        <p:txBody>
          <a:bodyPr vert="horz" wrap="square" lIns="91416" tIns="45708" rIns="91416" bIns="45708" numCol="1" anchor="b" anchorCtr="1" compatLnSpc="1"/>
          <a:lstStyle>
            <a:lvl1pPr eaLnBrk="1" hangingPunct="1">
              <a:defRPr sz="1400">
                <a:ea typeface="+mn-ea"/>
              </a:defRPr>
            </a:lvl1pPr>
          </a:lstStyle>
          <a:p>
            <a:pPr>
              <a:defRPr/>
            </a:pPr>
            <a:r>
              <a:rPr lang="zh-CN" altLang="en-US"/>
              <a:t>辽东学院信息技术学院</a:t>
            </a:r>
            <a:endParaRPr lang="zh-CN" altLang="en-US"/>
          </a:p>
        </p:txBody>
      </p:sp>
      <p:pic>
        <p:nvPicPr>
          <p:cNvPr id="4101" name="Picture 5" descr="BJ12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8900584"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BJ300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52517" y="5372100"/>
            <a:ext cx="263948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Text Box 7"/>
          <p:cNvSpPr txBox="1">
            <a:spLocks noChangeArrowheads="1"/>
          </p:cNvSpPr>
          <p:nvPr/>
        </p:nvSpPr>
        <p:spPr bwMode="auto">
          <a:xfrm>
            <a:off x="1833033" y="73026"/>
            <a:ext cx="2230049" cy="400085"/>
          </a:xfrm>
          <a:prstGeom prst="rect">
            <a:avLst/>
          </a:prstGeom>
          <a:noFill/>
          <a:ln>
            <a:noFill/>
          </a:ln>
        </p:spPr>
        <p:txBody>
          <a:bodyPr wrap="none" lIns="91416" tIns="45708" rIns="91416" bIns="45708">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r>
              <a:rPr lang="zh-CN" altLang="en-US" sz="2000">
                <a:latin typeface="华文行楷" pitchFamily="2" charset="-122"/>
                <a:ea typeface="华文行楷" pitchFamily="2" charset="-122"/>
              </a:rPr>
              <a:t>第五章 设备 管 理 </a:t>
            </a:r>
            <a:endParaRPr lang="zh-CN" altLang="en-US" sz="2000">
              <a:latin typeface="华文行楷" pitchFamily="2" charset="-122"/>
              <a:ea typeface="华文行楷" pitchFamily="2" charset="-122"/>
            </a:endParaRPr>
          </a:p>
        </p:txBody>
      </p:sp>
      <p:pic>
        <p:nvPicPr>
          <p:cNvPr id="4104" name="Picture 8" descr="BJ20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6146800"/>
            <a:ext cx="14224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7" name="Rectangle 9"/>
          <p:cNvSpPr>
            <a:spLocks noGrp="1" noChangeArrowheads="1"/>
          </p:cNvSpPr>
          <p:nvPr>
            <p:ph type="dt" sz="half" idx="2"/>
          </p:nvPr>
        </p:nvSpPr>
        <p:spPr bwMode="auto">
          <a:xfrm>
            <a:off x="95251" y="6248400"/>
            <a:ext cx="2540000" cy="457200"/>
          </a:xfrm>
          <a:prstGeom prst="rect">
            <a:avLst/>
          </a:prstGeom>
          <a:noFill/>
          <a:ln w="9525">
            <a:noFill/>
            <a:miter lim="800000"/>
          </a:ln>
          <a:effectLst/>
        </p:spPr>
        <p:txBody>
          <a:bodyPr vert="horz" wrap="square" lIns="91416" tIns="45708" rIns="91416" bIns="45708" numCol="1" anchor="b" anchorCtr="0" compatLnSpc="1"/>
          <a:lstStyle>
            <a:lvl1pPr algn="l" eaLnBrk="1" hangingPunct="1">
              <a:defRPr sz="1400">
                <a:ea typeface="+mn-ea"/>
              </a:defRPr>
            </a:lvl1pPr>
          </a:lstStyle>
          <a:p>
            <a:pPr>
              <a:defRPr/>
            </a:pPr>
            <a:fld id="{C963C785-4FE5-4102-8A2E-BD0D6C17C087}" type="datetime1">
              <a:rPr lang="en-US"/>
            </a:fld>
            <a:endParaRPr lang="en-US" altLang="zh-CN"/>
          </a:p>
        </p:txBody>
      </p:sp>
      <p:sp>
        <p:nvSpPr>
          <p:cNvPr id="258058" name="Rectangle 10"/>
          <p:cNvSpPr>
            <a:spLocks noGrp="1" noChangeArrowheads="1"/>
          </p:cNvSpPr>
          <p:nvPr>
            <p:ph type="sldNum" sz="quarter" idx="4"/>
          </p:nvPr>
        </p:nvSpPr>
        <p:spPr bwMode="auto">
          <a:xfrm>
            <a:off x="9431867" y="6248400"/>
            <a:ext cx="2542117" cy="457200"/>
          </a:xfrm>
          <a:prstGeom prst="rect">
            <a:avLst/>
          </a:prstGeom>
          <a:noFill/>
          <a:ln w="9525">
            <a:noFill/>
            <a:miter lim="800000"/>
          </a:ln>
          <a:effectLst/>
        </p:spPr>
        <p:txBody>
          <a:bodyPr vert="horz" wrap="square" lIns="91416" tIns="45708" rIns="91416" bIns="45708" numCol="1" anchor="b" anchorCtr="0" compatLnSpc="1"/>
          <a:lstStyle>
            <a:lvl1pPr algn="r" eaLnBrk="1" hangingPunct="1">
              <a:defRPr sz="1400"/>
            </a:lvl1pPr>
          </a:lstStyle>
          <a:p>
            <a:pPr>
              <a:defRPr/>
            </a:pPr>
            <a:fld id="{53503DB1-FD8E-4EE0-9B39-05EB8756EEFB}"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ransition>
    <p:zoom/>
  </p:transition>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New Roman" panose="02020603050405020304" pitchFamily="18" charset="0"/>
          <a:ea typeface="宋体" pitchFamily="2" charset="-122"/>
        </a:defRPr>
      </a:lvl2pPr>
      <a:lvl3pPr algn="ctr" rtl="0" eaLnBrk="0" fontAlgn="base" hangingPunct="0">
        <a:spcBef>
          <a:spcPct val="0"/>
        </a:spcBef>
        <a:spcAft>
          <a:spcPct val="0"/>
        </a:spcAft>
        <a:defRPr sz="3600">
          <a:solidFill>
            <a:schemeClr val="tx2"/>
          </a:solidFill>
          <a:latin typeface="Times New Roman" panose="02020603050405020304" pitchFamily="18" charset="0"/>
          <a:ea typeface="宋体" pitchFamily="2" charset="-122"/>
        </a:defRPr>
      </a:lvl3pPr>
      <a:lvl4pPr algn="ctr" rtl="0" eaLnBrk="0" fontAlgn="base" hangingPunct="0">
        <a:spcBef>
          <a:spcPct val="0"/>
        </a:spcBef>
        <a:spcAft>
          <a:spcPct val="0"/>
        </a:spcAft>
        <a:defRPr sz="3600">
          <a:solidFill>
            <a:schemeClr val="tx2"/>
          </a:solidFill>
          <a:latin typeface="Times New Roman" panose="02020603050405020304" pitchFamily="18" charset="0"/>
          <a:ea typeface="宋体" pitchFamily="2" charset="-122"/>
        </a:defRPr>
      </a:lvl4pPr>
      <a:lvl5pPr algn="ctr" rtl="0" eaLnBrk="0" fontAlgn="base" hangingPunct="0">
        <a:spcBef>
          <a:spcPct val="0"/>
        </a:spcBef>
        <a:spcAft>
          <a:spcPct val="0"/>
        </a:spcAft>
        <a:defRPr sz="3600">
          <a:solidFill>
            <a:schemeClr val="tx2"/>
          </a:solidFill>
          <a:latin typeface="Times New Roman" panose="02020603050405020304" pitchFamily="18" charset="0"/>
          <a:ea typeface="宋体" pitchFamily="2" charset="-122"/>
        </a:defRPr>
      </a:lvl5pPr>
      <a:lvl6pPr marL="457200" algn="ctr" rtl="0" fontAlgn="base">
        <a:spcBef>
          <a:spcPct val="0"/>
        </a:spcBef>
        <a:spcAft>
          <a:spcPct val="0"/>
        </a:spcAft>
        <a:defRPr sz="3600">
          <a:solidFill>
            <a:schemeClr val="tx2"/>
          </a:solidFill>
          <a:latin typeface="Times New Roman" panose="02020603050405020304" pitchFamily="18" charset="0"/>
          <a:ea typeface="宋体" pitchFamily="2" charset="-122"/>
        </a:defRPr>
      </a:lvl6pPr>
      <a:lvl7pPr marL="914400" algn="ctr" rtl="0" fontAlgn="base">
        <a:spcBef>
          <a:spcPct val="0"/>
        </a:spcBef>
        <a:spcAft>
          <a:spcPct val="0"/>
        </a:spcAft>
        <a:defRPr sz="3600">
          <a:solidFill>
            <a:schemeClr val="tx2"/>
          </a:solidFill>
          <a:latin typeface="Times New Roman" panose="02020603050405020304" pitchFamily="18" charset="0"/>
          <a:ea typeface="宋体" pitchFamily="2" charset="-122"/>
        </a:defRPr>
      </a:lvl7pPr>
      <a:lvl8pPr marL="1371600" algn="ctr" rtl="0" fontAlgn="base">
        <a:spcBef>
          <a:spcPct val="0"/>
        </a:spcBef>
        <a:spcAft>
          <a:spcPct val="0"/>
        </a:spcAft>
        <a:defRPr sz="3600">
          <a:solidFill>
            <a:schemeClr val="tx2"/>
          </a:solidFill>
          <a:latin typeface="Times New Roman" panose="02020603050405020304" pitchFamily="18" charset="0"/>
          <a:ea typeface="宋体" pitchFamily="2" charset="-122"/>
        </a:defRPr>
      </a:lvl8pPr>
      <a:lvl9pPr marL="1828800" algn="ctr" rtl="0" fontAlgn="base">
        <a:spcBef>
          <a:spcPct val="0"/>
        </a:spcBef>
        <a:spcAft>
          <a:spcPct val="0"/>
        </a:spcAft>
        <a:defRPr sz="3600">
          <a:solidFill>
            <a:schemeClr val="tx2"/>
          </a:solidFill>
          <a:latin typeface="Times New Roman" panose="02020603050405020304" pitchFamily="18"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chemeClr val="tx1"/>
          </a:solidFill>
          <a:latin typeface="+mn-lt"/>
          <a:ea typeface="+mn-ea"/>
        </a:defRPr>
      </a:lvl2pPr>
      <a:lvl3pPr marL="1141730" indent="-227330" algn="l" rtl="0" eaLnBrk="0" fontAlgn="base" hangingPunct="0">
        <a:lnSpc>
          <a:spcPct val="115000"/>
        </a:lnSpc>
        <a:spcBef>
          <a:spcPct val="20000"/>
        </a:spcBef>
        <a:spcAft>
          <a:spcPct val="0"/>
        </a:spcAft>
        <a:buChar char="•"/>
        <a:defRPr sz="2400">
          <a:solidFill>
            <a:schemeClr val="tx1"/>
          </a:solidFill>
          <a:latin typeface="+mn-lt"/>
          <a:ea typeface="+mn-ea"/>
        </a:defRPr>
      </a:lvl3pPr>
      <a:lvl4pPr marL="1600200" indent="-230505" algn="l" rtl="0" eaLnBrk="0" fontAlgn="base" hangingPunct="0">
        <a:lnSpc>
          <a:spcPct val="115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chemeClr val="tx1"/>
          </a:solidFill>
          <a:latin typeface="+mn-lt"/>
          <a:ea typeface="+mn-ea"/>
        </a:defRPr>
      </a:lvl5pPr>
      <a:lvl6pPr marL="2514600" indent="-228600" algn="l" rtl="0" fontAlgn="base">
        <a:lnSpc>
          <a:spcPct val="115000"/>
        </a:lnSpc>
        <a:spcBef>
          <a:spcPct val="20000"/>
        </a:spcBef>
        <a:spcAft>
          <a:spcPct val="0"/>
        </a:spcAft>
        <a:buChar char="»"/>
        <a:defRPr sz="2000">
          <a:solidFill>
            <a:schemeClr val="tx1"/>
          </a:solidFill>
          <a:latin typeface="+mn-lt"/>
          <a:ea typeface="+mn-ea"/>
        </a:defRPr>
      </a:lvl6pPr>
      <a:lvl7pPr marL="2971800" indent="-228600" algn="l" rtl="0" fontAlgn="base">
        <a:lnSpc>
          <a:spcPct val="115000"/>
        </a:lnSpc>
        <a:spcBef>
          <a:spcPct val="20000"/>
        </a:spcBef>
        <a:spcAft>
          <a:spcPct val="0"/>
        </a:spcAft>
        <a:buChar char="»"/>
        <a:defRPr sz="2000">
          <a:solidFill>
            <a:schemeClr val="tx1"/>
          </a:solidFill>
          <a:latin typeface="+mn-lt"/>
          <a:ea typeface="+mn-ea"/>
        </a:defRPr>
      </a:lvl7pPr>
      <a:lvl8pPr marL="3429000" indent="-228600" algn="l" rtl="0" fontAlgn="base">
        <a:lnSpc>
          <a:spcPct val="115000"/>
        </a:lnSpc>
        <a:spcBef>
          <a:spcPct val="20000"/>
        </a:spcBef>
        <a:spcAft>
          <a:spcPct val="0"/>
        </a:spcAft>
        <a:buChar char="»"/>
        <a:defRPr sz="2000">
          <a:solidFill>
            <a:schemeClr val="tx1"/>
          </a:solidFill>
          <a:latin typeface="+mn-lt"/>
          <a:ea typeface="+mn-ea"/>
        </a:defRPr>
      </a:lvl8pPr>
      <a:lvl9pPr marL="3886200" indent="-228600" algn="l" rtl="0" fontAlgn="base">
        <a:lnSpc>
          <a:spcPct val="115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5123"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solidFill>
                  <a:srgbClr val="000000"/>
                </a:solidFill>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solidFill>
                  <a:srgbClr val="000000"/>
                </a:solidFill>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solidFill>
                  <a:srgbClr val="000000"/>
                </a:solidFill>
              </a:defRPr>
            </a:lvl1pPr>
          </a:lstStyle>
          <a:p>
            <a:pPr>
              <a:defRPr/>
            </a:pPr>
            <a:fld id="{1E7028A5-CB21-4244-A7EA-60A9D9300C70}"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grpSp>
        <p:nvGrpSpPr>
          <p:cNvPr id="6146" name="组 95"/>
          <p:cNvGrpSpPr/>
          <p:nvPr userDrawn="1"/>
        </p:nvGrpSpPr>
        <p:grpSpPr bwMode="auto">
          <a:xfrm>
            <a:off x="0" y="0"/>
            <a:ext cx="12192000" cy="6738938"/>
            <a:chOff x="-1" y="0"/>
            <a:chExt cx="12192002" cy="6858000"/>
          </a:xfrm>
        </p:grpSpPr>
        <p:cxnSp>
          <p:nvCxnSpPr>
            <p:cNvPr id="97" name="直接连接符 96"/>
            <p:cNvCxnSpPr/>
            <p:nvPr/>
          </p:nvCxnSpPr>
          <p:spPr bwMode="hidden">
            <a:xfrm>
              <a:off x="609599"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8799"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0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2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4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6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48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001"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01"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01"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116" y="386116"/>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116" y="1610701"/>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116" y="2835287"/>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116" y="4059872"/>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116" y="5286072"/>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116" y="6510657"/>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6164" name="组 112"/>
            <p:cNvGrpSpPr/>
            <p:nvPr userDrawn="1"/>
          </p:nvGrpSpPr>
          <p:grpSpPr bwMode="auto">
            <a:xfrm>
              <a:off x="-1" y="0"/>
              <a:ext cx="12192001" cy="6858000"/>
              <a:chOff x="-1" y="0"/>
              <a:chExt cx="12192001" cy="6858000"/>
            </a:xfrm>
          </p:grpSpPr>
          <p:cxnSp>
            <p:nvCxnSpPr>
              <p:cNvPr id="131" name="直接连接符 130"/>
              <p:cNvCxnSpPr/>
              <p:nvPr/>
            </p:nvCxnSpPr>
            <p:spPr bwMode="hidden">
              <a:xfrm>
                <a:off x="226483"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917"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7000"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4084" y="0"/>
                <a:ext cx="6817784"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7517"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6187" name="组 135"/>
              <p:cNvGrpSpPr/>
              <p:nvPr/>
            </p:nvGrpSpPr>
            <p:grpSpPr bwMode="auto">
              <a:xfrm>
                <a:off x="6327885" y="0"/>
                <a:ext cx="5864115" cy="5898673"/>
                <a:chOff x="6327885" y="0"/>
                <a:chExt cx="5864115" cy="5898673"/>
              </a:xfrm>
            </p:grpSpPr>
            <p:cxnSp>
              <p:nvCxnSpPr>
                <p:cNvPr id="142" name="直接连接符 141"/>
                <p:cNvCxnSpPr/>
                <p:nvPr/>
              </p:nvCxnSpPr>
              <p:spPr bwMode="hidden">
                <a:xfrm>
                  <a:off x="6328833" y="0"/>
                  <a:ext cx="5863168" cy="589836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50151" y="0"/>
                  <a:ext cx="4641851" cy="4672164"/>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3584" y="0"/>
                  <a:ext cx="3418417" cy="345727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1" y="0"/>
                  <a:ext cx="2209801" cy="22262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285" y="0"/>
                  <a:ext cx="992716" cy="100325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1333"/>
                <a:ext cx="5829301" cy="58466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841"/>
                <a:ext cx="4614334" cy="463015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1423"/>
                <a:ext cx="3399367" cy="342657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162"/>
                <a:ext cx="2197100" cy="220683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38"/>
                <a:ext cx="986367" cy="99356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6165" name="组 113"/>
            <p:cNvGrpSpPr/>
            <p:nvPr userDrawn="1"/>
          </p:nvGrpSpPr>
          <p:grpSpPr bwMode="auto">
            <a:xfrm flipH="1">
              <a:off x="0" y="0"/>
              <a:ext cx="12192001" cy="6858000"/>
              <a:chOff x="-1" y="0"/>
              <a:chExt cx="12192001" cy="6858000"/>
            </a:xfrm>
          </p:grpSpPr>
          <p:cxnSp>
            <p:nvCxnSpPr>
              <p:cNvPr id="115" name="直接连接符 114"/>
              <p:cNvCxnSpPr/>
              <p:nvPr/>
            </p:nvCxnSpPr>
            <p:spPr bwMode="hidden">
              <a:xfrm>
                <a:off x="226482"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915"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7000"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4082" y="0"/>
                <a:ext cx="6817785"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7516"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6171" name="组 119"/>
              <p:cNvGrpSpPr/>
              <p:nvPr/>
            </p:nvGrpSpPr>
            <p:grpSpPr bwMode="auto">
              <a:xfrm>
                <a:off x="6327885" y="0"/>
                <a:ext cx="5864115" cy="5898673"/>
                <a:chOff x="6327885" y="0"/>
                <a:chExt cx="5864115" cy="5898673"/>
              </a:xfrm>
            </p:grpSpPr>
            <p:cxnSp>
              <p:nvCxnSpPr>
                <p:cNvPr id="126" name="直接连接符 125"/>
                <p:cNvCxnSpPr/>
                <p:nvPr/>
              </p:nvCxnSpPr>
              <p:spPr bwMode="hidden">
                <a:xfrm>
                  <a:off x="6328833" y="0"/>
                  <a:ext cx="5863168" cy="589836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50149" y="0"/>
                  <a:ext cx="4641852" cy="4672164"/>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3583" y="0"/>
                  <a:ext cx="3418418" cy="345727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1" y="0"/>
                  <a:ext cx="2209801" cy="22262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284" y="0"/>
                  <a:ext cx="992718" cy="100325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1333"/>
                <a:ext cx="5829301" cy="58466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841"/>
                <a:ext cx="4614334" cy="463015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1423"/>
                <a:ext cx="3399367" cy="342657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162"/>
                <a:ext cx="2197100" cy="220683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38"/>
                <a:ext cx="986367" cy="99356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Lst>
  <p:transition/>
  <p:hf sldNum="0" hdr="0" ftr="0" dt="0"/>
  <p:txStyles>
    <p:titleStyle>
      <a:lvl1pPr algn="l" defTabSz="913130" rtl="0" eaLnBrk="0" fontAlgn="base" hangingPunct="0">
        <a:lnSpc>
          <a:spcPct val="90000"/>
        </a:lnSpc>
        <a:spcBef>
          <a:spcPct val="0"/>
        </a:spcBef>
        <a:spcAft>
          <a:spcPct val="0"/>
        </a:spcAft>
        <a:defRPr sz="3200" b="1" kern="1200">
          <a:solidFill>
            <a:srgbClr val="374D81"/>
          </a:solidFill>
          <a:latin typeface="微软雅黑" panose="020B0503020204020204" pitchFamily="34" charset="-122"/>
          <a:ea typeface="微软雅黑" panose="020B0503020204020204" pitchFamily="34" charset="-122"/>
          <a:cs typeface="+mj-cs"/>
        </a:defRPr>
      </a:lvl1pPr>
      <a:lvl2pPr algn="l" defTabSz="913130"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2pPr>
      <a:lvl3pPr algn="l" defTabSz="913130"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3pPr>
      <a:lvl4pPr algn="l" defTabSz="913130"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4pPr>
      <a:lvl5pPr algn="l" defTabSz="913130"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5pPr>
      <a:lvl6pPr marL="457200" algn="l" defTabSz="913130"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6pPr>
      <a:lvl7pPr marL="914400" algn="l" defTabSz="913130"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7pPr>
      <a:lvl8pPr marL="1371600" algn="l" defTabSz="913130"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8pPr>
      <a:lvl9pPr marL="1828800" algn="l" defTabSz="913130"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9pPr>
    </p:titleStyle>
    <p:bodyStyle>
      <a:lvl1pPr marL="227330" indent="-227330" algn="l" defTabSz="913130" rtl="0" eaLnBrk="0" fontAlgn="base" hangingPunct="0">
        <a:lnSpc>
          <a:spcPct val="90000"/>
        </a:lnSpc>
        <a:spcBef>
          <a:spcPts val="1800"/>
        </a:spcBef>
        <a:spcAft>
          <a:spcPct val="0"/>
        </a:spcAft>
        <a:buClr>
          <a:srgbClr val="374D81"/>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5930" indent="-182880" algn="l" defTabSz="913130" rtl="0" eaLnBrk="0" fontAlgn="base" hangingPunct="0">
        <a:lnSpc>
          <a:spcPct val="90000"/>
        </a:lnSpc>
        <a:spcBef>
          <a:spcPts val="1200"/>
        </a:spcBef>
        <a:spcAft>
          <a:spcPct val="0"/>
        </a:spcAft>
        <a:buClr>
          <a:srgbClr val="374D81"/>
        </a:buClr>
        <a:buSzPct val="100000"/>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2pPr>
      <a:lvl3pPr marL="684530" indent="-177800" algn="l" defTabSz="913130" rtl="0" eaLnBrk="0" fontAlgn="base" hangingPunct="0">
        <a:lnSpc>
          <a:spcPct val="90000"/>
        </a:lnSpc>
        <a:spcBef>
          <a:spcPts val="800"/>
        </a:spcBef>
        <a:spcAft>
          <a:spcPct val="0"/>
        </a:spcAft>
        <a:buClr>
          <a:srgbClr val="374D81"/>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3130" indent="-182880" algn="l" defTabSz="913130" rtl="0" eaLnBrk="0" fontAlgn="base" hangingPunct="0">
        <a:lnSpc>
          <a:spcPct val="90000"/>
        </a:lnSpc>
        <a:spcBef>
          <a:spcPts val="800"/>
        </a:spcBef>
        <a:spcAft>
          <a:spcPct val="0"/>
        </a:spcAft>
        <a:buClr>
          <a:srgbClr val="374D81"/>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1730" indent="-177800" algn="l" defTabSz="913130" rtl="0" eaLnBrk="0" fontAlgn="base" hangingPunct="0">
        <a:lnSpc>
          <a:spcPct val="90000"/>
        </a:lnSpc>
        <a:spcBef>
          <a:spcPts val="600"/>
        </a:spcBef>
        <a:spcAft>
          <a:spcPct val="0"/>
        </a:spcAft>
        <a:buClr>
          <a:srgbClr val="374D81"/>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07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14F771B-B53C-4C40-B4FD-DB12E1E94FE9}"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vmlDrawing" Target="../drawings/vmlDrawing27.vml"/><Relationship Id="rId3" Type="http://schemas.openxmlformats.org/officeDocument/2006/relationships/slideLayout" Target="../slideLayouts/slideLayout19.xml"/><Relationship Id="rId2" Type="http://schemas.openxmlformats.org/officeDocument/2006/relationships/image" Target="../media/image56.emf"/><Relationship Id="rId1" Type="http://schemas.openxmlformats.org/officeDocument/2006/relationships/oleObject" Target="../embeddings/oleObject29.bin"/></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vmlDrawing" Target="../drawings/vmlDrawing28.vml"/><Relationship Id="rId3" Type="http://schemas.openxmlformats.org/officeDocument/2006/relationships/slideLayout" Target="../slideLayouts/slideLayout19.xml"/><Relationship Id="rId2" Type="http://schemas.openxmlformats.org/officeDocument/2006/relationships/image" Target="../media/image57.emf"/><Relationship Id="rId1" Type="http://schemas.openxmlformats.org/officeDocument/2006/relationships/oleObject" Target="../embeddings/oleObject30.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59.png"/><Relationship Id="rId1" Type="http://schemas.openxmlformats.org/officeDocument/2006/relationships/image" Target="../media/image58.png"/></Relationships>
</file>

<file path=ppt/slides/_rels/slide106.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4.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vmlDrawing" Target="../drawings/vmlDrawing29.vml"/><Relationship Id="rId3" Type="http://schemas.openxmlformats.org/officeDocument/2006/relationships/slideLayout" Target="../slideLayouts/slideLayout19.xml"/><Relationship Id="rId2" Type="http://schemas.openxmlformats.org/officeDocument/2006/relationships/image" Target="../media/image64.wmf"/><Relationship Id="rId1" Type="http://schemas.openxmlformats.org/officeDocument/2006/relationships/oleObject" Target="../embeddings/oleObject31.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28.xml"/><Relationship Id="rId4" Type="http://schemas.openxmlformats.org/officeDocument/2006/relationships/slide" Target="slide67.xml"/><Relationship Id="rId3" Type="http://schemas.openxmlformats.org/officeDocument/2006/relationships/slide" Target="slide64.xml"/><Relationship Id="rId2" Type="http://schemas.openxmlformats.org/officeDocument/2006/relationships/slide" Target="slide62.xml"/><Relationship Id="rId1" Type="http://schemas.openxmlformats.org/officeDocument/2006/relationships/slide" Target="slide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65.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65.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65.jpe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2.xml"/><Relationship Id="rId1" Type="http://schemas.openxmlformats.org/officeDocument/2006/relationships/image" Target="../media/image65.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2.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24.xml"/><Relationship Id="rId2" Type="http://schemas.openxmlformats.org/officeDocument/2006/relationships/image" Target="../media/image66.emf"/><Relationship Id="rId1" Type="http://schemas.openxmlformats.org/officeDocument/2006/relationships/oleObject" Target="../embeddings/oleObject32.bin"/></Relationships>
</file>

<file path=ppt/slides/_rels/slide133.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24.xml"/><Relationship Id="rId2" Type="http://schemas.openxmlformats.org/officeDocument/2006/relationships/image" Target="../media/image67.emf"/><Relationship Id="rId1" Type="http://schemas.openxmlformats.org/officeDocument/2006/relationships/oleObject" Target="../embeddings/oleObject33.bin"/></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1.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6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4.xml"/><Relationship Id="rId1" Type="http://schemas.openxmlformats.org/officeDocument/2006/relationships/image" Target="../media/image6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59.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wmf"/><Relationship Id="rId1"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54.xml"/><Relationship Id="rId3" Type="http://schemas.openxmlformats.org/officeDocument/2006/relationships/image" Target="../media/image20.png"/><Relationship Id="rId2" Type="http://schemas.openxmlformats.org/officeDocument/2006/relationships/image" Target="../media/image15.wmf"/><Relationship Id="rId1"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5.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4.jpeg"/><Relationship Id="rId1" Type="http://schemas.openxmlformats.org/officeDocument/2006/relationships/image" Target="../media/image1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6.vml"/><Relationship Id="rId3" Type="http://schemas.openxmlformats.org/officeDocument/2006/relationships/slideLayout" Target="../slideLayouts/slideLayout24.xml"/><Relationship Id="rId2" Type="http://schemas.openxmlformats.org/officeDocument/2006/relationships/image" Target="../media/image27.emf"/><Relationship Id="rId1"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7.vml"/><Relationship Id="rId3" Type="http://schemas.openxmlformats.org/officeDocument/2006/relationships/slideLayout" Target="../slideLayouts/slideLayout19.xml"/><Relationship Id="rId2" Type="http://schemas.openxmlformats.org/officeDocument/2006/relationships/image" Target="../media/image28.emf"/><Relationship Id="rId1"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0.png"/><Relationship Id="rId1" Type="http://schemas.openxmlformats.org/officeDocument/2006/relationships/image" Target="../media/image2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8.vml"/><Relationship Id="rId3" Type="http://schemas.openxmlformats.org/officeDocument/2006/relationships/slideLayout" Target="../slideLayouts/slideLayout19.xml"/><Relationship Id="rId2" Type="http://schemas.openxmlformats.org/officeDocument/2006/relationships/image" Target="../media/image30.wmf"/><Relationship Id="rId1"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3.xml"/><Relationship Id="rId2" Type="http://schemas.openxmlformats.org/officeDocument/2006/relationships/image" Target="../media/image15.w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9.vml"/><Relationship Id="rId3" Type="http://schemas.openxmlformats.org/officeDocument/2006/relationships/slideLayout" Target="../slideLayouts/slideLayout24.xml"/><Relationship Id="rId2" Type="http://schemas.openxmlformats.org/officeDocument/2006/relationships/image" Target="../media/image31.emf"/><Relationship Id="rId1"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9.xml"/><Relationship Id="rId2" Type="http://schemas.openxmlformats.org/officeDocument/2006/relationships/image" Target="../media/image32.wmf"/><Relationship Id="rId1"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11.vml"/><Relationship Id="rId3" Type="http://schemas.openxmlformats.org/officeDocument/2006/relationships/slideLayout" Target="../slideLayouts/slideLayout25.xml"/><Relationship Id="rId2" Type="http://schemas.openxmlformats.org/officeDocument/2006/relationships/image" Target="../media/image33.emf"/><Relationship Id="rId1"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image" Target="../media/image35.jpeg"/></Relationships>
</file>

<file path=ppt/slides/_rels/slide4.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73.xml"/><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png"/><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12.vml"/><Relationship Id="rId3" Type="http://schemas.openxmlformats.org/officeDocument/2006/relationships/slideLayout" Target="../slideLayouts/slideLayout14.xml"/><Relationship Id="rId2" Type="http://schemas.openxmlformats.org/officeDocument/2006/relationships/image" Target="../media/image36.wmf"/><Relationship Id="rId1"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13.vml"/><Relationship Id="rId3" Type="http://schemas.openxmlformats.org/officeDocument/2006/relationships/slideLayout" Target="../slideLayouts/slideLayout19.xml"/><Relationship Id="rId2" Type="http://schemas.openxmlformats.org/officeDocument/2006/relationships/image" Target="../media/image37.emf"/><Relationship Id="rId1" Type="http://schemas.openxmlformats.org/officeDocument/2006/relationships/oleObject" Target="../embeddings/oleObject13.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8.jpeg"/></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6.xml"/><Relationship Id="rId2" Type="http://schemas.openxmlformats.org/officeDocument/2006/relationships/image" Target="../media/image39.emf"/><Relationship Id="rId1" Type="http://schemas.openxmlformats.org/officeDocument/2006/relationships/oleObject" Target="../embeddings/oleObject14.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3.xml"/><Relationship Id="rId4" Type="http://schemas.openxmlformats.org/officeDocument/2006/relationships/image" Target="../media/image20.png"/><Relationship Id="rId3" Type="http://schemas.openxmlformats.org/officeDocument/2006/relationships/image" Target="../media/image17.png"/><Relationship Id="rId2" Type="http://schemas.openxmlformats.org/officeDocument/2006/relationships/image" Target="../media/image15.wmf"/><Relationship Id="rId1"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19.xml"/><Relationship Id="rId2" Type="http://schemas.openxmlformats.org/officeDocument/2006/relationships/image" Target="../media/image40.emf"/><Relationship Id="rId1" Type="http://schemas.openxmlformats.org/officeDocument/2006/relationships/oleObject" Target="../embeddings/oleObject15.bin"/></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slide" Target="slide24.xml"/><Relationship Id="rId3" Type="http://schemas.openxmlformats.org/officeDocument/2006/relationships/slide" Target="slide25.xml"/><Relationship Id="rId2" Type="http://schemas.openxmlformats.org/officeDocument/2006/relationships/slide" Target="slide22.xml"/><Relationship Id="rId1" Type="http://schemas.openxmlformats.org/officeDocument/2006/relationships/slide" Target="slide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19.xml"/><Relationship Id="rId2" Type="http://schemas.openxmlformats.org/officeDocument/2006/relationships/image" Target="../media/image41.emf"/><Relationship Id="rId1" Type="http://schemas.openxmlformats.org/officeDocument/2006/relationships/oleObject" Target="../embeddings/oleObject16.bin"/></Relationships>
</file>

<file path=ppt/slides/_rels/slide65.xml.rels><?xml version="1.0" encoding="UTF-8" standalone="yes"?>
<Relationships xmlns="http://schemas.openxmlformats.org/package/2006/relationships"><Relationship Id="rId8" Type="http://schemas.openxmlformats.org/officeDocument/2006/relationships/vmlDrawing" Target="../drawings/vmlDrawing17.vml"/><Relationship Id="rId7" Type="http://schemas.openxmlformats.org/officeDocument/2006/relationships/slideLayout" Target="../slideLayouts/slideLayout19.xml"/><Relationship Id="rId6" Type="http://schemas.openxmlformats.org/officeDocument/2006/relationships/image" Target="../media/image44.emf"/><Relationship Id="rId5" Type="http://schemas.openxmlformats.org/officeDocument/2006/relationships/oleObject" Target="../embeddings/oleObject19.bin"/><Relationship Id="rId4" Type="http://schemas.openxmlformats.org/officeDocument/2006/relationships/image" Target="../media/image43.emf"/><Relationship Id="rId3" Type="http://schemas.openxmlformats.org/officeDocument/2006/relationships/oleObject" Target="../embeddings/oleObject18.bin"/><Relationship Id="rId2" Type="http://schemas.openxmlformats.org/officeDocument/2006/relationships/image" Target="../media/image42.emf"/><Relationship Id="rId1" Type="http://schemas.openxmlformats.org/officeDocument/2006/relationships/oleObject" Target="../embeddings/oleObject17.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19.xml"/><Relationship Id="rId2" Type="http://schemas.openxmlformats.org/officeDocument/2006/relationships/image" Target="../media/image45.emf"/><Relationship Id="rId1" Type="http://schemas.openxmlformats.org/officeDocument/2006/relationships/oleObject" Target="../embeddings/oleObject20.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vmlDrawing" Target="../drawings/vmlDrawing19.vml"/><Relationship Id="rId3" Type="http://schemas.openxmlformats.org/officeDocument/2006/relationships/slideLayout" Target="../slideLayouts/slideLayout19.xml"/><Relationship Id="rId2" Type="http://schemas.openxmlformats.org/officeDocument/2006/relationships/image" Target="../media/image46.emf"/><Relationship Id="rId1" Type="http://schemas.openxmlformats.org/officeDocument/2006/relationships/oleObject" Target="../embeddings/oleObject21.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20.vml"/><Relationship Id="rId3" Type="http://schemas.openxmlformats.org/officeDocument/2006/relationships/slideLayout" Target="../slideLayouts/slideLayout19.xml"/><Relationship Id="rId2" Type="http://schemas.openxmlformats.org/officeDocument/2006/relationships/image" Target="../media/image47.emf"/><Relationship Id="rId1" Type="http://schemas.openxmlformats.org/officeDocument/2006/relationships/oleObject" Target="../embeddings/oleObject22.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9.xml"/><Relationship Id="rId2" Type="http://schemas.openxmlformats.org/officeDocument/2006/relationships/image" Target="../media/image49.png"/><Relationship Id="rId1"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vmlDrawing" Target="../drawings/vmlDrawing21.vml"/><Relationship Id="rId3" Type="http://schemas.openxmlformats.org/officeDocument/2006/relationships/slideLayout" Target="../slideLayouts/slideLayout19.xml"/><Relationship Id="rId2" Type="http://schemas.openxmlformats.org/officeDocument/2006/relationships/image" Target="../media/image50.wmf"/><Relationship Id="rId1" Type="http://schemas.openxmlformats.org/officeDocument/2006/relationships/oleObject" Target="../embeddings/oleObject23.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vmlDrawing" Target="../drawings/vmlDrawing22.vml"/><Relationship Id="rId3" Type="http://schemas.openxmlformats.org/officeDocument/2006/relationships/slideLayout" Target="../slideLayouts/slideLayout19.xml"/><Relationship Id="rId2" Type="http://schemas.openxmlformats.org/officeDocument/2006/relationships/image" Target="../media/image51.wmf"/><Relationship Id="rId1" Type="http://schemas.openxmlformats.org/officeDocument/2006/relationships/oleObject" Target="../embeddings/oleObject24.bin"/></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vmlDrawing" Target="../drawings/vmlDrawing23.vml"/><Relationship Id="rId3" Type="http://schemas.openxmlformats.org/officeDocument/2006/relationships/slideLayout" Target="../slideLayouts/slideLayout19.xml"/><Relationship Id="rId2" Type="http://schemas.openxmlformats.org/officeDocument/2006/relationships/image" Target="../media/image52.wmf"/><Relationship Id="rId1" Type="http://schemas.openxmlformats.org/officeDocument/2006/relationships/oleObject" Target="../embeddings/oleObject25.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vmlDrawing" Target="../drawings/vmlDrawing24.vml"/><Relationship Id="rId3" Type="http://schemas.openxmlformats.org/officeDocument/2006/relationships/slideLayout" Target="../slideLayouts/slideLayout19.xml"/><Relationship Id="rId2" Type="http://schemas.openxmlformats.org/officeDocument/2006/relationships/image" Target="../media/image53.wmf"/><Relationship Id="rId1" Type="http://schemas.openxmlformats.org/officeDocument/2006/relationships/oleObject" Target="../embeddings/oleObject26.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9.xml"/><Relationship Id="rId1" Type="http://schemas.openxmlformats.org/officeDocument/2006/relationships/image" Target="../media/image54.jpe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vmlDrawing" Target="../drawings/vmlDrawing25.vml"/><Relationship Id="rId3" Type="http://schemas.openxmlformats.org/officeDocument/2006/relationships/slideLayout" Target="../slideLayouts/slideLayout19.xml"/><Relationship Id="rId2" Type="http://schemas.openxmlformats.org/officeDocument/2006/relationships/image" Target="../media/image55.wmf"/><Relationship Id="rId1" Type="http://schemas.openxmlformats.org/officeDocument/2006/relationships/oleObject" Target="../embeddings/oleObject27.bin"/></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vmlDrawing" Target="../drawings/vmlDrawing26.vml"/><Relationship Id="rId3" Type="http://schemas.openxmlformats.org/officeDocument/2006/relationships/slideLayout" Target="../slideLayouts/slideLayout19.xml"/><Relationship Id="rId2" Type="http://schemas.openxmlformats.org/officeDocument/2006/relationships/image" Target="../media/image55.wmf"/><Relationship Id="rId1" Type="http://schemas.openxmlformats.org/officeDocument/2006/relationships/oleObject" Target="../embeddings/oleObject28.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923925" y="3421063"/>
            <a:ext cx="10191750" cy="1871662"/>
          </a:xfrm>
        </p:spPr>
        <p:txBody>
          <a:bodyPr/>
          <a:lstStyle/>
          <a:p>
            <a:pPr defTabSz="914400" eaLnBrk="1" fontAlgn="auto" hangingPunct="1">
              <a:spcAft>
                <a:spcPts val="0"/>
              </a:spcAft>
              <a:defRPr/>
            </a:pPr>
            <a:r>
              <a:rPr lang="zh-CN" altLang="en-US" sz="4400" dirty="0">
                <a:sym typeface="+mn-lt"/>
              </a:rPr>
              <a:t>第五章  输入输出系统</a:t>
            </a:r>
            <a:endParaRPr lang="zh-CN" altLang="en-US" sz="4400" dirty="0">
              <a:sym typeface="+mn-lt"/>
            </a:endParaRPr>
          </a:p>
        </p:txBody>
      </p:sp>
      <p:sp>
        <p:nvSpPr>
          <p:cNvPr id="4" name="矩形 3"/>
          <p:cNvSpPr/>
          <p:nvPr/>
        </p:nvSpPr>
        <p:spPr>
          <a:xfrm>
            <a:off x="5334000" y="5292726"/>
            <a:ext cx="4572000" cy="923925"/>
          </a:xfrm>
          <a:prstGeom prst="rect">
            <a:avLst/>
          </a:prstGeom>
        </p:spPr>
        <p:txBody>
          <a:bodyPr>
            <a:spAutoFit/>
          </a:bodyPr>
          <a:lstStyle/>
          <a:p>
            <a:pPr>
              <a:defRPr/>
            </a:pPr>
            <a:r>
              <a:rPr kumimoji="1" lang="zh-CN" altLang="en-US" sz="3600" dirty="0">
                <a:solidFill>
                  <a:srgbClr val="FF9900"/>
                </a:solidFill>
                <a:effectLst>
                  <a:outerShdw blurRad="38100" dist="38100" dir="2700000" algn="tl">
                    <a:srgbClr val="000000"/>
                  </a:outerShdw>
                </a:effectLst>
                <a:latin typeface="+mj-ea"/>
                <a:ea typeface="+mj-ea"/>
              </a:rPr>
              <a:t>（设备管理）</a:t>
            </a:r>
            <a:br>
              <a:rPr kumimoji="1" lang="zh-CN" altLang="en-US" dirty="0">
                <a:solidFill>
                  <a:schemeClr val="folHlink"/>
                </a:solidFill>
                <a:effectLst>
                  <a:outerShdw blurRad="38100" dist="38100" dir="2700000" algn="tl">
                    <a:srgbClr val="000000"/>
                  </a:outerShdw>
                </a:effectLst>
              </a:rPr>
            </a:br>
            <a:endParaRPr lang="zh-CN" alt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413819" y="-70310"/>
            <a:ext cx="8229600" cy="1371600"/>
          </a:xfrm>
        </p:spPr>
        <p:txBody>
          <a:bodyPr/>
          <a:lstStyle/>
          <a:p>
            <a:r>
              <a:rPr lang="en-US" altLang="zh-CN" sz="4000" b="1" dirty="0">
                <a:latin typeface="微软雅黑" panose="020B0503020204020204" pitchFamily="34" charset="-122"/>
                <a:ea typeface="微软雅黑" panose="020B0503020204020204" pitchFamily="34" charset="-122"/>
              </a:rPr>
              <a:t>5.1 I/O</a:t>
            </a:r>
            <a:r>
              <a:rPr lang="zh-CN" altLang="en-US" sz="4000" b="1" dirty="0">
                <a:latin typeface="微软雅黑" panose="020B0503020204020204" pitchFamily="34" charset="-122"/>
                <a:ea typeface="微软雅黑" panose="020B0503020204020204" pitchFamily="34" charset="-122"/>
              </a:rPr>
              <a:t>系统的功能、模型和接口 </a:t>
            </a:r>
            <a:endParaRPr lang="zh-CN" altLang="en-US" sz="4000" b="1" dirty="0">
              <a:latin typeface="微软雅黑" panose="020B0503020204020204" pitchFamily="34" charset="-122"/>
              <a:ea typeface="微软雅黑" panose="020B0503020204020204" pitchFamily="34" charset="-122"/>
            </a:endParaRPr>
          </a:p>
        </p:txBody>
      </p:sp>
      <p:sp>
        <p:nvSpPr>
          <p:cNvPr id="3" name="Rectangle 4"/>
          <p:cNvSpPr txBox="1">
            <a:spLocks noChangeArrowheads="1"/>
          </p:cNvSpPr>
          <p:nvPr/>
        </p:nvSpPr>
        <p:spPr bwMode="auto">
          <a:xfrm>
            <a:off x="3359150" y="1773239"/>
            <a:ext cx="669925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altLang="zh-CN" b="1" kern="0">
                <a:solidFill>
                  <a:srgbClr val="FF0000"/>
                </a:solidFill>
                <a:latin typeface="微软雅黑" panose="020B0503020204020204" pitchFamily="34" charset="-122"/>
                <a:ea typeface="微软雅黑" panose="020B0503020204020204" pitchFamily="34" charset="-122"/>
              </a:rPr>
              <a:t>5.1.1 I/O</a:t>
            </a:r>
            <a:r>
              <a:rPr lang="zh-CN" altLang="en-US" b="1" kern="0">
                <a:solidFill>
                  <a:srgbClr val="FF0000"/>
                </a:solidFill>
                <a:latin typeface="微软雅黑" panose="020B0503020204020204" pitchFamily="34" charset="-122"/>
                <a:ea typeface="微软雅黑" panose="020B0503020204020204" pitchFamily="34" charset="-122"/>
              </a:rPr>
              <a:t>系统的基本功能</a:t>
            </a:r>
            <a:r>
              <a:rPr lang="zh-CN" altLang="en-US" sz="3600" b="1" kern="0">
                <a:solidFill>
                  <a:srgbClr val="FF0000"/>
                </a:solidFill>
                <a:latin typeface="微软雅黑" panose="020B0503020204020204" pitchFamily="34" charset="-122"/>
                <a:ea typeface="微软雅黑" panose="020B0503020204020204" pitchFamily="34" charset="-122"/>
              </a:rPr>
              <a:t> </a:t>
            </a:r>
            <a:endParaRPr lang="zh-CN" altLang="en-US" b="1" kern="0">
              <a:solidFill>
                <a:srgbClr val="FF0000"/>
              </a:solidFill>
              <a:latin typeface="微软雅黑" panose="020B0503020204020204" pitchFamily="34" charset="-122"/>
              <a:ea typeface="微软雅黑" panose="020B0503020204020204" pitchFamily="34" charset="-122"/>
            </a:endParaRPr>
          </a:p>
          <a:p>
            <a:r>
              <a:rPr lang="en-US" altLang="zh-CN" b="1" kern="0">
                <a:latin typeface="微软雅黑" panose="020B0503020204020204" pitchFamily="34" charset="-122"/>
                <a:ea typeface="微软雅黑" panose="020B0503020204020204" pitchFamily="34" charset="-122"/>
              </a:rPr>
              <a:t>5.1.2 I/O</a:t>
            </a:r>
            <a:r>
              <a:rPr lang="zh-CN" altLang="en-US" b="1" kern="0">
                <a:latin typeface="微软雅黑" panose="020B0503020204020204" pitchFamily="34" charset="-122"/>
                <a:ea typeface="微软雅黑" panose="020B0503020204020204" pitchFamily="34" charset="-122"/>
              </a:rPr>
              <a:t>系统的层次结构和模型</a:t>
            </a:r>
            <a:endParaRPr lang="zh-CN" altLang="en-US" b="1" kern="0">
              <a:latin typeface="微软雅黑" panose="020B0503020204020204" pitchFamily="34" charset="-122"/>
              <a:ea typeface="微软雅黑" panose="020B0503020204020204" pitchFamily="34" charset="-122"/>
            </a:endParaRPr>
          </a:p>
          <a:p>
            <a:r>
              <a:rPr lang="en-US" altLang="zh-CN" b="1" kern="0">
                <a:latin typeface="微软雅黑" panose="020B0503020204020204" pitchFamily="34" charset="-122"/>
                <a:ea typeface="微软雅黑" panose="020B0503020204020204" pitchFamily="34" charset="-122"/>
              </a:rPr>
              <a:t>5.1.3 I/O</a:t>
            </a:r>
            <a:r>
              <a:rPr lang="zh-CN" altLang="en-US" b="1" kern="0">
                <a:latin typeface="微软雅黑" panose="020B0503020204020204" pitchFamily="34" charset="-122"/>
                <a:ea typeface="微软雅黑" panose="020B0503020204020204" pitchFamily="34" charset="-122"/>
              </a:rPr>
              <a:t>系统接口</a:t>
            </a:r>
            <a:endParaRPr lang="zh-CN" altLang="en-US" b="1" kern="0">
              <a:latin typeface="微软雅黑" panose="020B0503020204020204" pitchFamily="34" charset="-122"/>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0A323C09-01EF-40D6-BA63-563786A8BF51}" type="slidenum">
              <a:rPr lang="en-US" altLang="zh-CN" sz="1400"/>
            </a:fld>
            <a:endParaRPr lang="en-US" altLang="zh-CN" sz="1400"/>
          </a:p>
        </p:txBody>
      </p:sp>
      <p:sp>
        <p:nvSpPr>
          <p:cNvPr id="187395" name="Text Box 4"/>
          <p:cNvSpPr txBox="1">
            <a:spLocks noChangeArrowheads="1"/>
          </p:cNvSpPr>
          <p:nvPr/>
        </p:nvSpPr>
        <p:spPr bwMode="auto">
          <a:xfrm>
            <a:off x="2667000" y="304801"/>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缓冲区队列</a:t>
            </a:r>
            <a:endParaRPr lang="en-US" altLang="zh-CN" sz="2800" b="1" dirty="0">
              <a:latin typeface="微软雅黑" panose="020B0503020204020204" pitchFamily="34" charset="-122"/>
              <a:ea typeface="微软雅黑" panose="020B0503020204020204" pitchFamily="34" charset="-122"/>
            </a:endParaRPr>
          </a:p>
        </p:txBody>
      </p:sp>
      <p:sp>
        <p:nvSpPr>
          <p:cNvPr id="187396" name="Rectangle 7"/>
          <p:cNvSpPr>
            <a:spLocks noChangeArrowheads="1"/>
          </p:cNvSpPr>
          <p:nvPr/>
        </p:nvSpPr>
        <p:spPr bwMode="auto">
          <a:xfrm>
            <a:off x="2135189" y="2492375"/>
            <a:ext cx="8137525" cy="4032250"/>
          </a:xfrm>
          <a:prstGeom prst="rect">
            <a:avLst/>
          </a:prstGeom>
          <a:gradFill rotWithShape="0">
            <a:gsLst>
              <a:gs pos="0">
                <a:srgbClr val="FFFFFF"/>
              </a:gs>
              <a:gs pos="50000">
                <a:srgbClr val="FFCC99"/>
              </a:gs>
              <a:gs pos="100000">
                <a:srgbClr val="FFFFFF"/>
              </a:gs>
            </a:gsLst>
            <a:lin ang="18900000" scaled="1"/>
          </a:gradFill>
          <a:ln w="12700" algn="ctr">
            <a:solidFill>
              <a:srgbClr val="E6552E"/>
            </a:solidFill>
            <a:miter lim="800000"/>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400"/>
              <a:t>缓冲池</a:t>
            </a:r>
            <a:endParaRPr lang="zh-CN" altLang="en-US" sz="2400"/>
          </a:p>
        </p:txBody>
      </p:sp>
      <p:sp>
        <p:nvSpPr>
          <p:cNvPr id="187397" name="Text Box 8"/>
          <p:cNvSpPr txBox="1">
            <a:spLocks noChangeArrowheads="1"/>
          </p:cNvSpPr>
          <p:nvPr/>
        </p:nvSpPr>
        <p:spPr bwMode="auto">
          <a:xfrm>
            <a:off x="2782889" y="2924176"/>
            <a:ext cx="865187" cy="461655"/>
          </a:xfrm>
          <a:prstGeom prst="rect">
            <a:avLst/>
          </a:prstGeom>
          <a:noFill/>
          <a:ln w="28575" algn="ctr">
            <a:solidFill>
              <a:srgbClr val="800000"/>
            </a:solidFill>
            <a:miter lim="800000"/>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a:t>Em</a:t>
            </a:r>
            <a:endParaRPr lang="en-US" altLang="zh-CN" sz="2400"/>
          </a:p>
        </p:txBody>
      </p:sp>
      <p:sp>
        <p:nvSpPr>
          <p:cNvPr id="187398" name="Text Box 9"/>
          <p:cNvSpPr txBox="1">
            <a:spLocks noChangeArrowheads="1"/>
          </p:cNvSpPr>
          <p:nvPr/>
        </p:nvSpPr>
        <p:spPr bwMode="auto">
          <a:xfrm>
            <a:off x="2855914" y="4581526"/>
            <a:ext cx="865187" cy="461655"/>
          </a:xfrm>
          <a:prstGeom prst="rect">
            <a:avLst/>
          </a:prstGeom>
          <a:noFill/>
          <a:ln w="28575" algn="ctr">
            <a:solidFill>
              <a:srgbClr val="800000"/>
            </a:solidFill>
            <a:miter lim="800000"/>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a:t>Em</a:t>
            </a:r>
            <a:endParaRPr lang="en-US" altLang="zh-CN" sz="2400"/>
          </a:p>
        </p:txBody>
      </p:sp>
      <p:sp>
        <p:nvSpPr>
          <p:cNvPr id="187399" name="Text Box 10"/>
          <p:cNvSpPr txBox="1">
            <a:spLocks noChangeArrowheads="1"/>
          </p:cNvSpPr>
          <p:nvPr/>
        </p:nvSpPr>
        <p:spPr bwMode="auto">
          <a:xfrm>
            <a:off x="8039101" y="2997201"/>
            <a:ext cx="866775" cy="461655"/>
          </a:xfrm>
          <a:prstGeom prst="rect">
            <a:avLst/>
          </a:prstGeom>
          <a:noFill/>
          <a:ln w="28575" algn="ctr">
            <a:solidFill>
              <a:srgbClr val="800000"/>
            </a:solidFill>
            <a:miter lim="800000"/>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a:t>Em</a:t>
            </a:r>
            <a:endParaRPr lang="en-US" altLang="zh-CN" sz="2400"/>
          </a:p>
        </p:txBody>
      </p:sp>
      <p:sp>
        <p:nvSpPr>
          <p:cNvPr id="187400" name="Text Box 11"/>
          <p:cNvSpPr txBox="1">
            <a:spLocks noChangeArrowheads="1"/>
          </p:cNvSpPr>
          <p:nvPr/>
        </p:nvSpPr>
        <p:spPr bwMode="auto">
          <a:xfrm>
            <a:off x="4943475" y="5013326"/>
            <a:ext cx="865188" cy="461655"/>
          </a:xfrm>
          <a:prstGeom prst="rect">
            <a:avLst/>
          </a:prstGeom>
          <a:noFill/>
          <a:ln w="28575" algn="ctr">
            <a:solidFill>
              <a:srgbClr val="FF0000"/>
            </a:solidFill>
            <a:miter lim="800000"/>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a:t>Em</a:t>
            </a:r>
            <a:endParaRPr lang="en-US" altLang="zh-CN" sz="2400"/>
          </a:p>
        </p:txBody>
      </p:sp>
      <p:sp>
        <p:nvSpPr>
          <p:cNvPr id="187401" name="Text Box 12"/>
          <p:cNvSpPr txBox="1">
            <a:spLocks noChangeArrowheads="1"/>
          </p:cNvSpPr>
          <p:nvPr/>
        </p:nvSpPr>
        <p:spPr bwMode="auto">
          <a:xfrm>
            <a:off x="8543925" y="5661026"/>
            <a:ext cx="865188" cy="461655"/>
          </a:xfrm>
          <a:prstGeom prst="rect">
            <a:avLst/>
          </a:prstGeom>
          <a:noFill/>
          <a:ln w="28575" algn="ctr">
            <a:solidFill>
              <a:srgbClr val="800000"/>
            </a:solidFill>
            <a:miter lim="800000"/>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a:t>Em</a:t>
            </a:r>
            <a:endParaRPr lang="en-US" altLang="zh-CN" sz="2400"/>
          </a:p>
        </p:txBody>
      </p:sp>
      <p:sp>
        <p:nvSpPr>
          <p:cNvPr id="36877" name="Text Box 13"/>
          <p:cNvSpPr txBox="1">
            <a:spLocks noChangeArrowheads="1"/>
          </p:cNvSpPr>
          <p:nvPr/>
        </p:nvSpPr>
        <p:spPr bwMode="auto">
          <a:xfrm>
            <a:off x="4727575" y="2852739"/>
            <a:ext cx="863600" cy="46165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endParaRPr lang="en-US" altLang="zh-CN" sz="2400"/>
          </a:p>
        </p:txBody>
      </p:sp>
      <p:sp>
        <p:nvSpPr>
          <p:cNvPr id="36878" name="Text Box 14"/>
          <p:cNvSpPr txBox="1">
            <a:spLocks noChangeArrowheads="1"/>
          </p:cNvSpPr>
          <p:nvPr/>
        </p:nvSpPr>
        <p:spPr bwMode="auto">
          <a:xfrm>
            <a:off x="7248525" y="4292601"/>
            <a:ext cx="863600" cy="46165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endParaRPr lang="en-US" altLang="zh-CN" sz="2400"/>
          </a:p>
        </p:txBody>
      </p:sp>
      <p:sp>
        <p:nvSpPr>
          <p:cNvPr id="36879" name="Text Box 15"/>
          <p:cNvSpPr txBox="1">
            <a:spLocks noChangeArrowheads="1"/>
          </p:cNvSpPr>
          <p:nvPr/>
        </p:nvSpPr>
        <p:spPr bwMode="auto">
          <a:xfrm>
            <a:off x="6673850" y="5445126"/>
            <a:ext cx="863600" cy="46165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endParaRPr lang="en-US" altLang="zh-CN" sz="2400"/>
          </a:p>
        </p:txBody>
      </p:sp>
      <p:sp>
        <p:nvSpPr>
          <p:cNvPr id="36880" name="Text Box 16"/>
          <p:cNvSpPr txBox="1">
            <a:spLocks noChangeArrowheads="1"/>
          </p:cNvSpPr>
          <p:nvPr/>
        </p:nvSpPr>
        <p:spPr bwMode="auto">
          <a:xfrm>
            <a:off x="4656139" y="4076701"/>
            <a:ext cx="865187" cy="46165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endParaRPr lang="en-US" altLang="zh-CN" sz="2400"/>
          </a:p>
        </p:txBody>
      </p:sp>
      <p:sp>
        <p:nvSpPr>
          <p:cNvPr id="187406" name="Text Box 17"/>
          <p:cNvSpPr txBox="1">
            <a:spLocks noChangeArrowheads="1"/>
          </p:cNvSpPr>
          <p:nvPr/>
        </p:nvSpPr>
        <p:spPr bwMode="auto">
          <a:xfrm>
            <a:off x="6600825" y="3500439"/>
            <a:ext cx="865188" cy="46165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a:t>Out</a:t>
            </a:r>
            <a:endParaRPr lang="en-US" altLang="zh-CN" sz="2400"/>
          </a:p>
        </p:txBody>
      </p:sp>
      <p:sp>
        <p:nvSpPr>
          <p:cNvPr id="187407" name="Text Box 18"/>
          <p:cNvSpPr txBox="1">
            <a:spLocks noChangeArrowheads="1"/>
          </p:cNvSpPr>
          <p:nvPr/>
        </p:nvSpPr>
        <p:spPr bwMode="auto">
          <a:xfrm>
            <a:off x="8616950" y="4437064"/>
            <a:ext cx="865188" cy="46165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a:t>Out</a:t>
            </a:r>
            <a:endParaRPr lang="en-US" altLang="zh-CN" sz="2400"/>
          </a:p>
        </p:txBody>
      </p:sp>
      <p:sp>
        <p:nvSpPr>
          <p:cNvPr id="187408" name="Text Box 19"/>
          <p:cNvSpPr txBox="1">
            <a:spLocks noChangeArrowheads="1"/>
          </p:cNvSpPr>
          <p:nvPr/>
        </p:nvSpPr>
        <p:spPr bwMode="auto">
          <a:xfrm>
            <a:off x="3070226" y="5514976"/>
            <a:ext cx="866775" cy="46165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a:t>Out</a:t>
            </a:r>
            <a:endParaRPr lang="en-US" altLang="zh-CN" sz="2400"/>
          </a:p>
        </p:txBody>
      </p:sp>
      <p:sp>
        <p:nvSpPr>
          <p:cNvPr id="187409" name="Text Box 20"/>
          <p:cNvSpPr txBox="1">
            <a:spLocks noChangeArrowheads="1"/>
          </p:cNvSpPr>
          <p:nvPr/>
        </p:nvSpPr>
        <p:spPr bwMode="auto">
          <a:xfrm>
            <a:off x="5157789" y="5951539"/>
            <a:ext cx="866775" cy="46165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a:t>Out</a:t>
            </a:r>
            <a:endParaRPr lang="en-US" altLang="zh-CN" sz="2400"/>
          </a:p>
        </p:txBody>
      </p:sp>
      <p:cxnSp>
        <p:nvCxnSpPr>
          <p:cNvPr id="36885" name="AutoShape 21"/>
          <p:cNvCxnSpPr>
            <a:cxnSpLocks noChangeShapeType="1"/>
            <a:stCxn id="187397" idx="2"/>
            <a:endCxn id="187398" idx="0"/>
          </p:cNvCxnSpPr>
          <p:nvPr/>
        </p:nvCxnSpPr>
        <p:spPr bwMode="auto">
          <a:xfrm rot="16200000" flipH="1">
            <a:off x="2654148" y="3947165"/>
            <a:ext cx="1195695" cy="73025"/>
          </a:xfrm>
          <a:prstGeom prst="bentConnector3">
            <a:avLst>
              <a:gd name="adj1" fmla="val 50000"/>
            </a:avLst>
          </a:prstGeom>
          <a:noFill/>
          <a:ln w="28575">
            <a:solidFill>
              <a:srgbClr val="FF0000"/>
            </a:solidFill>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6" name="AutoShape 22"/>
          <p:cNvCxnSpPr>
            <a:cxnSpLocks noChangeShapeType="1"/>
            <a:stCxn id="187398" idx="3"/>
            <a:endCxn id="187399" idx="1"/>
          </p:cNvCxnSpPr>
          <p:nvPr/>
        </p:nvCxnSpPr>
        <p:spPr bwMode="auto">
          <a:xfrm flipV="1">
            <a:off x="3721100" y="3228029"/>
            <a:ext cx="4318000" cy="1584325"/>
          </a:xfrm>
          <a:prstGeom prst="bentConnector3">
            <a:avLst>
              <a:gd name="adj1" fmla="val 50000"/>
            </a:avLst>
          </a:prstGeom>
          <a:noFill/>
          <a:ln w="28575">
            <a:solidFill>
              <a:srgbClr val="FF0000"/>
            </a:solidFill>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7" name="AutoShape 23"/>
          <p:cNvCxnSpPr>
            <a:cxnSpLocks noChangeShapeType="1"/>
            <a:stCxn id="187399" idx="3"/>
            <a:endCxn id="187401" idx="3"/>
          </p:cNvCxnSpPr>
          <p:nvPr/>
        </p:nvCxnSpPr>
        <p:spPr bwMode="auto">
          <a:xfrm>
            <a:off x="8905875" y="3228029"/>
            <a:ext cx="503238" cy="2663825"/>
          </a:xfrm>
          <a:prstGeom prst="bentConnector3">
            <a:avLst>
              <a:gd name="adj1" fmla="val 145426"/>
            </a:avLst>
          </a:prstGeom>
          <a:noFill/>
          <a:ln w="28575">
            <a:solidFill>
              <a:srgbClr val="FF0000"/>
            </a:solidFill>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8" name="AutoShape 24"/>
          <p:cNvCxnSpPr>
            <a:cxnSpLocks noChangeShapeType="1"/>
            <a:stCxn id="36877" idx="2"/>
            <a:endCxn id="36880" idx="0"/>
          </p:cNvCxnSpPr>
          <p:nvPr/>
        </p:nvCxnSpPr>
        <p:spPr bwMode="auto">
          <a:xfrm rot="5400000">
            <a:off x="4742902" y="3660226"/>
            <a:ext cx="762307" cy="70643"/>
          </a:xfrm>
          <a:prstGeom prst="bentConnector3">
            <a:avLst>
              <a:gd name="adj1" fmla="val 50000"/>
            </a:avLst>
          </a:prstGeom>
          <a:noFill/>
          <a:ln w="28575">
            <a:solidFill>
              <a:schemeClr val="folHlink"/>
            </a:solidFill>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9" name="AutoShape 25"/>
          <p:cNvCxnSpPr>
            <a:cxnSpLocks noChangeShapeType="1"/>
            <a:stCxn id="36880" idx="3"/>
            <a:endCxn id="36878" idx="1"/>
          </p:cNvCxnSpPr>
          <p:nvPr/>
        </p:nvCxnSpPr>
        <p:spPr bwMode="auto">
          <a:xfrm>
            <a:off x="5521325" y="4307528"/>
            <a:ext cx="1727200" cy="215900"/>
          </a:xfrm>
          <a:prstGeom prst="bentConnector3">
            <a:avLst>
              <a:gd name="adj1" fmla="val 50000"/>
            </a:avLst>
          </a:prstGeom>
          <a:noFill/>
          <a:ln w="28575">
            <a:solidFill>
              <a:schemeClr val="folHlink"/>
            </a:solidFill>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0" name="AutoShape 26"/>
          <p:cNvCxnSpPr>
            <a:cxnSpLocks noChangeShapeType="1"/>
            <a:stCxn id="36878" idx="2"/>
            <a:endCxn id="36879" idx="0"/>
          </p:cNvCxnSpPr>
          <p:nvPr/>
        </p:nvCxnSpPr>
        <p:spPr bwMode="auto">
          <a:xfrm rot="5400000">
            <a:off x="7047553" y="4812354"/>
            <a:ext cx="690870" cy="574675"/>
          </a:xfrm>
          <a:prstGeom prst="bentConnector3">
            <a:avLst>
              <a:gd name="adj1" fmla="val 50000"/>
            </a:avLst>
          </a:prstGeom>
          <a:noFill/>
          <a:ln w="28575">
            <a:solidFill>
              <a:schemeClr val="folHlink"/>
            </a:solidFill>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1" name="AutoShape 27"/>
          <p:cNvCxnSpPr>
            <a:cxnSpLocks noChangeShapeType="1"/>
            <a:stCxn id="187401" idx="2"/>
            <a:endCxn id="187400" idx="3"/>
          </p:cNvCxnSpPr>
          <p:nvPr/>
        </p:nvCxnSpPr>
        <p:spPr bwMode="auto">
          <a:xfrm rot="5400000" flipH="1">
            <a:off x="6953328" y="4099489"/>
            <a:ext cx="878527" cy="3167856"/>
          </a:xfrm>
          <a:prstGeom prst="bentConnector4">
            <a:avLst>
              <a:gd name="adj1" fmla="val -26021"/>
              <a:gd name="adj2" fmla="val 56828"/>
            </a:avLst>
          </a:prstGeom>
          <a:noFill/>
          <a:ln w="28575">
            <a:solidFill>
              <a:srgbClr val="FF0000"/>
            </a:solidFill>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2" name="AutoShape 28"/>
          <p:cNvCxnSpPr>
            <a:cxnSpLocks noChangeShapeType="1"/>
            <a:stCxn id="187408" idx="3"/>
            <a:endCxn id="187409" idx="1"/>
          </p:cNvCxnSpPr>
          <p:nvPr/>
        </p:nvCxnSpPr>
        <p:spPr bwMode="auto">
          <a:xfrm>
            <a:off x="3937000" y="5745804"/>
            <a:ext cx="1220788" cy="436563"/>
          </a:xfrm>
          <a:prstGeom prst="bentConnector3">
            <a:avLst>
              <a:gd name="adj1" fmla="val 50000"/>
            </a:avLst>
          </a:prstGeom>
          <a:noFill/>
          <a:ln w="28575">
            <a:solidFill>
              <a:schemeClr val="tx1"/>
            </a:solidFill>
            <a:prstDash val="dash"/>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3" name="AutoShape 29"/>
          <p:cNvCxnSpPr>
            <a:cxnSpLocks noChangeShapeType="1"/>
            <a:stCxn id="187409" idx="3"/>
            <a:endCxn id="187406" idx="1"/>
          </p:cNvCxnSpPr>
          <p:nvPr/>
        </p:nvCxnSpPr>
        <p:spPr bwMode="auto">
          <a:xfrm flipV="1">
            <a:off x="6024563" y="3731266"/>
            <a:ext cx="576262" cy="2451100"/>
          </a:xfrm>
          <a:prstGeom prst="bentConnector3">
            <a:avLst>
              <a:gd name="adj1" fmla="val 50000"/>
            </a:avLst>
          </a:prstGeom>
          <a:noFill/>
          <a:ln w="28575">
            <a:solidFill>
              <a:schemeClr val="tx1"/>
            </a:solidFill>
            <a:prstDash val="dash"/>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4" name="AutoShape 30"/>
          <p:cNvCxnSpPr>
            <a:cxnSpLocks noChangeShapeType="1"/>
            <a:stCxn id="187406" idx="3"/>
            <a:endCxn id="187407" idx="0"/>
          </p:cNvCxnSpPr>
          <p:nvPr/>
        </p:nvCxnSpPr>
        <p:spPr bwMode="auto">
          <a:xfrm>
            <a:off x="7466014" y="3731267"/>
            <a:ext cx="1583531" cy="705797"/>
          </a:xfrm>
          <a:prstGeom prst="bentConnector2">
            <a:avLst/>
          </a:prstGeom>
          <a:noFill/>
          <a:ln w="28575">
            <a:solidFill>
              <a:schemeClr val="tx1"/>
            </a:solidFill>
            <a:prstDash val="dash"/>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graphicFrame>
        <p:nvGraphicFramePr>
          <p:cNvPr id="36896" name="Object 2"/>
          <p:cNvGraphicFramePr>
            <a:graphicFrameLocks noChangeAspect="1"/>
          </p:cNvGraphicFramePr>
          <p:nvPr/>
        </p:nvGraphicFramePr>
        <p:xfrm>
          <a:off x="5072063" y="296864"/>
          <a:ext cx="5562600" cy="2555875"/>
        </p:xfrm>
        <a:graphic>
          <a:graphicData uri="http://schemas.openxmlformats.org/presentationml/2006/ole">
            <mc:AlternateContent xmlns:mc="http://schemas.openxmlformats.org/markup-compatibility/2006">
              <mc:Choice xmlns:v="urn:schemas-microsoft-com:vml" Requires="v">
                <p:oleObj spid="_x0000_s29759" name="VISIO" r:id="rId1" imgW="3593465" imgH="1650365" progId="Visio.Drawing.6">
                  <p:embed/>
                </p:oleObj>
              </mc:Choice>
              <mc:Fallback>
                <p:oleObj name="VISIO" r:id="rId1" imgW="3593465" imgH="1650365" progId="Visio.Drawing.6">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063" y="296864"/>
                        <a:ext cx="5562600" cy="2555875"/>
                      </a:xfrm>
                      <a:prstGeom prst="rect">
                        <a:avLst/>
                      </a:prstGeom>
                      <a:solidFill>
                        <a:srgbClr val="FFFF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36885"/>
                                        </p:tgtEl>
                                        <p:attrNameLst>
                                          <p:attrName>style.visibility</p:attrName>
                                        </p:attrNameLst>
                                      </p:cBhvr>
                                      <p:to>
                                        <p:strVal val="visible"/>
                                      </p:to>
                                    </p:set>
                                    <p:anim calcmode="lin" valueType="num">
                                      <p:cBhvr>
                                        <p:cTn id="7" dur="500" fill="hold"/>
                                        <p:tgtEl>
                                          <p:spTgt spid="36885"/>
                                        </p:tgtEl>
                                        <p:attrNameLst>
                                          <p:attrName>ppt_x</p:attrName>
                                        </p:attrNameLst>
                                      </p:cBhvr>
                                      <p:tavLst>
                                        <p:tav tm="0">
                                          <p:val>
                                            <p:strVal val="#ppt_x"/>
                                          </p:val>
                                        </p:tav>
                                        <p:tav tm="100000">
                                          <p:val>
                                            <p:strVal val="#ppt_x"/>
                                          </p:val>
                                        </p:tav>
                                      </p:tavLst>
                                    </p:anim>
                                    <p:anim calcmode="lin" valueType="num">
                                      <p:cBhvr>
                                        <p:cTn id="8" dur="500" fill="hold"/>
                                        <p:tgtEl>
                                          <p:spTgt spid="36885"/>
                                        </p:tgtEl>
                                        <p:attrNameLst>
                                          <p:attrName>ppt_y</p:attrName>
                                        </p:attrNameLst>
                                      </p:cBhvr>
                                      <p:tavLst>
                                        <p:tav tm="0">
                                          <p:val>
                                            <p:strVal val="#ppt_y-#ppt_h/2"/>
                                          </p:val>
                                        </p:tav>
                                        <p:tav tm="100000">
                                          <p:val>
                                            <p:strVal val="#ppt_y"/>
                                          </p:val>
                                        </p:tav>
                                      </p:tavLst>
                                    </p:anim>
                                    <p:anim calcmode="lin" valueType="num">
                                      <p:cBhvr>
                                        <p:cTn id="9" dur="500" fill="hold"/>
                                        <p:tgtEl>
                                          <p:spTgt spid="36885"/>
                                        </p:tgtEl>
                                        <p:attrNameLst>
                                          <p:attrName>ppt_w</p:attrName>
                                        </p:attrNameLst>
                                      </p:cBhvr>
                                      <p:tavLst>
                                        <p:tav tm="0">
                                          <p:val>
                                            <p:strVal val="#ppt_w"/>
                                          </p:val>
                                        </p:tav>
                                        <p:tav tm="100000">
                                          <p:val>
                                            <p:strVal val="#ppt_w"/>
                                          </p:val>
                                        </p:tav>
                                      </p:tavLst>
                                    </p:anim>
                                    <p:anim calcmode="lin" valueType="num">
                                      <p:cBhvr>
                                        <p:cTn id="10" dur="500" fill="hold"/>
                                        <p:tgtEl>
                                          <p:spTgt spid="36885"/>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36886"/>
                                        </p:tgtEl>
                                        <p:attrNameLst>
                                          <p:attrName>style.visibility</p:attrName>
                                        </p:attrNameLst>
                                      </p:cBhvr>
                                      <p:to>
                                        <p:strVal val="visible"/>
                                      </p:to>
                                    </p:set>
                                    <p:anim calcmode="lin" valueType="num">
                                      <p:cBhvr>
                                        <p:cTn id="14" dur="500" fill="hold"/>
                                        <p:tgtEl>
                                          <p:spTgt spid="36886"/>
                                        </p:tgtEl>
                                        <p:attrNameLst>
                                          <p:attrName>ppt_x</p:attrName>
                                        </p:attrNameLst>
                                      </p:cBhvr>
                                      <p:tavLst>
                                        <p:tav tm="0">
                                          <p:val>
                                            <p:strVal val="#ppt_x"/>
                                          </p:val>
                                        </p:tav>
                                        <p:tav tm="100000">
                                          <p:val>
                                            <p:strVal val="#ppt_x"/>
                                          </p:val>
                                        </p:tav>
                                      </p:tavLst>
                                    </p:anim>
                                    <p:anim calcmode="lin" valueType="num">
                                      <p:cBhvr>
                                        <p:cTn id="15" dur="500" fill="hold"/>
                                        <p:tgtEl>
                                          <p:spTgt spid="36886"/>
                                        </p:tgtEl>
                                        <p:attrNameLst>
                                          <p:attrName>ppt_y</p:attrName>
                                        </p:attrNameLst>
                                      </p:cBhvr>
                                      <p:tavLst>
                                        <p:tav tm="0">
                                          <p:val>
                                            <p:strVal val="#ppt_y-#ppt_h/2"/>
                                          </p:val>
                                        </p:tav>
                                        <p:tav tm="100000">
                                          <p:val>
                                            <p:strVal val="#ppt_y"/>
                                          </p:val>
                                        </p:tav>
                                      </p:tavLst>
                                    </p:anim>
                                    <p:anim calcmode="lin" valueType="num">
                                      <p:cBhvr>
                                        <p:cTn id="16" dur="500" fill="hold"/>
                                        <p:tgtEl>
                                          <p:spTgt spid="36886"/>
                                        </p:tgtEl>
                                        <p:attrNameLst>
                                          <p:attrName>ppt_w</p:attrName>
                                        </p:attrNameLst>
                                      </p:cBhvr>
                                      <p:tavLst>
                                        <p:tav tm="0">
                                          <p:val>
                                            <p:strVal val="#ppt_w"/>
                                          </p:val>
                                        </p:tav>
                                        <p:tav tm="100000">
                                          <p:val>
                                            <p:strVal val="#ppt_w"/>
                                          </p:val>
                                        </p:tav>
                                      </p:tavLst>
                                    </p:anim>
                                    <p:anim calcmode="lin" valueType="num">
                                      <p:cBhvr>
                                        <p:cTn id="17" dur="500" fill="hold"/>
                                        <p:tgtEl>
                                          <p:spTgt spid="36886"/>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7" presetClass="entr" presetSubtype="1" fill="hold" nodeType="afterEffect">
                                  <p:stCondLst>
                                    <p:cond delay="0"/>
                                  </p:stCondLst>
                                  <p:childTnLst>
                                    <p:set>
                                      <p:cBhvr>
                                        <p:cTn id="20" dur="1" fill="hold">
                                          <p:stCondLst>
                                            <p:cond delay="0"/>
                                          </p:stCondLst>
                                        </p:cTn>
                                        <p:tgtEl>
                                          <p:spTgt spid="36887"/>
                                        </p:tgtEl>
                                        <p:attrNameLst>
                                          <p:attrName>style.visibility</p:attrName>
                                        </p:attrNameLst>
                                      </p:cBhvr>
                                      <p:to>
                                        <p:strVal val="visible"/>
                                      </p:to>
                                    </p:set>
                                    <p:anim calcmode="lin" valueType="num">
                                      <p:cBhvr>
                                        <p:cTn id="21" dur="500" fill="hold"/>
                                        <p:tgtEl>
                                          <p:spTgt spid="36887"/>
                                        </p:tgtEl>
                                        <p:attrNameLst>
                                          <p:attrName>ppt_x</p:attrName>
                                        </p:attrNameLst>
                                      </p:cBhvr>
                                      <p:tavLst>
                                        <p:tav tm="0">
                                          <p:val>
                                            <p:strVal val="#ppt_x"/>
                                          </p:val>
                                        </p:tav>
                                        <p:tav tm="100000">
                                          <p:val>
                                            <p:strVal val="#ppt_x"/>
                                          </p:val>
                                        </p:tav>
                                      </p:tavLst>
                                    </p:anim>
                                    <p:anim calcmode="lin" valueType="num">
                                      <p:cBhvr>
                                        <p:cTn id="22" dur="500" fill="hold"/>
                                        <p:tgtEl>
                                          <p:spTgt spid="36887"/>
                                        </p:tgtEl>
                                        <p:attrNameLst>
                                          <p:attrName>ppt_y</p:attrName>
                                        </p:attrNameLst>
                                      </p:cBhvr>
                                      <p:tavLst>
                                        <p:tav tm="0">
                                          <p:val>
                                            <p:strVal val="#ppt_y-#ppt_h/2"/>
                                          </p:val>
                                        </p:tav>
                                        <p:tav tm="100000">
                                          <p:val>
                                            <p:strVal val="#ppt_y"/>
                                          </p:val>
                                        </p:tav>
                                      </p:tavLst>
                                    </p:anim>
                                    <p:anim calcmode="lin" valueType="num">
                                      <p:cBhvr>
                                        <p:cTn id="23" dur="500" fill="hold"/>
                                        <p:tgtEl>
                                          <p:spTgt spid="36887"/>
                                        </p:tgtEl>
                                        <p:attrNameLst>
                                          <p:attrName>ppt_w</p:attrName>
                                        </p:attrNameLst>
                                      </p:cBhvr>
                                      <p:tavLst>
                                        <p:tav tm="0">
                                          <p:val>
                                            <p:strVal val="#ppt_w"/>
                                          </p:val>
                                        </p:tav>
                                        <p:tav tm="100000">
                                          <p:val>
                                            <p:strVal val="#ppt_w"/>
                                          </p:val>
                                        </p:tav>
                                      </p:tavLst>
                                    </p:anim>
                                    <p:anim calcmode="lin" valueType="num">
                                      <p:cBhvr>
                                        <p:cTn id="24" dur="500" fill="hold"/>
                                        <p:tgtEl>
                                          <p:spTgt spid="36887"/>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ID="17" presetClass="entr" presetSubtype="1" fill="hold" nodeType="afterEffect">
                                  <p:stCondLst>
                                    <p:cond delay="0"/>
                                  </p:stCondLst>
                                  <p:childTnLst>
                                    <p:set>
                                      <p:cBhvr>
                                        <p:cTn id="27" dur="1" fill="hold">
                                          <p:stCondLst>
                                            <p:cond delay="0"/>
                                          </p:stCondLst>
                                        </p:cTn>
                                        <p:tgtEl>
                                          <p:spTgt spid="36891"/>
                                        </p:tgtEl>
                                        <p:attrNameLst>
                                          <p:attrName>style.visibility</p:attrName>
                                        </p:attrNameLst>
                                      </p:cBhvr>
                                      <p:to>
                                        <p:strVal val="visible"/>
                                      </p:to>
                                    </p:set>
                                    <p:anim calcmode="lin" valueType="num">
                                      <p:cBhvr>
                                        <p:cTn id="28" dur="500" fill="hold"/>
                                        <p:tgtEl>
                                          <p:spTgt spid="36891"/>
                                        </p:tgtEl>
                                        <p:attrNameLst>
                                          <p:attrName>ppt_x</p:attrName>
                                        </p:attrNameLst>
                                      </p:cBhvr>
                                      <p:tavLst>
                                        <p:tav tm="0">
                                          <p:val>
                                            <p:strVal val="#ppt_x"/>
                                          </p:val>
                                        </p:tav>
                                        <p:tav tm="100000">
                                          <p:val>
                                            <p:strVal val="#ppt_x"/>
                                          </p:val>
                                        </p:tav>
                                      </p:tavLst>
                                    </p:anim>
                                    <p:anim calcmode="lin" valueType="num">
                                      <p:cBhvr>
                                        <p:cTn id="29" dur="500" fill="hold"/>
                                        <p:tgtEl>
                                          <p:spTgt spid="36891"/>
                                        </p:tgtEl>
                                        <p:attrNameLst>
                                          <p:attrName>ppt_y</p:attrName>
                                        </p:attrNameLst>
                                      </p:cBhvr>
                                      <p:tavLst>
                                        <p:tav tm="0">
                                          <p:val>
                                            <p:strVal val="#ppt_y-#ppt_h/2"/>
                                          </p:val>
                                        </p:tav>
                                        <p:tav tm="100000">
                                          <p:val>
                                            <p:strVal val="#ppt_y"/>
                                          </p:val>
                                        </p:tav>
                                      </p:tavLst>
                                    </p:anim>
                                    <p:anim calcmode="lin" valueType="num">
                                      <p:cBhvr>
                                        <p:cTn id="30" dur="500" fill="hold"/>
                                        <p:tgtEl>
                                          <p:spTgt spid="36891"/>
                                        </p:tgtEl>
                                        <p:attrNameLst>
                                          <p:attrName>ppt_w</p:attrName>
                                        </p:attrNameLst>
                                      </p:cBhvr>
                                      <p:tavLst>
                                        <p:tav tm="0">
                                          <p:val>
                                            <p:strVal val="#ppt_w"/>
                                          </p:val>
                                        </p:tav>
                                        <p:tav tm="100000">
                                          <p:val>
                                            <p:strVal val="#ppt_w"/>
                                          </p:val>
                                        </p:tav>
                                      </p:tavLst>
                                    </p:anim>
                                    <p:anim calcmode="lin" valueType="num">
                                      <p:cBhvr>
                                        <p:cTn id="31" dur="500" fill="hold"/>
                                        <p:tgtEl>
                                          <p:spTgt spid="36891"/>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 fill="hold" nodeType="clickEffect">
                                  <p:stCondLst>
                                    <p:cond delay="0"/>
                                  </p:stCondLst>
                                  <p:childTnLst>
                                    <p:set>
                                      <p:cBhvr>
                                        <p:cTn id="35" dur="1" fill="hold">
                                          <p:stCondLst>
                                            <p:cond delay="0"/>
                                          </p:stCondLst>
                                        </p:cTn>
                                        <p:tgtEl>
                                          <p:spTgt spid="36888"/>
                                        </p:tgtEl>
                                        <p:attrNameLst>
                                          <p:attrName>style.visibility</p:attrName>
                                        </p:attrNameLst>
                                      </p:cBhvr>
                                      <p:to>
                                        <p:strVal val="visible"/>
                                      </p:to>
                                    </p:set>
                                    <p:anim calcmode="lin" valueType="num">
                                      <p:cBhvr>
                                        <p:cTn id="36" dur="500" fill="hold"/>
                                        <p:tgtEl>
                                          <p:spTgt spid="36888"/>
                                        </p:tgtEl>
                                        <p:attrNameLst>
                                          <p:attrName>ppt_x</p:attrName>
                                        </p:attrNameLst>
                                      </p:cBhvr>
                                      <p:tavLst>
                                        <p:tav tm="0">
                                          <p:val>
                                            <p:strVal val="#ppt_x"/>
                                          </p:val>
                                        </p:tav>
                                        <p:tav tm="100000">
                                          <p:val>
                                            <p:strVal val="#ppt_x"/>
                                          </p:val>
                                        </p:tav>
                                      </p:tavLst>
                                    </p:anim>
                                    <p:anim calcmode="lin" valueType="num">
                                      <p:cBhvr>
                                        <p:cTn id="37" dur="500" fill="hold"/>
                                        <p:tgtEl>
                                          <p:spTgt spid="36888"/>
                                        </p:tgtEl>
                                        <p:attrNameLst>
                                          <p:attrName>ppt_y</p:attrName>
                                        </p:attrNameLst>
                                      </p:cBhvr>
                                      <p:tavLst>
                                        <p:tav tm="0">
                                          <p:val>
                                            <p:strVal val="#ppt_y-#ppt_h/2"/>
                                          </p:val>
                                        </p:tav>
                                        <p:tav tm="100000">
                                          <p:val>
                                            <p:strVal val="#ppt_y"/>
                                          </p:val>
                                        </p:tav>
                                      </p:tavLst>
                                    </p:anim>
                                    <p:anim calcmode="lin" valueType="num">
                                      <p:cBhvr>
                                        <p:cTn id="38" dur="500" fill="hold"/>
                                        <p:tgtEl>
                                          <p:spTgt spid="36888"/>
                                        </p:tgtEl>
                                        <p:attrNameLst>
                                          <p:attrName>ppt_w</p:attrName>
                                        </p:attrNameLst>
                                      </p:cBhvr>
                                      <p:tavLst>
                                        <p:tav tm="0">
                                          <p:val>
                                            <p:strVal val="#ppt_w"/>
                                          </p:val>
                                        </p:tav>
                                        <p:tav tm="100000">
                                          <p:val>
                                            <p:strVal val="#ppt_w"/>
                                          </p:val>
                                        </p:tav>
                                      </p:tavLst>
                                    </p:anim>
                                    <p:anim calcmode="lin" valueType="num">
                                      <p:cBhvr>
                                        <p:cTn id="39" dur="500" fill="hold"/>
                                        <p:tgtEl>
                                          <p:spTgt spid="36888"/>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ID="17" presetClass="entr" presetSubtype="1" fill="hold" nodeType="afterEffect">
                                  <p:stCondLst>
                                    <p:cond delay="0"/>
                                  </p:stCondLst>
                                  <p:childTnLst>
                                    <p:set>
                                      <p:cBhvr>
                                        <p:cTn id="42" dur="1" fill="hold">
                                          <p:stCondLst>
                                            <p:cond delay="0"/>
                                          </p:stCondLst>
                                        </p:cTn>
                                        <p:tgtEl>
                                          <p:spTgt spid="36889"/>
                                        </p:tgtEl>
                                        <p:attrNameLst>
                                          <p:attrName>style.visibility</p:attrName>
                                        </p:attrNameLst>
                                      </p:cBhvr>
                                      <p:to>
                                        <p:strVal val="visible"/>
                                      </p:to>
                                    </p:set>
                                    <p:anim calcmode="lin" valueType="num">
                                      <p:cBhvr>
                                        <p:cTn id="43" dur="500" fill="hold"/>
                                        <p:tgtEl>
                                          <p:spTgt spid="36889"/>
                                        </p:tgtEl>
                                        <p:attrNameLst>
                                          <p:attrName>ppt_x</p:attrName>
                                        </p:attrNameLst>
                                      </p:cBhvr>
                                      <p:tavLst>
                                        <p:tav tm="0">
                                          <p:val>
                                            <p:strVal val="#ppt_x"/>
                                          </p:val>
                                        </p:tav>
                                        <p:tav tm="100000">
                                          <p:val>
                                            <p:strVal val="#ppt_x"/>
                                          </p:val>
                                        </p:tav>
                                      </p:tavLst>
                                    </p:anim>
                                    <p:anim calcmode="lin" valueType="num">
                                      <p:cBhvr>
                                        <p:cTn id="44" dur="500" fill="hold"/>
                                        <p:tgtEl>
                                          <p:spTgt spid="36889"/>
                                        </p:tgtEl>
                                        <p:attrNameLst>
                                          <p:attrName>ppt_y</p:attrName>
                                        </p:attrNameLst>
                                      </p:cBhvr>
                                      <p:tavLst>
                                        <p:tav tm="0">
                                          <p:val>
                                            <p:strVal val="#ppt_y-#ppt_h/2"/>
                                          </p:val>
                                        </p:tav>
                                        <p:tav tm="100000">
                                          <p:val>
                                            <p:strVal val="#ppt_y"/>
                                          </p:val>
                                        </p:tav>
                                      </p:tavLst>
                                    </p:anim>
                                    <p:anim calcmode="lin" valueType="num">
                                      <p:cBhvr>
                                        <p:cTn id="45" dur="500" fill="hold"/>
                                        <p:tgtEl>
                                          <p:spTgt spid="36889"/>
                                        </p:tgtEl>
                                        <p:attrNameLst>
                                          <p:attrName>ppt_w</p:attrName>
                                        </p:attrNameLst>
                                      </p:cBhvr>
                                      <p:tavLst>
                                        <p:tav tm="0">
                                          <p:val>
                                            <p:strVal val="#ppt_w"/>
                                          </p:val>
                                        </p:tav>
                                        <p:tav tm="100000">
                                          <p:val>
                                            <p:strVal val="#ppt_w"/>
                                          </p:val>
                                        </p:tav>
                                      </p:tavLst>
                                    </p:anim>
                                    <p:anim calcmode="lin" valueType="num">
                                      <p:cBhvr>
                                        <p:cTn id="46" dur="500" fill="hold"/>
                                        <p:tgtEl>
                                          <p:spTgt spid="36889"/>
                                        </p:tgtEl>
                                        <p:attrNameLst>
                                          <p:attrName>ppt_h</p:attrName>
                                        </p:attrNameLst>
                                      </p:cBhvr>
                                      <p:tavLst>
                                        <p:tav tm="0">
                                          <p:val>
                                            <p:fltVal val="0"/>
                                          </p:val>
                                        </p:tav>
                                        <p:tav tm="100000">
                                          <p:val>
                                            <p:strVal val="#ppt_h"/>
                                          </p:val>
                                        </p:tav>
                                      </p:tavLst>
                                    </p:anim>
                                  </p:childTnLst>
                                </p:cTn>
                              </p:par>
                            </p:childTnLst>
                          </p:cTn>
                        </p:par>
                        <p:par>
                          <p:cTn id="47" fill="hold">
                            <p:stCondLst>
                              <p:cond delay="1000"/>
                            </p:stCondLst>
                            <p:childTnLst>
                              <p:par>
                                <p:cTn id="48" presetID="17" presetClass="entr" presetSubtype="1" fill="hold" nodeType="afterEffect">
                                  <p:stCondLst>
                                    <p:cond delay="0"/>
                                  </p:stCondLst>
                                  <p:childTnLst>
                                    <p:set>
                                      <p:cBhvr>
                                        <p:cTn id="49" dur="1" fill="hold">
                                          <p:stCondLst>
                                            <p:cond delay="0"/>
                                          </p:stCondLst>
                                        </p:cTn>
                                        <p:tgtEl>
                                          <p:spTgt spid="36890"/>
                                        </p:tgtEl>
                                        <p:attrNameLst>
                                          <p:attrName>style.visibility</p:attrName>
                                        </p:attrNameLst>
                                      </p:cBhvr>
                                      <p:to>
                                        <p:strVal val="visible"/>
                                      </p:to>
                                    </p:set>
                                    <p:anim calcmode="lin" valueType="num">
                                      <p:cBhvr>
                                        <p:cTn id="50" dur="500" fill="hold"/>
                                        <p:tgtEl>
                                          <p:spTgt spid="36890"/>
                                        </p:tgtEl>
                                        <p:attrNameLst>
                                          <p:attrName>ppt_x</p:attrName>
                                        </p:attrNameLst>
                                      </p:cBhvr>
                                      <p:tavLst>
                                        <p:tav tm="0">
                                          <p:val>
                                            <p:strVal val="#ppt_x"/>
                                          </p:val>
                                        </p:tav>
                                        <p:tav tm="100000">
                                          <p:val>
                                            <p:strVal val="#ppt_x"/>
                                          </p:val>
                                        </p:tav>
                                      </p:tavLst>
                                    </p:anim>
                                    <p:anim calcmode="lin" valueType="num">
                                      <p:cBhvr>
                                        <p:cTn id="51" dur="500" fill="hold"/>
                                        <p:tgtEl>
                                          <p:spTgt spid="36890"/>
                                        </p:tgtEl>
                                        <p:attrNameLst>
                                          <p:attrName>ppt_y</p:attrName>
                                        </p:attrNameLst>
                                      </p:cBhvr>
                                      <p:tavLst>
                                        <p:tav tm="0">
                                          <p:val>
                                            <p:strVal val="#ppt_y-#ppt_h/2"/>
                                          </p:val>
                                        </p:tav>
                                        <p:tav tm="100000">
                                          <p:val>
                                            <p:strVal val="#ppt_y"/>
                                          </p:val>
                                        </p:tav>
                                      </p:tavLst>
                                    </p:anim>
                                    <p:anim calcmode="lin" valueType="num">
                                      <p:cBhvr>
                                        <p:cTn id="52" dur="500" fill="hold"/>
                                        <p:tgtEl>
                                          <p:spTgt spid="36890"/>
                                        </p:tgtEl>
                                        <p:attrNameLst>
                                          <p:attrName>ppt_w</p:attrName>
                                        </p:attrNameLst>
                                      </p:cBhvr>
                                      <p:tavLst>
                                        <p:tav tm="0">
                                          <p:val>
                                            <p:strVal val="#ppt_w"/>
                                          </p:val>
                                        </p:tav>
                                        <p:tav tm="100000">
                                          <p:val>
                                            <p:strVal val="#ppt_w"/>
                                          </p:val>
                                        </p:tav>
                                      </p:tavLst>
                                    </p:anim>
                                    <p:anim calcmode="lin" valueType="num">
                                      <p:cBhvr>
                                        <p:cTn id="53" dur="500" fill="hold"/>
                                        <p:tgtEl>
                                          <p:spTgt spid="36890"/>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1" fill="hold" nodeType="clickEffect">
                                  <p:stCondLst>
                                    <p:cond delay="0"/>
                                  </p:stCondLst>
                                  <p:childTnLst>
                                    <p:set>
                                      <p:cBhvr>
                                        <p:cTn id="57" dur="1" fill="hold">
                                          <p:stCondLst>
                                            <p:cond delay="0"/>
                                          </p:stCondLst>
                                        </p:cTn>
                                        <p:tgtEl>
                                          <p:spTgt spid="36892"/>
                                        </p:tgtEl>
                                        <p:attrNameLst>
                                          <p:attrName>style.visibility</p:attrName>
                                        </p:attrNameLst>
                                      </p:cBhvr>
                                      <p:to>
                                        <p:strVal val="visible"/>
                                      </p:to>
                                    </p:set>
                                    <p:anim calcmode="lin" valueType="num">
                                      <p:cBhvr>
                                        <p:cTn id="58" dur="500" fill="hold"/>
                                        <p:tgtEl>
                                          <p:spTgt spid="36892"/>
                                        </p:tgtEl>
                                        <p:attrNameLst>
                                          <p:attrName>ppt_x</p:attrName>
                                        </p:attrNameLst>
                                      </p:cBhvr>
                                      <p:tavLst>
                                        <p:tav tm="0">
                                          <p:val>
                                            <p:strVal val="#ppt_x"/>
                                          </p:val>
                                        </p:tav>
                                        <p:tav tm="100000">
                                          <p:val>
                                            <p:strVal val="#ppt_x"/>
                                          </p:val>
                                        </p:tav>
                                      </p:tavLst>
                                    </p:anim>
                                    <p:anim calcmode="lin" valueType="num">
                                      <p:cBhvr>
                                        <p:cTn id="59" dur="500" fill="hold"/>
                                        <p:tgtEl>
                                          <p:spTgt spid="36892"/>
                                        </p:tgtEl>
                                        <p:attrNameLst>
                                          <p:attrName>ppt_y</p:attrName>
                                        </p:attrNameLst>
                                      </p:cBhvr>
                                      <p:tavLst>
                                        <p:tav tm="0">
                                          <p:val>
                                            <p:strVal val="#ppt_y-#ppt_h/2"/>
                                          </p:val>
                                        </p:tav>
                                        <p:tav tm="100000">
                                          <p:val>
                                            <p:strVal val="#ppt_y"/>
                                          </p:val>
                                        </p:tav>
                                      </p:tavLst>
                                    </p:anim>
                                    <p:anim calcmode="lin" valueType="num">
                                      <p:cBhvr>
                                        <p:cTn id="60" dur="500" fill="hold"/>
                                        <p:tgtEl>
                                          <p:spTgt spid="36892"/>
                                        </p:tgtEl>
                                        <p:attrNameLst>
                                          <p:attrName>ppt_w</p:attrName>
                                        </p:attrNameLst>
                                      </p:cBhvr>
                                      <p:tavLst>
                                        <p:tav tm="0">
                                          <p:val>
                                            <p:strVal val="#ppt_w"/>
                                          </p:val>
                                        </p:tav>
                                        <p:tav tm="100000">
                                          <p:val>
                                            <p:strVal val="#ppt_w"/>
                                          </p:val>
                                        </p:tav>
                                      </p:tavLst>
                                    </p:anim>
                                    <p:anim calcmode="lin" valueType="num">
                                      <p:cBhvr>
                                        <p:cTn id="61" dur="500" fill="hold"/>
                                        <p:tgtEl>
                                          <p:spTgt spid="36892"/>
                                        </p:tgtEl>
                                        <p:attrNameLst>
                                          <p:attrName>ppt_h</p:attrName>
                                        </p:attrNameLst>
                                      </p:cBhvr>
                                      <p:tavLst>
                                        <p:tav tm="0">
                                          <p:val>
                                            <p:fltVal val="0"/>
                                          </p:val>
                                        </p:tav>
                                        <p:tav tm="100000">
                                          <p:val>
                                            <p:strVal val="#ppt_h"/>
                                          </p:val>
                                        </p:tav>
                                      </p:tavLst>
                                    </p:anim>
                                  </p:childTnLst>
                                </p:cTn>
                              </p:par>
                            </p:childTnLst>
                          </p:cTn>
                        </p:par>
                        <p:par>
                          <p:cTn id="62" fill="hold">
                            <p:stCondLst>
                              <p:cond delay="500"/>
                            </p:stCondLst>
                            <p:childTnLst>
                              <p:par>
                                <p:cTn id="63" presetID="17" presetClass="entr" presetSubtype="1" fill="hold" nodeType="afterEffect">
                                  <p:stCondLst>
                                    <p:cond delay="0"/>
                                  </p:stCondLst>
                                  <p:childTnLst>
                                    <p:set>
                                      <p:cBhvr>
                                        <p:cTn id="64" dur="1" fill="hold">
                                          <p:stCondLst>
                                            <p:cond delay="0"/>
                                          </p:stCondLst>
                                        </p:cTn>
                                        <p:tgtEl>
                                          <p:spTgt spid="36893"/>
                                        </p:tgtEl>
                                        <p:attrNameLst>
                                          <p:attrName>style.visibility</p:attrName>
                                        </p:attrNameLst>
                                      </p:cBhvr>
                                      <p:to>
                                        <p:strVal val="visible"/>
                                      </p:to>
                                    </p:set>
                                    <p:anim calcmode="lin" valueType="num">
                                      <p:cBhvr>
                                        <p:cTn id="65" dur="500" fill="hold"/>
                                        <p:tgtEl>
                                          <p:spTgt spid="36893"/>
                                        </p:tgtEl>
                                        <p:attrNameLst>
                                          <p:attrName>ppt_x</p:attrName>
                                        </p:attrNameLst>
                                      </p:cBhvr>
                                      <p:tavLst>
                                        <p:tav tm="0">
                                          <p:val>
                                            <p:strVal val="#ppt_x"/>
                                          </p:val>
                                        </p:tav>
                                        <p:tav tm="100000">
                                          <p:val>
                                            <p:strVal val="#ppt_x"/>
                                          </p:val>
                                        </p:tav>
                                      </p:tavLst>
                                    </p:anim>
                                    <p:anim calcmode="lin" valueType="num">
                                      <p:cBhvr>
                                        <p:cTn id="66" dur="500" fill="hold"/>
                                        <p:tgtEl>
                                          <p:spTgt spid="36893"/>
                                        </p:tgtEl>
                                        <p:attrNameLst>
                                          <p:attrName>ppt_y</p:attrName>
                                        </p:attrNameLst>
                                      </p:cBhvr>
                                      <p:tavLst>
                                        <p:tav tm="0">
                                          <p:val>
                                            <p:strVal val="#ppt_y-#ppt_h/2"/>
                                          </p:val>
                                        </p:tav>
                                        <p:tav tm="100000">
                                          <p:val>
                                            <p:strVal val="#ppt_y"/>
                                          </p:val>
                                        </p:tav>
                                      </p:tavLst>
                                    </p:anim>
                                    <p:anim calcmode="lin" valueType="num">
                                      <p:cBhvr>
                                        <p:cTn id="67" dur="500" fill="hold"/>
                                        <p:tgtEl>
                                          <p:spTgt spid="36893"/>
                                        </p:tgtEl>
                                        <p:attrNameLst>
                                          <p:attrName>ppt_w</p:attrName>
                                        </p:attrNameLst>
                                      </p:cBhvr>
                                      <p:tavLst>
                                        <p:tav tm="0">
                                          <p:val>
                                            <p:strVal val="#ppt_w"/>
                                          </p:val>
                                        </p:tav>
                                        <p:tav tm="100000">
                                          <p:val>
                                            <p:strVal val="#ppt_w"/>
                                          </p:val>
                                        </p:tav>
                                      </p:tavLst>
                                    </p:anim>
                                    <p:anim calcmode="lin" valueType="num">
                                      <p:cBhvr>
                                        <p:cTn id="68" dur="500" fill="hold"/>
                                        <p:tgtEl>
                                          <p:spTgt spid="36893"/>
                                        </p:tgtEl>
                                        <p:attrNameLst>
                                          <p:attrName>ppt_h</p:attrName>
                                        </p:attrNameLst>
                                      </p:cBhvr>
                                      <p:tavLst>
                                        <p:tav tm="0">
                                          <p:val>
                                            <p:fltVal val="0"/>
                                          </p:val>
                                        </p:tav>
                                        <p:tav tm="100000">
                                          <p:val>
                                            <p:strVal val="#ppt_h"/>
                                          </p:val>
                                        </p:tav>
                                      </p:tavLst>
                                    </p:anim>
                                  </p:childTnLst>
                                </p:cTn>
                              </p:par>
                            </p:childTnLst>
                          </p:cTn>
                        </p:par>
                        <p:par>
                          <p:cTn id="69" fill="hold">
                            <p:stCondLst>
                              <p:cond delay="1000"/>
                            </p:stCondLst>
                            <p:childTnLst>
                              <p:par>
                                <p:cTn id="70" presetID="17" presetClass="entr" presetSubtype="1" fill="hold" nodeType="afterEffect">
                                  <p:stCondLst>
                                    <p:cond delay="0"/>
                                  </p:stCondLst>
                                  <p:childTnLst>
                                    <p:set>
                                      <p:cBhvr>
                                        <p:cTn id="71" dur="1" fill="hold">
                                          <p:stCondLst>
                                            <p:cond delay="0"/>
                                          </p:stCondLst>
                                        </p:cTn>
                                        <p:tgtEl>
                                          <p:spTgt spid="36894"/>
                                        </p:tgtEl>
                                        <p:attrNameLst>
                                          <p:attrName>style.visibility</p:attrName>
                                        </p:attrNameLst>
                                      </p:cBhvr>
                                      <p:to>
                                        <p:strVal val="visible"/>
                                      </p:to>
                                    </p:set>
                                    <p:anim calcmode="lin" valueType="num">
                                      <p:cBhvr>
                                        <p:cTn id="72" dur="500" fill="hold"/>
                                        <p:tgtEl>
                                          <p:spTgt spid="36894"/>
                                        </p:tgtEl>
                                        <p:attrNameLst>
                                          <p:attrName>ppt_x</p:attrName>
                                        </p:attrNameLst>
                                      </p:cBhvr>
                                      <p:tavLst>
                                        <p:tav tm="0">
                                          <p:val>
                                            <p:strVal val="#ppt_x"/>
                                          </p:val>
                                        </p:tav>
                                        <p:tav tm="100000">
                                          <p:val>
                                            <p:strVal val="#ppt_x"/>
                                          </p:val>
                                        </p:tav>
                                      </p:tavLst>
                                    </p:anim>
                                    <p:anim calcmode="lin" valueType="num">
                                      <p:cBhvr>
                                        <p:cTn id="73" dur="500" fill="hold"/>
                                        <p:tgtEl>
                                          <p:spTgt spid="36894"/>
                                        </p:tgtEl>
                                        <p:attrNameLst>
                                          <p:attrName>ppt_y</p:attrName>
                                        </p:attrNameLst>
                                      </p:cBhvr>
                                      <p:tavLst>
                                        <p:tav tm="0">
                                          <p:val>
                                            <p:strVal val="#ppt_y-#ppt_h/2"/>
                                          </p:val>
                                        </p:tav>
                                        <p:tav tm="100000">
                                          <p:val>
                                            <p:strVal val="#ppt_y"/>
                                          </p:val>
                                        </p:tav>
                                      </p:tavLst>
                                    </p:anim>
                                    <p:anim calcmode="lin" valueType="num">
                                      <p:cBhvr>
                                        <p:cTn id="74" dur="500" fill="hold"/>
                                        <p:tgtEl>
                                          <p:spTgt spid="36894"/>
                                        </p:tgtEl>
                                        <p:attrNameLst>
                                          <p:attrName>ppt_w</p:attrName>
                                        </p:attrNameLst>
                                      </p:cBhvr>
                                      <p:tavLst>
                                        <p:tav tm="0">
                                          <p:val>
                                            <p:strVal val="#ppt_w"/>
                                          </p:val>
                                        </p:tav>
                                        <p:tav tm="100000">
                                          <p:val>
                                            <p:strVal val="#ppt_w"/>
                                          </p:val>
                                        </p:tav>
                                      </p:tavLst>
                                    </p:anim>
                                    <p:anim calcmode="lin" valueType="num">
                                      <p:cBhvr>
                                        <p:cTn id="75" dur="500" fill="hold"/>
                                        <p:tgtEl>
                                          <p:spTgt spid="36894"/>
                                        </p:tgtEl>
                                        <p:attrNameLst>
                                          <p:attrName>ppt_h</p:attrName>
                                        </p:attrNameLst>
                                      </p:cBhvr>
                                      <p:tavLst>
                                        <p:tav tm="0">
                                          <p:val>
                                            <p:fltVal val="0"/>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4" presetClass="entr" presetSubtype="16" fill="hold" nodeType="clickEffect">
                                  <p:stCondLst>
                                    <p:cond delay="0"/>
                                  </p:stCondLst>
                                  <p:childTnLst>
                                    <p:set>
                                      <p:cBhvr>
                                        <p:cTn id="79" dur="1" fill="hold">
                                          <p:stCondLst>
                                            <p:cond delay="0"/>
                                          </p:stCondLst>
                                        </p:cTn>
                                        <p:tgtEl>
                                          <p:spTgt spid="36896"/>
                                        </p:tgtEl>
                                        <p:attrNameLst>
                                          <p:attrName>style.visibility</p:attrName>
                                        </p:attrNameLst>
                                      </p:cBhvr>
                                      <p:to>
                                        <p:strVal val="visible"/>
                                      </p:to>
                                    </p:set>
                                    <p:animEffect transition="in" filter="box(in)">
                                      <p:cBhvr>
                                        <p:cTn id="80" dur="500"/>
                                        <p:tgtEl>
                                          <p:spTgt spid="36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B48F1DDC-5DE4-4BFF-B302-645919009503}" type="slidenum">
              <a:rPr lang="en-US" altLang="zh-CN" sz="1400">
                <a:latin typeface="微软雅黑" panose="020B0503020204020204" pitchFamily="34" charset="-122"/>
                <a:ea typeface="微软雅黑" panose="020B0503020204020204" pitchFamily="34" charset="-122"/>
              </a:rPr>
            </a:fld>
            <a:endParaRPr lang="en-US" altLang="zh-CN" sz="1400">
              <a:latin typeface="微软雅黑" panose="020B0503020204020204" pitchFamily="34" charset="-122"/>
              <a:ea typeface="微软雅黑" panose="020B0503020204020204" pitchFamily="34" charset="-122"/>
            </a:endParaRPr>
          </a:p>
        </p:txBody>
      </p:sp>
      <p:sp>
        <p:nvSpPr>
          <p:cNvPr id="189443" name="Text Box 2"/>
          <p:cNvSpPr txBox="1">
            <a:spLocks noChangeArrowheads="1"/>
          </p:cNvSpPr>
          <p:nvPr/>
        </p:nvSpPr>
        <p:spPr bwMode="auto">
          <a:xfrm>
            <a:off x="3200400" y="558800"/>
            <a:ext cx="4963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en-US" altLang="zh-CN" sz="2800" b="1">
                <a:solidFill>
                  <a:srgbClr val="0033CC"/>
                </a:solidFill>
                <a:latin typeface="微软雅黑" panose="020B0503020204020204" pitchFamily="34" charset="-122"/>
                <a:ea typeface="微软雅黑" panose="020B0503020204020204" pitchFamily="34" charset="-122"/>
              </a:rPr>
              <a:t>2. Getbuf</a:t>
            </a:r>
            <a:r>
              <a:rPr kumimoji="1" lang="zh-CN" altLang="en-US" sz="2800" b="1">
                <a:solidFill>
                  <a:srgbClr val="0033CC"/>
                </a:solidFill>
                <a:latin typeface="微软雅黑" panose="020B0503020204020204" pitchFamily="34" charset="-122"/>
                <a:ea typeface="微软雅黑" panose="020B0503020204020204" pitchFamily="34" charset="-122"/>
              </a:rPr>
              <a:t>过程和</a:t>
            </a:r>
            <a:r>
              <a:rPr kumimoji="1" lang="en-US" altLang="zh-CN" sz="2800" b="1">
                <a:solidFill>
                  <a:srgbClr val="0033CC"/>
                </a:solidFill>
                <a:latin typeface="微软雅黑" panose="020B0503020204020204" pitchFamily="34" charset="-122"/>
                <a:ea typeface="微软雅黑" panose="020B0503020204020204" pitchFamily="34" charset="-122"/>
              </a:rPr>
              <a:t>Putbuf</a:t>
            </a:r>
            <a:r>
              <a:rPr kumimoji="1" lang="zh-CN" altLang="en-US" sz="2800" b="1">
                <a:solidFill>
                  <a:srgbClr val="0033CC"/>
                </a:solidFill>
                <a:latin typeface="微软雅黑" panose="020B0503020204020204" pitchFamily="34" charset="-122"/>
                <a:ea typeface="微软雅黑" panose="020B0503020204020204" pitchFamily="34" charset="-122"/>
              </a:rPr>
              <a:t>过程</a:t>
            </a:r>
            <a:r>
              <a:rPr kumimoji="1" lang="zh-CN" altLang="en-US" sz="1800" b="1">
                <a:latin typeface="微软雅黑" panose="020B0503020204020204" pitchFamily="34" charset="-122"/>
                <a:ea typeface="微软雅黑" panose="020B0503020204020204" pitchFamily="34" charset="-122"/>
              </a:rPr>
              <a:t> </a:t>
            </a:r>
            <a:endParaRPr kumimoji="1" lang="zh-CN" altLang="en-US" sz="1800" b="1">
              <a:latin typeface="微软雅黑" panose="020B0503020204020204" pitchFamily="34" charset="-122"/>
              <a:ea typeface="微软雅黑" panose="020B0503020204020204" pitchFamily="34" charset="-122"/>
            </a:endParaRPr>
          </a:p>
        </p:txBody>
      </p:sp>
      <p:sp>
        <p:nvSpPr>
          <p:cNvPr id="189444" name="文本框 3"/>
          <p:cNvSpPr txBox="1">
            <a:spLocks noChangeArrowheads="1"/>
          </p:cNvSpPr>
          <p:nvPr/>
        </p:nvSpPr>
        <p:spPr bwMode="auto">
          <a:xfrm>
            <a:off x="1219200" y="1524000"/>
            <a:ext cx="10134600"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对缓冲区进行操作的两个过程：</a:t>
            </a:r>
            <a:endParaRPr lang="en-US" altLang="zh-CN" sz="24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Getbuf</a:t>
            </a:r>
            <a:r>
              <a:rPr lang="en-US" altLang="zh-CN" sz="2200" dirty="0">
                <a:latin typeface="微软雅黑" panose="020B0503020204020204" pitchFamily="34" charset="-122"/>
                <a:ea typeface="微软雅黑" panose="020B0503020204020204" pitchFamily="34" charset="-122"/>
              </a:rPr>
              <a:t>(type)              //type</a:t>
            </a:r>
            <a:r>
              <a:rPr lang="zh-CN" altLang="en-US" sz="2200" dirty="0">
                <a:latin typeface="微软雅黑" panose="020B0503020204020204" pitchFamily="34" charset="-122"/>
                <a:ea typeface="微软雅黑" panose="020B0503020204020204" pitchFamily="34" charset="-122"/>
              </a:rPr>
              <a:t>指队列类型</a:t>
            </a:r>
            <a:endParaRPr lang="en-US" altLang="zh-CN" sz="22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Putbuf</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type,number</a:t>
            </a:r>
            <a:r>
              <a:rPr lang="en-US" altLang="zh-CN" sz="2200" dirty="0">
                <a:latin typeface="微软雅黑" panose="020B0503020204020204" pitchFamily="34" charset="-122"/>
                <a:ea typeface="微软雅黑" panose="020B0503020204020204" pitchFamily="34" charset="-122"/>
              </a:rPr>
              <a:t>) //number</a:t>
            </a:r>
            <a:r>
              <a:rPr lang="zh-CN" altLang="en-US" sz="2200" dirty="0">
                <a:latin typeface="微软雅黑" panose="020B0503020204020204" pitchFamily="34" charset="-122"/>
                <a:ea typeface="微软雅黑" panose="020B0503020204020204" pitchFamily="34" charset="-122"/>
              </a:rPr>
              <a:t>指缓冲区的编号</a:t>
            </a:r>
            <a:endParaRPr lang="en-US" altLang="zh-CN" sz="22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endParaRPr lang="en-US" altLang="zh-CN" sz="2200"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r>
              <a:rPr lang="zh-CN" altLang="en-US" sz="2200" b="1" dirty="0">
                <a:latin typeface="微软雅黑" panose="020B0503020204020204" pitchFamily="34" charset="-122"/>
                <a:ea typeface="微软雅黑" panose="020B0503020204020204" pitchFamily="34" charset="-122"/>
              </a:rPr>
              <a:t>信号量设置：</a:t>
            </a:r>
            <a:endParaRPr lang="en-US" altLang="zh-CN" sz="2200" b="1"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MS</a:t>
            </a:r>
            <a:r>
              <a:rPr lang="zh-CN" altLang="en-US" sz="2200" dirty="0">
                <a:latin typeface="微软雅黑" panose="020B0503020204020204" pitchFamily="34" charset="-122"/>
                <a:ea typeface="微软雅黑" panose="020B0503020204020204" pitchFamily="34" charset="-122"/>
              </a:rPr>
              <a:t>：互斥信号量，每个队列一个</a:t>
            </a:r>
            <a:r>
              <a:rPr lang="en-US" altLang="zh-CN" sz="2200" dirty="0">
                <a:latin typeface="微软雅黑" panose="020B0503020204020204" pitchFamily="34" charset="-122"/>
                <a:ea typeface="微软雅黑" panose="020B0503020204020204" pitchFamily="34" charset="-122"/>
              </a:rPr>
              <a:t>MS(type)</a:t>
            </a:r>
            <a:endParaRPr lang="en-US" altLang="zh-CN" sz="22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RS</a:t>
            </a:r>
            <a:r>
              <a:rPr lang="zh-CN" altLang="en-US" sz="2200" dirty="0">
                <a:latin typeface="微软雅黑" panose="020B0503020204020204" pitchFamily="34" charset="-122"/>
                <a:ea typeface="微软雅黑" panose="020B0503020204020204" pitchFamily="34" charset="-122"/>
              </a:rPr>
              <a:t>：资源信号量，每个队列一个</a:t>
            </a:r>
            <a:r>
              <a:rPr lang="en-US" altLang="zh-CN" sz="2200" dirty="0">
                <a:latin typeface="微软雅黑" panose="020B0503020204020204" pitchFamily="34" charset="-122"/>
                <a:ea typeface="微软雅黑" panose="020B0503020204020204" pitchFamily="34" charset="-122"/>
              </a:rPr>
              <a:t>RS(type)</a:t>
            </a:r>
            <a:endParaRPr lang="en-US" altLang="zh-CN" sz="22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endParaRPr lang="en-US" altLang="zh-CN" sz="2200"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r>
              <a:rPr lang="zh-CN" altLang="en-US" sz="2200" b="1" dirty="0">
                <a:latin typeface="微软雅黑" panose="020B0503020204020204" pitchFamily="34" charset="-122"/>
                <a:ea typeface="微软雅黑" panose="020B0503020204020204" pitchFamily="34" charset="-122"/>
              </a:rPr>
              <a:t>队列操作过程：</a:t>
            </a:r>
            <a:endParaRPr lang="en-US" altLang="zh-CN" sz="2200" b="1"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Takebuf</a:t>
            </a:r>
            <a:r>
              <a:rPr lang="en-US" altLang="zh-CN" sz="2200" dirty="0">
                <a:latin typeface="微软雅黑" panose="020B0503020204020204" pitchFamily="34" charset="-122"/>
                <a:ea typeface="微软雅黑" panose="020B0503020204020204" pitchFamily="34" charset="-122"/>
              </a:rPr>
              <a:t>(type)       //</a:t>
            </a:r>
            <a:r>
              <a:rPr lang="zh-CN" altLang="en-US" sz="2200" dirty="0">
                <a:latin typeface="微软雅黑" panose="020B0503020204020204" pitchFamily="34" charset="-122"/>
                <a:ea typeface="微软雅黑" panose="020B0503020204020204" pitchFamily="34" charset="-122"/>
              </a:rPr>
              <a:t>取</a:t>
            </a:r>
            <a:r>
              <a:rPr lang="en-US" altLang="zh-CN" sz="2200" dirty="0">
                <a:latin typeface="微软雅黑" panose="020B0503020204020204" pitchFamily="34" charset="-122"/>
                <a:ea typeface="微软雅黑" panose="020B0503020204020204" pitchFamily="34" charset="-122"/>
              </a:rPr>
              <a:t>type</a:t>
            </a:r>
            <a:r>
              <a:rPr lang="zh-CN" altLang="en-US" sz="2200" dirty="0">
                <a:latin typeface="微软雅黑" panose="020B0503020204020204" pitchFamily="34" charset="-122"/>
                <a:ea typeface="微软雅黑" panose="020B0503020204020204" pitchFamily="34" charset="-122"/>
              </a:rPr>
              <a:t>类型队列的首缓冲区</a:t>
            </a:r>
            <a:endParaRPr lang="en-US" altLang="zh-CN" sz="22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Addbuf</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type,number</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将</a:t>
            </a:r>
            <a:r>
              <a:rPr lang="en-US" altLang="zh-CN" sz="2200" dirty="0">
                <a:latin typeface="微软雅黑" panose="020B0503020204020204" pitchFamily="34" charset="-122"/>
                <a:ea typeface="微软雅黑" panose="020B0503020204020204" pitchFamily="34" charset="-122"/>
              </a:rPr>
              <a:t>number</a:t>
            </a:r>
            <a:r>
              <a:rPr lang="zh-CN" altLang="en-US" sz="2200" dirty="0">
                <a:latin typeface="微软雅黑" panose="020B0503020204020204" pitchFamily="34" charset="-122"/>
                <a:ea typeface="微软雅黑" panose="020B0503020204020204" pitchFamily="34" charset="-122"/>
              </a:rPr>
              <a:t>所指的缓冲区加到队列的队尾</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5722E990-4F91-4E47-A237-2D6848D3DB1D}" type="slidenum">
              <a:rPr lang="en-US" altLang="zh-CN" sz="1400"/>
            </a:fld>
            <a:endParaRPr lang="en-US" altLang="zh-CN" sz="1400"/>
          </a:p>
        </p:txBody>
      </p:sp>
      <p:sp>
        <p:nvSpPr>
          <p:cNvPr id="190467" name="Text Box 2"/>
          <p:cNvSpPr txBox="1">
            <a:spLocks noChangeArrowheads="1"/>
          </p:cNvSpPr>
          <p:nvPr/>
        </p:nvSpPr>
        <p:spPr bwMode="auto">
          <a:xfrm>
            <a:off x="3200400" y="558801"/>
            <a:ext cx="452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en-US" altLang="zh-CN" sz="2800" b="1">
                <a:solidFill>
                  <a:srgbClr val="0033CC"/>
                </a:solidFill>
                <a:latin typeface="Times New Roman" panose="02020603050405020304" pitchFamily="18" charset="0"/>
              </a:rPr>
              <a:t>2. Getbuf</a:t>
            </a:r>
            <a:r>
              <a:rPr kumimoji="1" lang="zh-CN" altLang="en-US" sz="2800" b="1">
                <a:solidFill>
                  <a:srgbClr val="0033CC"/>
                </a:solidFill>
                <a:latin typeface="Times New Roman" panose="02020603050405020304" pitchFamily="18" charset="0"/>
              </a:rPr>
              <a:t>过程和</a:t>
            </a:r>
            <a:r>
              <a:rPr kumimoji="1" lang="en-US" altLang="zh-CN" sz="2800" b="1">
                <a:solidFill>
                  <a:srgbClr val="0033CC"/>
                </a:solidFill>
                <a:latin typeface="Times New Roman" panose="02020603050405020304" pitchFamily="18" charset="0"/>
              </a:rPr>
              <a:t>Putbuf</a:t>
            </a:r>
            <a:r>
              <a:rPr kumimoji="1" lang="zh-CN" altLang="en-US" sz="2800" b="1">
                <a:solidFill>
                  <a:srgbClr val="0033CC"/>
                </a:solidFill>
                <a:latin typeface="Times New Roman" panose="02020603050405020304" pitchFamily="18" charset="0"/>
              </a:rPr>
              <a:t>过程</a:t>
            </a:r>
            <a:r>
              <a:rPr kumimoji="1" lang="zh-CN" altLang="en-US" sz="1800" b="1">
                <a:latin typeface="Times New Roman" panose="02020603050405020304" pitchFamily="18" charset="0"/>
              </a:rPr>
              <a:t> </a:t>
            </a:r>
            <a:endParaRPr kumimoji="1" lang="zh-CN" altLang="en-US" sz="1800" b="1">
              <a:latin typeface="Times New Roman" panose="02020603050405020304" pitchFamily="18" charset="0"/>
            </a:endParaRPr>
          </a:p>
        </p:txBody>
      </p:sp>
      <p:sp>
        <p:nvSpPr>
          <p:cNvPr id="190468" name="Text Box 3"/>
          <p:cNvSpPr txBox="1">
            <a:spLocks noChangeArrowheads="1"/>
          </p:cNvSpPr>
          <p:nvPr/>
        </p:nvSpPr>
        <p:spPr bwMode="auto">
          <a:xfrm>
            <a:off x="1905000" y="1203326"/>
            <a:ext cx="8458200"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30000"/>
              </a:lnSpc>
              <a:spcBef>
                <a:spcPct val="0"/>
              </a:spcBef>
              <a:buFontTx/>
              <a:buNone/>
            </a:pPr>
            <a:r>
              <a:rPr kumimoji="1" lang="en-US" altLang="zh-CN" sz="2000" dirty="0">
                <a:latin typeface="Times New Roman" panose="02020603050405020304" pitchFamily="18" charset="0"/>
              </a:rPr>
              <a:t> Procedure </a:t>
            </a:r>
            <a:r>
              <a:rPr kumimoji="1" lang="en-US" altLang="zh-CN" sz="2000" dirty="0" err="1">
                <a:latin typeface="Times New Roman" panose="02020603050405020304" pitchFamily="18" charset="0"/>
              </a:rPr>
              <a:t>Getbuf</a:t>
            </a:r>
            <a:r>
              <a:rPr kumimoji="1" lang="en-US" altLang="zh-CN" sz="2000" dirty="0">
                <a:latin typeface="Times New Roman" panose="02020603050405020304" pitchFamily="18" charset="0"/>
              </a:rPr>
              <a:t>(type)</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begin</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Wait(RS(type)); //</a:t>
            </a:r>
            <a:r>
              <a:rPr kumimoji="1" lang="zh-CN" altLang="en-US" sz="2000" dirty="0">
                <a:latin typeface="Times New Roman" panose="02020603050405020304" pitchFamily="18" charset="0"/>
              </a:rPr>
              <a:t>资源信号量</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Wait(MS(type));//</a:t>
            </a:r>
            <a:r>
              <a:rPr kumimoji="1" lang="zh-CN" altLang="en-US" sz="2000" dirty="0">
                <a:latin typeface="Times New Roman" panose="02020603050405020304" pitchFamily="18" charset="0"/>
              </a:rPr>
              <a:t>互斥信号量</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 B(number)∶=</a:t>
            </a:r>
            <a:r>
              <a:rPr kumimoji="1" lang="en-US" altLang="zh-CN" sz="2000" dirty="0" err="1">
                <a:latin typeface="Times New Roman" panose="02020603050405020304" pitchFamily="18" charset="0"/>
              </a:rPr>
              <a:t>Takebuf</a:t>
            </a:r>
            <a:r>
              <a:rPr kumimoji="1" lang="en-US" altLang="zh-CN" sz="2000" dirty="0">
                <a:latin typeface="Times New Roman" panose="02020603050405020304" pitchFamily="18" charset="0"/>
              </a:rPr>
              <a:t>(type);//</a:t>
            </a:r>
            <a:r>
              <a:rPr kumimoji="1" lang="zh-CN" altLang="en-US" sz="2000" dirty="0">
                <a:latin typeface="Times New Roman" panose="02020603050405020304" pitchFamily="18" charset="0"/>
              </a:rPr>
              <a:t>从队首摘下一个缓冲区</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Signal(MS(type));</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end</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Procedure </a:t>
            </a:r>
            <a:r>
              <a:rPr kumimoji="1" lang="en-US" altLang="zh-CN" sz="2000" dirty="0" err="1">
                <a:latin typeface="Times New Roman" panose="02020603050405020304" pitchFamily="18" charset="0"/>
              </a:rPr>
              <a:t>Putbuf</a:t>
            </a:r>
            <a:r>
              <a:rPr kumimoji="1" lang="en-US" altLang="zh-CN" sz="2000" dirty="0">
                <a:latin typeface="Times New Roman" panose="02020603050405020304" pitchFamily="18" charset="0"/>
              </a:rPr>
              <a:t>(type, number)</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begin</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Wait(MS(type));</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  </a:t>
            </a:r>
            <a:r>
              <a:rPr kumimoji="1" lang="en-US" altLang="zh-CN" sz="2000" dirty="0" err="1">
                <a:latin typeface="Times New Roman" panose="02020603050405020304" pitchFamily="18" charset="0"/>
              </a:rPr>
              <a:t>Addbuf</a:t>
            </a:r>
            <a:r>
              <a:rPr kumimoji="1" lang="en-US" altLang="zh-CN" sz="2000" dirty="0">
                <a:latin typeface="Times New Roman" panose="02020603050405020304" pitchFamily="18" charset="0"/>
              </a:rPr>
              <a:t>(type, number);//</a:t>
            </a:r>
            <a:r>
              <a:rPr kumimoji="1" lang="zh-CN" altLang="en-US" sz="2000" dirty="0">
                <a:latin typeface="Times New Roman" panose="02020603050405020304" pitchFamily="18" charset="0"/>
              </a:rPr>
              <a:t>将指定缓冲区挂在队列的队尾</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Signal(MS(type));</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Signal(RS(type));</a:t>
            </a:r>
            <a:endParaRPr kumimoji="1" lang="en-US" altLang="zh-CN" sz="2000" dirty="0">
              <a:latin typeface="Times New Roman" panose="02020603050405020304" pitchFamily="18" charset="0"/>
            </a:endParaRPr>
          </a:p>
          <a:p>
            <a:pPr eaLnBrk="1" hangingPunct="1">
              <a:lnSpc>
                <a:spcPct val="130000"/>
              </a:lnSpc>
              <a:spcBef>
                <a:spcPct val="0"/>
              </a:spcBef>
              <a:buFontTx/>
              <a:buNone/>
            </a:pPr>
            <a:r>
              <a:rPr kumimoji="1" lang="en-US" altLang="zh-CN" sz="2000" dirty="0">
                <a:latin typeface="Times New Roman" panose="02020603050405020304" pitchFamily="18" charset="0"/>
              </a:rPr>
              <a:t>   end </a:t>
            </a:r>
            <a:endParaRPr kumimoji="1" lang="en-US" altLang="zh-CN" sz="2000" dirty="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4" name="灯片编号占位符 5"/>
          <p:cNvSpPr txBox="1">
            <a:spLocks noGrp="1"/>
          </p:cNvSpPr>
          <p:nvPr/>
        </p:nvSpPr>
        <p:spPr bwMode="auto">
          <a:xfrm>
            <a:off x="8597900" y="6248400"/>
            <a:ext cx="1906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b"/>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r" eaLnBrk="1" hangingPunct="1">
              <a:spcBef>
                <a:spcPct val="0"/>
              </a:spcBef>
              <a:buFontTx/>
              <a:buNone/>
            </a:pPr>
            <a:fld id="{9E08135B-4FC5-4174-B656-33B0EBED5D5C}" type="slidenum">
              <a:rPr lang="en-US" altLang="zh-CN" sz="1400"/>
            </a:fld>
            <a:endParaRPr lang="en-US" altLang="zh-CN" sz="1400"/>
          </a:p>
        </p:txBody>
      </p:sp>
      <p:sp>
        <p:nvSpPr>
          <p:cNvPr id="192515" name="Rectangle 2"/>
          <p:cNvSpPr>
            <a:spLocks noGrp="1" noChangeArrowheads="1"/>
          </p:cNvSpPr>
          <p:nvPr>
            <p:ph type="title" idx="4294967295"/>
          </p:nvPr>
        </p:nvSpPr>
        <p:spPr>
          <a:xfrm>
            <a:off x="2208214" y="404814"/>
            <a:ext cx="7634287" cy="657225"/>
          </a:xfrm>
        </p:spPr>
        <p:txBody>
          <a:bodyPr/>
          <a:lstStyle/>
          <a:p>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缓冲区的工作方式</a:t>
            </a:r>
            <a:endParaRPr lang="zh-CN" altLang="en-US" sz="2800" b="1" dirty="0">
              <a:latin typeface="微软雅黑" panose="020B0503020204020204" pitchFamily="34" charset="-122"/>
              <a:ea typeface="微软雅黑" panose="020B0503020204020204" pitchFamily="34" charset="-122"/>
            </a:endParaRPr>
          </a:p>
        </p:txBody>
      </p:sp>
      <p:sp>
        <p:nvSpPr>
          <p:cNvPr id="324611" name="Rectangle 3"/>
          <p:cNvSpPr>
            <a:spLocks noGrp="1" noChangeArrowheads="1"/>
          </p:cNvSpPr>
          <p:nvPr>
            <p:ph type="body" idx="4294967295"/>
          </p:nvPr>
        </p:nvSpPr>
        <p:spPr>
          <a:xfrm>
            <a:off x="2208214" y="1484314"/>
            <a:ext cx="7773987" cy="4116387"/>
          </a:xfrm>
        </p:spPr>
        <p:txBody>
          <a:bodyPr/>
          <a:lstStyle/>
          <a:p>
            <a:pPr marL="609600" indent="-609600">
              <a:lnSpc>
                <a:spcPct val="120000"/>
              </a:lnSpc>
            </a:pPr>
            <a:r>
              <a:rPr lang="zh-CN" altLang="en-US" sz="2400" b="1">
                <a:solidFill>
                  <a:srgbClr val="0000CC"/>
                </a:solidFill>
              </a:rPr>
              <a:t>缓冲区可以工作在下列四种方式下：</a:t>
            </a:r>
            <a:endParaRPr lang="zh-CN" altLang="en-US" sz="2400" b="1">
              <a:solidFill>
                <a:srgbClr val="0000CC"/>
              </a:solidFill>
            </a:endParaRPr>
          </a:p>
          <a:p>
            <a:pPr marL="609600" indent="-609600">
              <a:lnSpc>
                <a:spcPct val="120000"/>
              </a:lnSpc>
              <a:buFont typeface="Wingdings" panose="05000000000000000000" pitchFamily="2" charset="2"/>
              <a:buAutoNum type="arabicPeriod"/>
            </a:pPr>
            <a:r>
              <a:rPr lang="zh-CN" altLang="en-US" sz="2400" b="1">
                <a:solidFill>
                  <a:srgbClr val="336600"/>
                </a:solidFill>
              </a:rPr>
              <a:t>收容输入。</a:t>
            </a:r>
            <a:r>
              <a:rPr lang="zh-CN" altLang="en-US" sz="2400" b="1">
                <a:solidFill>
                  <a:srgbClr val="CC0066"/>
                </a:solidFill>
              </a:rPr>
              <a:t>输入进程需要输入时，取得空缓冲区，装满后放入输入队列。</a:t>
            </a:r>
            <a:endParaRPr lang="zh-CN" altLang="en-US" sz="2400" b="1">
              <a:solidFill>
                <a:srgbClr val="CC0066"/>
              </a:solidFill>
            </a:endParaRPr>
          </a:p>
          <a:p>
            <a:pPr marL="609600" indent="-609600">
              <a:lnSpc>
                <a:spcPct val="120000"/>
              </a:lnSpc>
              <a:buFont typeface="Wingdings" panose="05000000000000000000" pitchFamily="2" charset="2"/>
              <a:buAutoNum type="arabicPeriod"/>
            </a:pPr>
            <a:r>
              <a:rPr lang="zh-CN" altLang="en-US" sz="2400" b="1">
                <a:solidFill>
                  <a:srgbClr val="336600"/>
                </a:solidFill>
              </a:rPr>
              <a:t>提取输入。</a:t>
            </a:r>
            <a:r>
              <a:rPr lang="zh-CN" altLang="en-US" sz="2400" b="1">
                <a:solidFill>
                  <a:srgbClr val="CC0066"/>
                </a:solidFill>
              </a:rPr>
              <a:t>计算进程需要输入时，在输入队列取缓冲区，提取数据后挂在空缓冲区队列上。</a:t>
            </a:r>
            <a:endParaRPr lang="zh-CN" altLang="en-US" sz="2400" b="1">
              <a:solidFill>
                <a:srgbClr val="CC0066"/>
              </a:solidFill>
            </a:endParaRPr>
          </a:p>
          <a:p>
            <a:pPr marL="609600" indent="-609600">
              <a:lnSpc>
                <a:spcPct val="120000"/>
              </a:lnSpc>
              <a:buFont typeface="Wingdings" panose="05000000000000000000" pitchFamily="2" charset="2"/>
              <a:buAutoNum type="arabicPeriod"/>
            </a:pPr>
            <a:r>
              <a:rPr lang="zh-CN" altLang="en-US" sz="2400" b="1">
                <a:solidFill>
                  <a:srgbClr val="336600"/>
                </a:solidFill>
              </a:rPr>
              <a:t>收容输出。</a:t>
            </a:r>
            <a:r>
              <a:rPr lang="zh-CN" altLang="en-US" sz="2400" b="1">
                <a:solidFill>
                  <a:srgbClr val="CC0066"/>
                </a:solidFill>
              </a:rPr>
              <a:t>计算进程需要输出时，取空缓冲区，装满数据后挂在输出缓冲队列上。</a:t>
            </a:r>
            <a:endParaRPr lang="zh-CN" altLang="en-US" sz="2400" b="1">
              <a:solidFill>
                <a:srgbClr val="CC0066"/>
              </a:solidFill>
            </a:endParaRPr>
          </a:p>
          <a:p>
            <a:pPr marL="609600" indent="-609600">
              <a:lnSpc>
                <a:spcPct val="120000"/>
              </a:lnSpc>
              <a:buFont typeface="Wingdings" panose="05000000000000000000" pitchFamily="2" charset="2"/>
              <a:buAutoNum type="arabicPeriod"/>
            </a:pPr>
            <a:r>
              <a:rPr lang="zh-CN" altLang="en-US" sz="2400" b="1">
                <a:solidFill>
                  <a:srgbClr val="336600"/>
                </a:solidFill>
              </a:rPr>
              <a:t>提取输出。</a:t>
            </a:r>
            <a:r>
              <a:rPr lang="zh-CN" altLang="en-US" sz="2400" b="1">
                <a:solidFill>
                  <a:srgbClr val="CC0066"/>
                </a:solidFill>
              </a:rPr>
              <a:t>输出进程从输出队列取缓冲区，提取完数据后挂在空缓冲区上。</a:t>
            </a:r>
            <a:endParaRPr lang="zh-CN" altLang="en-US" sz="2400" b="1">
              <a:solidFill>
                <a:srgbClr val="CC0066"/>
              </a:solidFill>
            </a:endParaRPr>
          </a:p>
        </p:txBody>
      </p:sp>
      <p:sp>
        <p:nvSpPr>
          <p:cNvPr id="324612" name="Rectangle 4"/>
          <p:cNvSpPr>
            <a:spLocks noChangeArrowheads="1"/>
          </p:cNvSpPr>
          <p:nvPr/>
        </p:nvSpPr>
        <p:spPr bwMode="auto">
          <a:xfrm>
            <a:off x="1774826" y="1196975"/>
            <a:ext cx="8367713" cy="1944688"/>
          </a:xfrm>
          <a:prstGeom prst="rect">
            <a:avLst/>
          </a:prstGeom>
          <a:gradFill rotWithShape="1">
            <a:gsLst>
              <a:gs pos="0">
                <a:srgbClr val="FFFFFF"/>
              </a:gs>
              <a:gs pos="50000">
                <a:srgbClr val="FEE6BA"/>
              </a:gs>
              <a:gs pos="100000">
                <a:srgbClr val="FFFFFF"/>
              </a:gs>
            </a:gsLst>
            <a:lin ang="2700000" scaled="1"/>
          </a:gradFill>
          <a:ln w="9525">
            <a:solidFill>
              <a:schemeClr val="folHlink"/>
            </a:solidFill>
            <a:miter lim="800000"/>
          </a:ln>
        </p:spPr>
        <p:txBody>
          <a:bodyPr lIns="91432" tIns="45715" rIns="91432" bIns="45715"/>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lvl="1" eaLnBrk="1" hangingPunct="1">
              <a:lnSpc>
                <a:spcPct val="120000"/>
              </a:lnSpc>
              <a:buClr>
                <a:schemeClr val="tx2"/>
              </a:buClr>
              <a:buSzPct val="85000"/>
              <a:buFont typeface="Wingdings" panose="05000000000000000000" pitchFamily="2" charset="2"/>
              <a:buChar char="Ø"/>
            </a:pP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收容输入</a:t>
            </a:r>
            <a:r>
              <a:rPr lang="en-US" altLang="zh-CN" sz="2400" b="1">
                <a:latin typeface="楷体_GB2312" pitchFamily="49" charset="-122"/>
                <a:ea typeface="楷体_GB2312" pitchFamily="49" charset="-122"/>
              </a:rPr>
              <a:t>hin</a:t>
            </a: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提取输入</a:t>
            </a:r>
            <a:r>
              <a:rPr lang="en-US" altLang="zh-CN" sz="2400" b="1">
                <a:latin typeface="楷体_GB2312" pitchFamily="49" charset="-122"/>
                <a:ea typeface="楷体_GB2312" pitchFamily="49" charset="-122"/>
              </a:rPr>
              <a:t>sin</a:t>
            </a:r>
            <a:endParaRPr lang="en-US" altLang="zh-CN" sz="2400" b="1">
              <a:latin typeface="楷体_GB2312" pitchFamily="49" charset="-122"/>
              <a:ea typeface="楷体_GB2312" pitchFamily="49" charset="-122"/>
            </a:endParaRPr>
          </a:p>
          <a:p>
            <a:pPr lvl="1" eaLnBrk="1" hangingPunct="1">
              <a:lnSpc>
                <a:spcPct val="120000"/>
              </a:lnSpc>
              <a:buClr>
                <a:schemeClr val="tx2"/>
              </a:buClr>
              <a:buSzPct val="85000"/>
              <a:buFont typeface="Wingdings" panose="05000000000000000000" pitchFamily="2" charset="2"/>
              <a:buChar char="Ø"/>
            </a:pPr>
            <a:r>
              <a:rPr lang="en-US" altLang="zh-CN" sz="2400" b="1">
                <a:latin typeface="楷体_GB2312" pitchFamily="49" charset="-122"/>
                <a:ea typeface="楷体_GB2312" pitchFamily="49" charset="-122"/>
              </a:rPr>
              <a:t>3.</a:t>
            </a:r>
            <a:r>
              <a:rPr lang="zh-CN" altLang="en-US" sz="2400" b="1">
                <a:latin typeface="楷体_GB2312" pitchFamily="49" charset="-122"/>
                <a:ea typeface="楷体_GB2312" pitchFamily="49" charset="-122"/>
              </a:rPr>
              <a:t>收容输出</a:t>
            </a:r>
            <a:r>
              <a:rPr lang="en-US" altLang="zh-CN" sz="2400" b="1">
                <a:latin typeface="楷体_GB2312" pitchFamily="49" charset="-122"/>
                <a:ea typeface="楷体_GB2312" pitchFamily="49" charset="-122"/>
              </a:rPr>
              <a:t>hout</a:t>
            </a: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4.</a:t>
            </a:r>
            <a:r>
              <a:rPr lang="zh-CN" altLang="en-US" sz="2400" b="1">
                <a:latin typeface="楷体_GB2312" pitchFamily="49" charset="-122"/>
                <a:ea typeface="楷体_GB2312" pitchFamily="49" charset="-122"/>
              </a:rPr>
              <a:t>提取输出</a:t>
            </a:r>
            <a:r>
              <a:rPr lang="en-US" altLang="zh-CN" sz="2400" b="1">
                <a:latin typeface="楷体_GB2312" pitchFamily="49" charset="-122"/>
                <a:ea typeface="楷体_GB2312" pitchFamily="49" charset="-122"/>
              </a:rPr>
              <a:t>sout</a:t>
            </a:r>
            <a:endParaRPr lang="zh-CN" altLang="en-US" sz="2400" b="1">
              <a:latin typeface="楷体_GB2312" pitchFamily="49" charset="-122"/>
              <a:ea typeface="楷体_GB2312" pitchFamily="49" charset="-122"/>
            </a:endParaRPr>
          </a:p>
        </p:txBody>
      </p:sp>
      <p:graphicFrame>
        <p:nvGraphicFramePr>
          <p:cNvPr id="324613" name="Object 5"/>
          <p:cNvGraphicFramePr>
            <a:graphicFrameLocks noChangeAspect="1"/>
          </p:cNvGraphicFramePr>
          <p:nvPr/>
        </p:nvGraphicFramePr>
        <p:xfrm>
          <a:off x="1524000" y="3143250"/>
          <a:ext cx="9144000" cy="2724150"/>
        </p:xfrm>
        <a:graphic>
          <a:graphicData uri="http://schemas.openxmlformats.org/presentationml/2006/ole">
            <mc:AlternateContent xmlns:mc="http://schemas.openxmlformats.org/markup-compatibility/2006">
              <mc:Choice xmlns:v="urn:schemas-microsoft-com:vml" Requires="v">
                <p:oleObj spid="_x0000_s30783" name="Visio" r:id="rId1" imgW="5885815" imgH="1408430" progId="Visio.Drawing.11">
                  <p:embed/>
                </p:oleObj>
              </mc:Choice>
              <mc:Fallback>
                <p:oleObj name="Visio" r:id="rId1" imgW="5885815" imgH="140843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143250"/>
                        <a:ext cx="9144000" cy="2724150"/>
                      </a:xfrm>
                      <a:prstGeom prst="rect">
                        <a:avLst/>
                      </a:prstGeom>
                      <a:solidFill>
                        <a:srgbClr val="FEE6BA"/>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云形标注 9"/>
          <p:cNvSpPr>
            <a:spLocks noChangeArrowheads="1"/>
          </p:cNvSpPr>
          <p:nvPr/>
        </p:nvSpPr>
        <p:spPr bwMode="auto">
          <a:xfrm>
            <a:off x="1919289" y="1844676"/>
            <a:ext cx="4537075" cy="1368425"/>
          </a:xfrm>
          <a:prstGeom prst="cloudCallout">
            <a:avLst>
              <a:gd name="adj1" fmla="val 16352"/>
              <a:gd name="adj2" fmla="val 79542"/>
            </a:avLst>
          </a:prstGeom>
          <a:solidFill>
            <a:srgbClr val="FFFF00"/>
          </a:solidFill>
          <a:ln w="12700" algn="ctr">
            <a:solidFill>
              <a:srgbClr val="C4B596"/>
            </a:solidFill>
            <a:rou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hin=getbuf(emq);</a:t>
            </a:r>
            <a:endParaRPr lang="en-US" altLang="zh-CN" sz="2400" b="1">
              <a:solidFill>
                <a:srgbClr val="0000CC"/>
              </a:solidFill>
              <a:latin typeface="楷体_GB2312" pitchFamily="49" charset="-122"/>
              <a:ea typeface="楷体_GB2312" pitchFamily="49" charset="-122"/>
            </a:endParaRPr>
          </a:p>
          <a:p>
            <a:pPr eaLnBrk="1" hangingPunct="1">
              <a:spcBef>
                <a:spcPct val="0"/>
              </a:spcBef>
              <a:buFontTx/>
              <a:buNone/>
            </a:pPr>
            <a:r>
              <a:rPr lang="en-US" altLang="zh-CN" sz="2400" b="1">
                <a:solidFill>
                  <a:srgbClr val="0000CC"/>
                </a:solidFill>
                <a:latin typeface="楷体_GB2312" pitchFamily="49" charset="-122"/>
                <a:ea typeface="楷体_GB2312" pitchFamily="49" charset="-122"/>
              </a:rPr>
              <a:t>putbuf(inq,hin) </a:t>
            </a:r>
            <a:endParaRPr lang="zh-CN" altLang="en-US" sz="2400"/>
          </a:p>
        </p:txBody>
      </p:sp>
      <p:sp>
        <p:nvSpPr>
          <p:cNvPr id="11" name="云形标注 10"/>
          <p:cNvSpPr>
            <a:spLocks noChangeArrowheads="1"/>
          </p:cNvSpPr>
          <p:nvPr/>
        </p:nvSpPr>
        <p:spPr bwMode="auto">
          <a:xfrm>
            <a:off x="6130926" y="1412876"/>
            <a:ext cx="4537075" cy="1368425"/>
          </a:xfrm>
          <a:prstGeom prst="cloudCallout">
            <a:avLst>
              <a:gd name="adj1" fmla="val -22745"/>
              <a:gd name="adj2" fmla="val 133759"/>
            </a:avLst>
          </a:prstGeom>
          <a:solidFill>
            <a:srgbClr val="47FFD1"/>
          </a:solidFill>
          <a:ln w="12700" algn="ctr">
            <a:solidFill>
              <a:srgbClr val="C4B596"/>
            </a:solidFill>
            <a:rou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sin=getbuf(inq);</a:t>
            </a:r>
            <a:endParaRPr lang="en-US" altLang="zh-CN" sz="2400" b="1">
              <a:solidFill>
                <a:srgbClr val="0000CC"/>
              </a:solidFill>
              <a:latin typeface="楷体_GB2312" pitchFamily="49" charset="-122"/>
              <a:ea typeface="楷体_GB2312" pitchFamily="49" charset="-122"/>
            </a:endParaRPr>
          </a:p>
          <a:p>
            <a:pPr eaLnBrk="1" hangingPunct="1">
              <a:spcBef>
                <a:spcPct val="0"/>
              </a:spcBef>
              <a:buFontTx/>
              <a:buNone/>
            </a:pPr>
            <a:r>
              <a:rPr lang="en-US" altLang="zh-CN" sz="2400" b="1">
                <a:solidFill>
                  <a:srgbClr val="0000CC"/>
                </a:solidFill>
                <a:latin typeface="楷体_GB2312" pitchFamily="49" charset="-122"/>
                <a:ea typeface="楷体_GB2312" pitchFamily="49" charset="-122"/>
              </a:rPr>
              <a:t>putbuf(emq,sin)</a:t>
            </a:r>
            <a:endParaRPr lang="en-US" altLang="zh-CN" sz="2400" b="1">
              <a:solidFill>
                <a:srgbClr val="0000CC"/>
              </a:solidFill>
              <a:latin typeface="楷体_GB2312" pitchFamily="49" charset="-122"/>
              <a:ea typeface="楷体_GB2312" pitchFamily="49" charset="-122"/>
            </a:endParaRPr>
          </a:p>
          <a:p>
            <a:pPr eaLnBrk="1" hangingPunct="1">
              <a:spcBef>
                <a:spcPct val="0"/>
              </a:spcBef>
              <a:buFontTx/>
              <a:buNone/>
            </a:pPr>
            <a:r>
              <a:rPr lang="en-US" altLang="zh-CN" sz="2800" b="1">
                <a:solidFill>
                  <a:srgbClr val="0000CC"/>
                </a:solidFill>
                <a:latin typeface="楷体_GB2312" pitchFamily="49" charset="-122"/>
                <a:ea typeface="楷体_GB2312" pitchFamily="49" charset="-122"/>
              </a:rPr>
              <a:t> </a:t>
            </a:r>
            <a:endParaRPr lang="zh-CN" altLang="en-US" sz="2800"/>
          </a:p>
        </p:txBody>
      </p:sp>
      <p:sp>
        <p:nvSpPr>
          <p:cNvPr id="12" name="云形标注 11"/>
          <p:cNvSpPr>
            <a:spLocks noChangeArrowheads="1"/>
          </p:cNvSpPr>
          <p:nvPr/>
        </p:nvSpPr>
        <p:spPr bwMode="auto">
          <a:xfrm>
            <a:off x="1487487" y="5489576"/>
            <a:ext cx="4968876" cy="1368425"/>
          </a:xfrm>
          <a:prstGeom prst="cloudCallout">
            <a:avLst>
              <a:gd name="adj1" fmla="val 15912"/>
              <a:gd name="adj2" fmla="val 220301"/>
            </a:avLst>
          </a:prstGeom>
          <a:solidFill>
            <a:srgbClr val="DDF3EA"/>
          </a:solidFill>
          <a:ln w="12700" algn="ctr">
            <a:solidFill>
              <a:srgbClr val="C4B596"/>
            </a:solidFill>
            <a:rou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sout=getbuf(outq)putbuf(emq,sout) </a:t>
            </a:r>
            <a:endParaRPr lang="zh-CN" altLang="en-US" sz="2400"/>
          </a:p>
        </p:txBody>
      </p:sp>
      <p:sp>
        <p:nvSpPr>
          <p:cNvPr id="13" name="云形标注 12"/>
          <p:cNvSpPr>
            <a:spLocks noChangeArrowheads="1"/>
          </p:cNvSpPr>
          <p:nvPr/>
        </p:nvSpPr>
        <p:spPr bwMode="auto">
          <a:xfrm>
            <a:off x="6043613" y="5157789"/>
            <a:ext cx="4648200" cy="1800225"/>
          </a:xfrm>
          <a:prstGeom prst="cloudCallout">
            <a:avLst>
              <a:gd name="adj1" fmla="val -13889"/>
              <a:gd name="adj2" fmla="val 213315"/>
            </a:avLst>
          </a:prstGeom>
          <a:solidFill>
            <a:srgbClr val="FFFF00"/>
          </a:solidFill>
          <a:ln w="12700" algn="ctr">
            <a:solidFill>
              <a:srgbClr val="C4B596"/>
            </a:solidFill>
            <a:rou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hout=getbuf(emq)</a:t>
            </a:r>
            <a:endParaRPr lang="en-US" altLang="zh-CN" sz="2400" b="1">
              <a:solidFill>
                <a:srgbClr val="0000CC"/>
              </a:solidFill>
              <a:latin typeface="楷体_GB2312" pitchFamily="49" charset="-122"/>
              <a:ea typeface="楷体_GB2312" pitchFamily="49" charset="-122"/>
            </a:endParaRPr>
          </a:p>
          <a:p>
            <a:pPr eaLnBrk="1" hangingPunct="1">
              <a:spcBef>
                <a:spcPct val="0"/>
              </a:spcBef>
              <a:buFontTx/>
              <a:buNone/>
            </a:pPr>
            <a:r>
              <a:rPr lang="en-US" altLang="zh-CN" sz="2400" b="1">
                <a:solidFill>
                  <a:srgbClr val="0000CC"/>
                </a:solidFill>
                <a:latin typeface="楷体_GB2312" pitchFamily="49" charset="-122"/>
                <a:ea typeface="楷体_GB2312" pitchFamily="49" charset="-122"/>
              </a:rPr>
              <a:t>putbuf(outq, hout)</a:t>
            </a:r>
            <a:endParaRPr lang="en-US" altLang="zh-CN" sz="2400" b="1">
              <a:solidFill>
                <a:srgbClr val="0000CC"/>
              </a:solidFill>
              <a:latin typeface="楷体_GB2312" pitchFamily="49" charset="-122"/>
              <a:ea typeface="楷体_GB2312" pitchFamily="49" charset="-122"/>
            </a:endParaRPr>
          </a:p>
          <a:p>
            <a:pPr eaLnBrk="1" hangingPunct="1">
              <a:spcBef>
                <a:spcPct val="0"/>
              </a:spcBef>
              <a:buFontTx/>
              <a:buNone/>
            </a:pPr>
            <a:r>
              <a:rPr lang="en-US" altLang="zh-CN" sz="2600" b="1">
                <a:solidFill>
                  <a:srgbClr val="0000CC"/>
                </a:solidFill>
                <a:latin typeface="楷体_GB2312" pitchFamily="49" charset="-122"/>
                <a:ea typeface="楷体_GB2312" pitchFamily="49" charset="-122"/>
              </a:rPr>
              <a:t> </a:t>
            </a: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4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4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4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246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246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246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3246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ox(i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heckerboard(across)">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xit" presetSubtype="16" fill="hold" grpId="1" nodeType="clickEffect">
                                  <p:stCondLst>
                                    <p:cond delay="0"/>
                                  </p:stCondLst>
                                  <p:childTnLst>
                                    <p:animEffect transition="out" filter="box(in)">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par>
                          <p:cTn id="46" fill="hold">
                            <p:stCondLst>
                              <p:cond delay="500"/>
                            </p:stCondLst>
                            <p:childTnLst>
                              <p:par>
                                <p:cTn id="47" presetID="2" presetClass="exit" presetSubtype="4" fill="hold" grpId="1" nodeType="afterEffect">
                                  <p:stCondLst>
                                    <p:cond delay="0"/>
                                  </p:stCondLst>
                                  <p:childTnLst>
                                    <p:anim calcmode="lin" valueType="num">
                                      <p:cBhvr additive="base">
                                        <p:cTn id="48" dur="500"/>
                                        <p:tgtEl>
                                          <p:spTgt spid="11"/>
                                        </p:tgtEl>
                                        <p:attrNameLst>
                                          <p:attrName>ppt_x</p:attrName>
                                        </p:attrNameLst>
                                      </p:cBhvr>
                                      <p:tavLst>
                                        <p:tav tm="0">
                                          <p:val>
                                            <p:strVal val="ppt_x"/>
                                          </p:val>
                                        </p:tav>
                                        <p:tav tm="100000">
                                          <p:val>
                                            <p:strVal val="ppt_x"/>
                                          </p:val>
                                        </p:tav>
                                      </p:tavLst>
                                    </p:anim>
                                    <p:anim calcmode="lin" valueType="num">
                                      <p:cBhvr additive="base">
                                        <p:cTn id="49" dur="500"/>
                                        <p:tgtEl>
                                          <p:spTgt spid="11"/>
                                        </p:tgtEl>
                                        <p:attrNameLst>
                                          <p:attrName>ppt_y</p:attrName>
                                        </p:attrNameLst>
                                      </p:cBhvr>
                                      <p:tavLst>
                                        <p:tav tm="0">
                                          <p:val>
                                            <p:strVal val="ppt_y"/>
                                          </p:val>
                                        </p:tav>
                                        <p:tav tm="100000">
                                          <p:val>
                                            <p:strVal val="1+ppt_h/2"/>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1"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ox(i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xit" presetSubtype="16" fill="hold" grpId="0" nodeType="clickEffect">
                                  <p:stCondLst>
                                    <p:cond delay="0"/>
                                  </p:stCondLst>
                                  <p:childTnLst>
                                    <p:animEffect transition="out" filter="box(in)">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ox(in)">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4" presetClass="exit" presetSubtype="16" fill="hold" grpId="1" nodeType="clickEffect">
                                  <p:stCondLst>
                                    <p:cond delay="0"/>
                                  </p:stCondLst>
                                  <p:childTnLst>
                                    <p:animEffect transition="out" filter="box(in)">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autoUpdateAnimBg="0" build="p"/>
      <p:bldP spid="324612" grpId="0" animBg="1" autoUpdateAnimBg="0"/>
      <p:bldP spid="10" grpId="0" animBg="1"/>
      <p:bldP spid="10" grpId="1" animBg="1"/>
      <p:bldP spid="11" grpId="0" animBg="1"/>
      <p:bldP spid="11" grpId="1" animBg="1"/>
      <p:bldP spid="12" grpId="0" animBg="1"/>
      <p:bldP spid="12" grpId="1" animBg="1"/>
      <p:bldP spid="13" grpId="0" animBg="1"/>
      <p:bldP spid="13"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2"/>
          <p:cNvSpPr txBox="1">
            <a:spLocks noChangeArrowheads="1"/>
          </p:cNvSpPr>
          <p:nvPr/>
        </p:nvSpPr>
        <p:spPr bwMode="auto">
          <a:xfrm>
            <a:off x="4558941" y="228600"/>
            <a:ext cx="2419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lang="zh-CN" altLang="en-US" sz="4400" dirty="0">
                <a:solidFill>
                  <a:srgbClr val="002060"/>
                </a:solidFill>
                <a:latin typeface="微软雅黑" panose="020B0503020204020204" pitchFamily="34" charset="-122"/>
                <a:ea typeface="微软雅黑" panose="020B0503020204020204" pitchFamily="34" charset="-122"/>
              </a:rPr>
              <a:t>内容概述</a:t>
            </a:r>
            <a:endParaRPr lang="zh-CN" altLang="en-US" sz="4400" dirty="0">
              <a:solidFill>
                <a:srgbClr val="002060"/>
              </a:solidFill>
              <a:latin typeface="微软雅黑" panose="020B0503020204020204" pitchFamily="34" charset="-122"/>
              <a:ea typeface="微软雅黑" panose="020B0503020204020204" pitchFamily="34" charset="-122"/>
            </a:endParaRPr>
          </a:p>
        </p:txBody>
      </p:sp>
      <p:sp>
        <p:nvSpPr>
          <p:cNvPr id="17" name="Text Box 3"/>
          <p:cNvSpPr txBox="1">
            <a:spLocks noChangeArrowheads="1"/>
          </p:cNvSpPr>
          <p:nvPr/>
        </p:nvSpPr>
        <p:spPr bwMode="auto">
          <a:xfrm>
            <a:off x="3392130" y="1808163"/>
            <a:ext cx="475297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5.1 I/O</a:t>
            </a:r>
            <a:r>
              <a:rPr lang="zh-CN" altLang="en-US" sz="2400" dirty="0">
                <a:solidFill>
                  <a:srgbClr val="002060"/>
                </a:solidFill>
                <a:latin typeface="微软雅黑" panose="020B0503020204020204" pitchFamily="34" charset="-122"/>
                <a:ea typeface="微软雅黑" panose="020B0503020204020204" pitchFamily="34" charset="-122"/>
              </a:rPr>
              <a:t>系统的功能、模型和接口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5.2 I/O</a:t>
            </a:r>
            <a:r>
              <a:rPr lang="zh-CN" altLang="en-US" sz="2400" dirty="0">
                <a:solidFill>
                  <a:srgbClr val="002060"/>
                </a:solidFill>
                <a:latin typeface="微软雅黑" panose="020B0503020204020204" pitchFamily="34" charset="-122"/>
                <a:ea typeface="微软雅黑" panose="020B0503020204020204" pitchFamily="34" charset="-122"/>
              </a:rPr>
              <a:t>设备和设备控制器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5.3 </a:t>
            </a:r>
            <a:r>
              <a:rPr lang="zh-CN" altLang="en-US" sz="2400" dirty="0">
                <a:solidFill>
                  <a:srgbClr val="002060"/>
                </a:solidFill>
                <a:latin typeface="微软雅黑" panose="020B0503020204020204" pitchFamily="34" charset="-122"/>
                <a:ea typeface="微软雅黑" panose="020B0503020204020204" pitchFamily="34" charset="-122"/>
              </a:rPr>
              <a:t>中断机构和中断处理程序</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5.4 </a:t>
            </a:r>
            <a:r>
              <a:rPr lang="zh-CN" altLang="en-US" sz="2400" dirty="0">
                <a:solidFill>
                  <a:srgbClr val="002060"/>
                </a:solidFill>
                <a:latin typeface="微软雅黑" panose="020B0503020204020204" pitchFamily="34" charset="-122"/>
                <a:ea typeface="微软雅黑" panose="020B0503020204020204" pitchFamily="34" charset="-122"/>
              </a:rPr>
              <a:t>设备驱动程序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18" name="Text Box 7"/>
          <p:cNvSpPr txBox="1">
            <a:spLocks noChangeArrowheads="1"/>
          </p:cNvSpPr>
          <p:nvPr/>
        </p:nvSpPr>
        <p:spPr bwMode="auto">
          <a:xfrm>
            <a:off x="3392130" y="3914211"/>
            <a:ext cx="421942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5.5 </a:t>
            </a:r>
            <a:r>
              <a:rPr lang="zh-CN" altLang="en-US" sz="2400" dirty="0">
                <a:solidFill>
                  <a:srgbClr val="002060"/>
                </a:solidFill>
                <a:latin typeface="微软雅黑" panose="020B0503020204020204" pitchFamily="34" charset="-122"/>
                <a:ea typeface="微软雅黑" panose="020B0503020204020204" pitchFamily="34" charset="-122"/>
              </a:rPr>
              <a:t>与设备无关的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5.6 </a:t>
            </a:r>
            <a:r>
              <a:rPr lang="zh-CN" altLang="en-US" sz="2400" dirty="0">
                <a:solidFill>
                  <a:srgbClr val="002060"/>
                </a:solidFill>
                <a:latin typeface="微软雅黑" panose="020B0503020204020204" pitchFamily="34" charset="-122"/>
                <a:ea typeface="微软雅黑" panose="020B0503020204020204" pitchFamily="34" charset="-122"/>
              </a:rPr>
              <a:t>用户层的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5.7 </a:t>
            </a:r>
            <a:r>
              <a:rPr lang="zh-CN" altLang="en-US" sz="2400" dirty="0">
                <a:solidFill>
                  <a:srgbClr val="002060"/>
                </a:solidFill>
                <a:latin typeface="微软雅黑" panose="020B0503020204020204" pitchFamily="34" charset="-122"/>
                <a:ea typeface="微软雅黑" panose="020B0503020204020204" pitchFamily="34" charset="-122"/>
              </a:rPr>
              <a:t>缓冲管理</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C00000"/>
                </a:solidFill>
                <a:latin typeface="微软雅黑" panose="020B0503020204020204" pitchFamily="34" charset="-122"/>
                <a:ea typeface="微软雅黑" panose="020B0503020204020204" pitchFamily="34" charset="-122"/>
              </a:rPr>
              <a:t>5.8 </a:t>
            </a:r>
            <a:r>
              <a:rPr lang="zh-CN" altLang="en-US" sz="2400" dirty="0">
                <a:solidFill>
                  <a:srgbClr val="C00000"/>
                </a:solidFill>
                <a:latin typeface="微软雅黑" panose="020B0503020204020204" pitchFamily="34" charset="-122"/>
                <a:ea typeface="微软雅黑" panose="020B0503020204020204" pitchFamily="34" charset="-122"/>
              </a:rPr>
              <a:t>磁盘存储器的性能和调度 </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1C0FCED-E35D-4A2A-BF8C-1E3107ACDC82}" type="slidenum">
              <a:rPr lang="en-US" altLang="zh-CN" sz="1400"/>
            </a:fld>
            <a:endParaRPr lang="en-US" altLang="zh-CN" sz="1400"/>
          </a:p>
        </p:txBody>
      </p:sp>
      <p:sp>
        <p:nvSpPr>
          <p:cNvPr id="194563" name="Rectangle 2"/>
          <p:cNvSpPr>
            <a:spLocks noGrp="1" noChangeArrowheads="1"/>
          </p:cNvSpPr>
          <p:nvPr>
            <p:ph type="title"/>
          </p:nvPr>
        </p:nvSpPr>
        <p:spPr>
          <a:xfrm>
            <a:off x="2667000" y="228600"/>
            <a:ext cx="6400800" cy="1143000"/>
          </a:xfrm>
        </p:spPr>
        <p:txBody>
          <a:bodyPr/>
          <a:lstStyle/>
          <a:p>
            <a:pPr algn="l"/>
            <a:r>
              <a:rPr lang="en-US" altLang="zh-CN" sz="3200" b="1">
                <a:solidFill>
                  <a:srgbClr val="FF6600"/>
                </a:solidFill>
                <a:latin typeface="楷体_GB2312" pitchFamily="49" charset="-122"/>
                <a:ea typeface="楷体_GB2312" pitchFamily="49" charset="-122"/>
              </a:rPr>
              <a:t>5.8 </a:t>
            </a:r>
            <a:r>
              <a:rPr lang="zh-CN" altLang="en-US" sz="3200" b="1">
                <a:solidFill>
                  <a:srgbClr val="FF6600"/>
                </a:solidFill>
                <a:latin typeface="楷体_GB2312" pitchFamily="49" charset="-122"/>
                <a:ea typeface="楷体_GB2312" pitchFamily="49" charset="-122"/>
              </a:rPr>
              <a:t>磁盘存储器的性能和调度</a:t>
            </a:r>
            <a:endParaRPr lang="zh-CN" altLang="en-US" sz="3200"/>
          </a:p>
        </p:txBody>
      </p:sp>
      <p:pic>
        <p:nvPicPr>
          <p:cNvPr id="19456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39680" y="1371600"/>
            <a:ext cx="4256088"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5" name="Line 6"/>
          <p:cNvSpPr>
            <a:spLocks noChangeShapeType="1"/>
          </p:cNvSpPr>
          <p:nvPr/>
        </p:nvSpPr>
        <p:spPr bwMode="auto">
          <a:xfrm>
            <a:off x="9208330" y="4611686"/>
            <a:ext cx="19431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566" name="Text Box 7"/>
          <p:cNvSpPr txBox="1">
            <a:spLocks noChangeArrowheads="1"/>
          </p:cNvSpPr>
          <p:nvPr/>
        </p:nvSpPr>
        <p:spPr bwMode="auto">
          <a:xfrm>
            <a:off x="11224456" y="4324349"/>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a:solidFill>
                  <a:srgbClr val="FF0000"/>
                </a:solidFill>
              </a:rPr>
              <a:t>透气孔</a:t>
            </a:r>
            <a:endParaRPr lang="zh-CN" altLang="en-US" sz="1800">
              <a:solidFill>
                <a:srgbClr val="FF0000"/>
              </a:solidFill>
            </a:endParaRPr>
          </a:p>
        </p:txBody>
      </p:sp>
      <p:sp>
        <p:nvSpPr>
          <p:cNvPr id="194567" name="Line 8"/>
          <p:cNvSpPr>
            <a:spLocks noChangeShapeType="1"/>
          </p:cNvSpPr>
          <p:nvPr/>
        </p:nvSpPr>
        <p:spPr bwMode="auto">
          <a:xfrm>
            <a:off x="9495669" y="3532186"/>
            <a:ext cx="1584325"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568" name="Text Box 9"/>
          <p:cNvSpPr txBox="1">
            <a:spLocks noChangeArrowheads="1"/>
          </p:cNvSpPr>
          <p:nvPr/>
        </p:nvSpPr>
        <p:spPr bwMode="auto">
          <a:xfrm>
            <a:off x="11079993" y="331628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a:solidFill>
                  <a:srgbClr val="FF0000"/>
                </a:solidFill>
              </a:rPr>
              <a:t>安装螺丝</a:t>
            </a:r>
            <a:endParaRPr lang="zh-CN" altLang="en-US" sz="1800">
              <a:solidFill>
                <a:srgbClr val="FF0000"/>
              </a:solidFill>
            </a:endParaRPr>
          </a:p>
        </p:txBody>
      </p:sp>
      <p:sp>
        <p:nvSpPr>
          <p:cNvPr id="194569" name="Line 10"/>
          <p:cNvSpPr>
            <a:spLocks noChangeShapeType="1"/>
          </p:cNvSpPr>
          <p:nvPr/>
        </p:nvSpPr>
        <p:spPr bwMode="auto">
          <a:xfrm>
            <a:off x="8365368" y="2308224"/>
            <a:ext cx="2519362"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4570" name="Text Box 11"/>
          <p:cNvSpPr txBox="1">
            <a:spLocks noChangeArrowheads="1"/>
          </p:cNvSpPr>
          <p:nvPr/>
        </p:nvSpPr>
        <p:spPr bwMode="auto">
          <a:xfrm>
            <a:off x="10937118" y="1947861"/>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a:solidFill>
                  <a:srgbClr val="FF0000"/>
                </a:solidFill>
              </a:rPr>
              <a:t>产品标签</a:t>
            </a:r>
            <a:endParaRPr lang="zh-CN" altLang="en-US" sz="1800">
              <a:solidFill>
                <a:srgbClr val="FF0000"/>
              </a:solidFill>
            </a:endParaRPr>
          </a:p>
        </p:txBody>
      </p:sp>
      <p:pic>
        <p:nvPicPr>
          <p:cNvPr id="431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79" y="1371600"/>
            <a:ext cx="5867400" cy="442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1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61D72F8D-0FAD-4CD1-B00F-E31467D9EC41}" type="datetime1">
              <a:rPr lang="zh-CN" altLang="en-US" sz="1400"/>
            </a:fld>
            <a:endParaRPr lang="en-US" altLang="zh-CN" sz="1400"/>
          </a:p>
        </p:txBody>
      </p:sp>
      <p:sp>
        <p:nvSpPr>
          <p:cNvPr id="19558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ABD3B582-D1C2-457B-BBA7-4938DF3A5DAE}" type="slidenum">
              <a:rPr lang="en-US" altLang="zh-CN" sz="1400"/>
            </a:fld>
            <a:endParaRPr lang="en-US" altLang="zh-CN" sz="1400"/>
          </a:p>
        </p:txBody>
      </p:sp>
      <p:sp>
        <p:nvSpPr>
          <p:cNvPr id="195588" name="Rectangle 2"/>
          <p:cNvSpPr>
            <a:spLocks noGrp="1" noChangeArrowheads="1"/>
          </p:cNvSpPr>
          <p:nvPr>
            <p:ph type="title"/>
          </p:nvPr>
        </p:nvSpPr>
        <p:spPr/>
        <p:txBody>
          <a:bodyPr/>
          <a:lstStyle/>
          <a:p>
            <a:endParaRPr lang="zh-CN" altLang="zh-CN"/>
          </a:p>
        </p:txBody>
      </p:sp>
      <p:sp>
        <p:nvSpPr>
          <p:cNvPr id="195589" name="Rectangle 3"/>
          <p:cNvSpPr>
            <a:spLocks noGrp="1" noChangeArrowheads="1"/>
          </p:cNvSpPr>
          <p:nvPr>
            <p:ph type="body" idx="1"/>
          </p:nvPr>
        </p:nvSpPr>
        <p:spPr/>
        <p:txBody>
          <a:bodyPr/>
          <a:lstStyle/>
          <a:p>
            <a:endParaRPr lang="zh-CN" altLang="zh-CN"/>
          </a:p>
        </p:txBody>
      </p:sp>
      <p:pic>
        <p:nvPicPr>
          <p:cNvPr id="19559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1" y="0"/>
            <a:ext cx="6372225"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1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538" y="2282826"/>
            <a:ext cx="6875462"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1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2924175"/>
            <a:ext cx="48006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2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11" name="Group 2"/>
          <p:cNvGrpSpPr/>
          <p:nvPr/>
        </p:nvGrpSpPr>
        <p:grpSpPr bwMode="auto">
          <a:xfrm>
            <a:off x="684925" y="2057399"/>
            <a:ext cx="5563476" cy="4766441"/>
            <a:chOff x="532" y="288"/>
            <a:chExt cx="4603" cy="3689"/>
          </a:xfrm>
        </p:grpSpPr>
        <p:sp>
          <p:nvSpPr>
            <p:cNvPr id="196613" name="Oval 3"/>
            <p:cNvSpPr>
              <a:spLocks noChangeArrowheads="1"/>
            </p:cNvSpPr>
            <p:nvPr/>
          </p:nvSpPr>
          <p:spPr bwMode="auto">
            <a:xfrm>
              <a:off x="1440" y="672"/>
              <a:ext cx="1824" cy="672"/>
            </a:xfrm>
            <a:prstGeom prst="ellipse">
              <a:avLst/>
            </a:prstGeom>
            <a:solidFill>
              <a:schemeClr val="accent2"/>
            </a:solidFill>
            <a:ln w="28575">
              <a:solidFill>
                <a:srgbClr val="FFFF00"/>
              </a:solidFill>
              <a:rou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zh-CN" sz="2400">
                <a:solidFill>
                  <a:srgbClr val="FFFF00"/>
                </a:solidFill>
              </a:endParaRPr>
            </a:p>
          </p:txBody>
        </p:sp>
        <p:sp>
          <p:nvSpPr>
            <p:cNvPr id="196614" name="Oval 4"/>
            <p:cNvSpPr>
              <a:spLocks noChangeArrowheads="1"/>
            </p:cNvSpPr>
            <p:nvPr/>
          </p:nvSpPr>
          <p:spPr bwMode="auto">
            <a:xfrm>
              <a:off x="1440" y="1680"/>
              <a:ext cx="1824" cy="672"/>
            </a:xfrm>
            <a:prstGeom prst="ellipse">
              <a:avLst/>
            </a:prstGeom>
            <a:solidFill>
              <a:schemeClr val="accent2"/>
            </a:solidFill>
            <a:ln w="28575">
              <a:solidFill>
                <a:srgbClr val="FFFF00"/>
              </a:solidFill>
              <a:rou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zh-CN" sz="2400">
                <a:solidFill>
                  <a:srgbClr val="FFFF00"/>
                </a:solidFill>
              </a:endParaRPr>
            </a:p>
          </p:txBody>
        </p:sp>
        <p:sp>
          <p:nvSpPr>
            <p:cNvPr id="196615" name="Oval 5"/>
            <p:cNvSpPr>
              <a:spLocks noChangeArrowheads="1"/>
            </p:cNvSpPr>
            <p:nvPr/>
          </p:nvSpPr>
          <p:spPr bwMode="auto">
            <a:xfrm>
              <a:off x="1440" y="2736"/>
              <a:ext cx="1824" cy="672"/>
            </a:xfrm>
            <a:prstGeom prst="ellipse">
              <a:avLst/>
            </a:prstGeom>
            <a:solidFill>
              <a:schemeClr val="accent2"/>
            </a:solidFill>
            <a:ln w="28575">
              <a:solidFill>
                <a:srgbClr val="FFFF00"/>
              </a:solidFill>
              <a:rou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zh-CN" sz="2400">
                <a:solidFill>
                  <a:srgbClr val="FFFF00"/>
                </a:solidFill>
              </a:endParaRPr>
            </a:p>
          </p:txBody>
        </p:sp>
        <p:sp>
          <p:nvSpPr>
            <p:cNvPr id="196616" name="Line 6"/>
            <p:cNvSpPr>
              <a:spLocks noChangeShapeType="1"/>
            </p:cNvSpPr>
            <p:nvPr/>
          </p:nvSpPr>
          <p:spPr bwMode="auto">
            <a:xfrm>
              <a:off x="2352" y="288"/>
              <a:ext cx="0" cy="3648"/>
            </a:xfrm>
            <a:prstGeom prst="line">
              <a:avLst/>
            </a:prstGeom>
            <a:noFill/>
            <a:ln w="76200">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17" name="Line 7"/>
            <p:cNvSpPr>
              <a:spLocks noChangeShapeType="1"/>
            </p:cNvSpPr>
            <p:nvPr/>
          </p:nvSpPr>
          <p:spPr bwMode="auto">
            <a:xfrm>
              <a:off x="3936" y="336"/>
              <a:ext cx="0" cy="3504"/>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18" name="Line 8"/>
            <p:cNvSpPr>
              <a:spLocks noChangeShapeType="1"/>
            </p:cNvSpPr>
            <p:nvPr/>
          </p:nvSpPr>
          <p:spPr bwMode="auto">
            <a:xfrm>
              <a:off x="3984" y="336"/>
              <a:ext cx="0" cy="3504"/>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19" name="Line 9"/>
            <p:cNvSpPr>
              <a:spLocks noChangeShapeType="1"/>
            </p:cNvSpPr>
            <p:nvPr/>
          </p:nvSpPr>
          <p:spPr bwMode="auto">
            <a:xfrm>
              <a:off x="4032" y="336"/>
              <a:ext cx="0" cy="3504"/>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0" name="Line 10"/>
            <p:cNvSpPr>
              <a:spLocks noChangeShapeType="1"/>
            </p:cNvSpPr>
            <p:nvPr/>
          </p:nvSpPr>
          <p:spPr bwMode="auto">
            <a:xfrm flipH="1">
              <a:off x="2592" y="768"/>
              <a:ext cx="129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1" name="Line 11"/>
            <p:cNvSpPr>
              <a:spLocks noChangeShapeType="1"/>
            </p:cNvSpPr>
            <p:nvPr/>
          </p:nvSpPr>
          <p:spPr bwMode="auto">
            <a:xfrm flipH="1">
              <a:off x="2592" y="1440"/>
              <a:ext cx="129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2" name="Line 12"/>
            <p:cNvSpPr>
              <a:spLocks noChangeShapeType="1"/>
            </p:cNvSpPr>
            <p:nvPr/>
          </p:nvSpPr>
          <p:spPr bwMode="auto">
            <a:xfrm flipV="1">
              <a:off x="2592" y="1344"/>
              <a:ext cx="0" cy="96"/>
            </a:xfrm>
            <a:prstGeom prst="line">
              <a:avLst/>
            </a:prstGeom>
            <a:noFill/>
            <a:ln w="38100">
              <a:solidFill>
                <a:srgbClr val="FFFF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6623" name="Group 13"/>
            <p:cNvGrpSpPr/>
            <p:nvPr/>
          </p:nvGrpSpPr>
          <p:grpSpPr bwMode="auto">
            <a:xfrm>
              <a:off x="1728" y="1776"/>
              <a:ext cx="1200" cy="480"/>
              <a:chOff x="144" y="576"/>
              <a:chExt cx="1056" cy="672"/>
            </a:xfrm>
          </p:grpSpPr>
          <p:sp>
            <p:nvSpPr>
              <p:cNvPr id="196666" name="Oval 14" descr="瓦形"/>
              <p:cNvSpPr>
                <a:spLocks noChangeArrowheads="1"/>
              </p:cNvSpPr>
              <p:nvPr/>
            </p:nvSpPr>
            <p:spPr bwMode="auto">
              <a:xfrm>
                <a:off x="144" y="576"/>
                <a:ext cx="1056" cy="672"/>
              </a:xfrm>
              <a:prstGeom prst="ellipse">
                <a:avLst/>
              </a:prstGeom>
              <a:blipFill dpi="0" rotWithShape="0">
                <a:blip r:embed="rId1"/>
                <a:srcRect/>
                <a:tile tx="0" ty="0" sx="100000" sy="100000" flip="none" algn="tl"/>
              </a:blipFill>
              <a:ln w="28575">
                <a:solidFill>
                  <a:srgbClr val="FFFF00"/>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96667" name="Oval 15" descr="瓦形"/>
              <p:cNvSpPr>
                <a:spLocks noChangeArrowheads="1"/>
              </p:cNvSpPr>
              <p:nvPr/>
            </p:nvSpPr>
            <p:spPr bwMode="auto">
              <a:xfrm>
                <a:off x="288" y="672"/>
                <a:ext cx="768" cy="480"/>
              </a:xfrm>
              <a:prstGeom prst="ellipse">
                <a:avLst/>
              </a:prstGeom>
              <a:blipFill dpi="0" rotWithShape="0">
                <a:blip r:embed="rId1"/>
                <a:srcRect/>
                <a:tile tx="0" ty="0" sx="100000" sy="100000" flip="none" algn="tl"/>
              </a:blipFill>
              <a:ln w="28575">
                <a:solidFill>
                  <a:srgbClr val="FFFF00"/>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96624" name="Group 16"/>
            <p:cNvGrpSpPr/>
            <p:nvPr/>
          </p:nvGrpSpPr>
          <p:grpSpPr bwMode="auto">
            <a:xfrm>
              <a:off x="1728" y="768"/>
              <a:ext cx="1200" cy="480"/>
              <a:chOff x="144" y="576"/>
              <a:chExt cx="1056" cy="672"/>
            </a:xfrm>
          </p:grpSpPr>
          <p:sp>
            <p:nvSpPr>
              <p:cNvPr id="196664" name="Oval 17" descr="瓦形"/>
              <p:cNvSpPr>
                <a:spLocks noChangeArrowheads="1"/>
              </p:cNvSpPr>
              <p:nvPr/>
            </p:nvSpPr>
            <p:spPr bwMode="auto">
              <a:xfrm>
                <a:off x="144" y="576"/>
                <a:ext cx="1056" cy="672"/>
              </a:xfrm>
              <a:prstGeom prst="ellipse">
                <a:avLst/>
              </a:prstGeom>
              <a:blipFill dpi="0" rotWithShape="0">
                <a:blip r:embed="rId1"/>
                <a:srcRect/>
                <a:tile tx="0" ty="0" sx="100000" sy="100000" flip="none" algn="tl"/>
              </a:blipFill>
              <a:ln w="28575">
                <a:solidFill>
                  <a:srgbClr val="FFFF00"/>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96665" name="Oval 18" descr="瓦形"/>
              <p:cNvSpPr>
                <a:spLocks noChangeArrowheads="1"/>
              </p:cNvSpPr>
              <p:nvPr/>
            </p:nvSpPr>
            <p:spPr bwMode="auto">
              <a:xfrm>
                <a:off x="288" y="672"/>
                <a:ext cx="768" cy="480"/>
              </a:xfrm>
              <a:prstGeom prst="ellipse">
                <a:avLst/>
              </a:prstGeom>
              <a:blipFill dpi="0" rotWithShape="0">
                <a:blip r:embed="rId1"/>
                <a:srcRect/>
                <a:tile tx="0" ty="0" sx="100000" sy="100000" flip="none" algn="tl"/>
              </a:blipFill>
              <a:ln w="28575">
                <a:solidFill>
                  <a:srgbClr val="FFFF00"/>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96625" name="Group 19"/>
            <p:cNvGrpSpPr/>
            <p:nvPr/>
          </p:nvGrpSpPr>
          <p:grpSpPr bwMode="auto">
            <a:xfrm>
              <a:off x="1728" y="2832"/>
              <a:ext cx="1200" cy="480"/>
              <a:chOff x="144" y="576"/>
              <a:chExt cx="1056" cy="672"/>
            </a:xfrm>
          </p:grpSpPr>
          <p:sp>
            <p:nvSpPr>
              <p:cNvPr id="196662" name="Oval 20" descr="瓦形"/>
              <p:cNvSpPr>
                <a:spLocks noChangeArrowheads="1"/>
              </p:cNvSpPr>
              <p:nvPr/>
            </p:nvSpPr>
            <p:spPr bwMode="auto">
              <a:xfrm>
                <a:off x="144" y="576"/>
                <a:ext cx="1056" cy="672"/>
              </a:xfrm>
              <a:prstGeom prst="ellipse">
                <a:avLst/>
              </a:prstGeom>
              <a:blipFill dpi="0" rotWithShape="0">
                <a:blip r:embed="rId1"/>
                <a:srcRect/>
                <a:tile tx="0" ty="0" sx="100000" sy="100000" flip="none" algn="tl"/>
              </a:blipFill>
              <a:ln w="28575">
                <a:solidFill>
                  <a:srgbClr val="FFFF00"/>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96663" name="Oval 21" descr="瓦形"/>
              <p:cNvSpPr>
                <a:spLocks noChangeArrowheads="1"/>
              </p:cNvSpPr>
              <p:nvPr/>
            </p:nvSpPr>
            <p:spPr bwMode="auto">
              <a:xfrm>
                <a:off x="288" y="672"/>
                <a:ext cx="768" cy="480"/>
              </a:xfrm>
              <a:prstGeom prst="ellipse">
                <a:avLst/>
              </a:prstGeom>
              <a:blipFill dpi="0" rotWithShape="0">
                <a:blip r:embed="rId1"/>
                <a:srcRect/>
                <a:tile tx="0" ty="0" sx="100000" sy="100000" flip="none" algn="tl"/>
              </a:blipFill>
              <a:ln w="28575">
                <a:solidFill>
                  <a:srgbClr val="FFFF00"/>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sp>
          <p:nvSpPr>
            <p:cNvPr id="196626" name="Line 22"/>
            <p:cNvSpPr>
              <a:spLocks noChangeShapeType="1"/>
            </p:cNvSpPr>
            <p:nvPr/>
          </p:nvSpPr>
          <p:spPr bwMode="auto">
            <a:xfrm>
              <a:off x="2592" y="768"/>
              <a:ext cx="0" cy="144"/>
            </a:xfrm>
            <a:prstGeom prst="line">
              <a:avLst/>
            </a:prstGeom>
            <a:noFill/>
            <a:ln w="38100">
              <a:solidFill>
                <a:srgbClr val="FFFF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7" name="Line 23"/>
            <p:cNvSpPr>
              <a:spLocks noChangeShapeType="1"/>
            </p:cNvSpPr>
            <p:nvPr/>
          </p:nvSpPr>
          <p:spPr bwMode="auto">
            <a:xfrm flipH="1">
              <a:off x="2592" y="1728"/>
              <a:ext cx="129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8" name="Line 24"/>
            <p:cNvSpPr>
              <a:spLocks noChangeShapeType="1"/>
            </p:cNvSpPr>
            <p:nvPr/>
          </p:nvSpPr>
          <p:spPr bwMode="auto">
            <a:xfrm>
              <a:off x="2592" y="1728"/>
              <a:ext cx="0" cy="144"/>
            </a:xfrm>
            <a:prstGeom prst="line">
              <a:avLst/>
            </a:prstGeom>
            <a:noFill/>
            <a:ln w="38100">
              <a:solidFill>
                <a:srgbClr val="FFFF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9" name="Line 25"/>
            <p:cNvSpPr>
              <a:spLocks noChangeShapeType="1"/>
            </p:cNvSpPr>
            <p:nvPr/>
          </p:nvSpPr>
          <p:spPr bwMode="auto">
            <a:xfrm flipH="1">
              <a:off x="2592" y="2832"/>
              <a:ext cx="129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0" name="Line 26"/>
            <p:cNvSpPr>
              <a:spLocks noChangeShapeType="1"/>
            </p:cNvSpPr>
            <p:nvPr/>
          </p:nvSpPr>
          <p:spPr bwMode="auto">
            <a:xfrm>
              <a:off x="2592" y="2832"/>
              <a:ext cx="0" cy="144"/>
            </a:xfrm>
            <a:prstGeom prst="line">
              <a:avLst/>
            </a:prstGeom>
            <a:noFill/>
            <a:ln w="38100">
              <a:solidFill>
                <a:srgbClr val="FFFF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1" name="Line 27"/>
            <p:cNvSpPr>
              <a:spLocks noChangeShapeType="1"/>
            </p:cNvSpPr>
            <p:nvPr/>
          </p:nvSpPr>
          <p:spPr bwMode="auto">
            <a:xfrm flipH="1">
              <a:off x="2592" y="2448"/>
              <a:ext cx="129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2" name="Line 28"/>
            <p:cNvSpPr>
              <a:spLocks noChangeShapeType="1"/>
            </p:cNvSpPr>
            <p:nvPr/>
          </p:nvSpPr>
          <p:spPr bwMode="auto">
            <a:xfrm flipV="1">
              <a:off x="2592" y="2352"/>
              <a:ext cx="0" cy="96"/>
            </a:xfrm>
            <a:prstGeom prst="line">
              <a:avLst/>
            </a:prstGeom>
            <a:noFill/>
            <a:ln w="38100">
              <a:solidFill>
                <a:srgbClr val="FFFF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3" name="Line 29"/>
            <p:cNvSpPr>
              <a:spLocks noChangeShapeType="1"/>
            </p:cNvSpPr>
            <p:nvPr/>
          </p:nvSpPr>
          <p:spPr bwMode="auto">
            <a:xfrm flipH="1">
              <a:off x="2592" y="3504"/>
              <a:ext cx="129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4" name="Line 30"/>
            <p:cNvSpPr>
              <a:spLocks noChangeShapeType="1"/>
            </p:cNvSpPr>
            <p:nvPr/>
          </p:nvSpPr>
          <p:spPr bwMode="auto">
            <a:xfrm flipV="1">
              <a:off x="2592" y="3408"/>
              <a:ext cx="0" cy="96"/>
            </a:xfrm>
            <a:prstGeom prst="line">
              <a:avLst/>
            </a:prstGeom>
            <a:noFill/>
            <a:ln w="38100">
              <a:solidFill>
                <a:srgbClr val="FFFF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5" name="Line 31"/>
            <p:cNvSpPr>
              <a:spLocks noChangeShapeType="1"/>
            </p:cNvSpPr>
            <p:nvPr/>
          </p:nvSpPr>
          <p:spPr bwMode="auto">
            <a:xfrm>
              <a:off x="2352" y="720"/>
              <a:ext cx="0" cy="240"/>
            </a:xfrm>
            <a:prstGeom prst="line">
              <a:avLst/>
            </a:prstGeom>
            <a:noFill/>
            <a:ln w="76200">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6" name="Line 32"/>
            <p:cNvSpPr>
              <a:spLocks noChangeShapeType="1"/>
            </p:cNvSpPr>
            <p:nvPr/>
          </p:nvSpPr>
          <p:spPr bwMode="auto">
            <a:xfrm>
              <a:off x="2352" y="1728"/>
              <a:ext cx="0" cy="240"/>
            </a:xfrm>
            <a:prstGeom prst="line">
              <a:avLst/>
            </a:prstGeom>
            <a:noFill/>
            <a:ln w="76200">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7" name="Line 33"/>
            <p:cNvSpPr>
              <a:spLocks noChangeShapeType="1"/>
            </p:cNvSpPr>
            <p:nvPr/>
          </p:nvSpPr>
          <p:spPr bwMode="auto">
            <a:xfrm>
              <a:off x="2352" y="2784"/>
              <a:ext cx="0" cy="240"/>
            </a:xfrm>
            <a:prstGeom prst="line">
              <a:avLst/>
            </a:prstGeom>
            <a:noFill/>
            <a:ln w="76200">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8" name="Line 34"/>
            <p:cNvSpPr>
              <a:spLocks noChangeShapeType="1"/>
            </p:cNvSpPr>
            <p:nvPr/>
          </p:nvSpPr>
          <p:spPr bwMode="auto">
            <a:xfrm flipH="1">
              <a:off x="1728" y="1008"/>
              <a:ext cx="144" cy="0"/>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9" name="Line 35"/>
            <p:cNvSpPr>
              <a:spLocks noChangeShapeType="1"/>
            </p:cNvSpPr>
            <p:nvPr/>
          </p:nvSpPr>
          <p:spPr bwMode="auto">
            <a:xfrm flipH="1">
              <a:off x="1872" y="1104"/>
              <a:ext cx="96" cy="48"/>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0" name="Line 36"/>
            <p:cNvSpPr>
              <a:spLocks noChangeShapeType="1"/>
            </p:cNvSpPr>
            <p:nvPr/>
          </p:nvSpPr>
          <p:spPr bwMode="auto">
            <a:xfrm flipH="1" flipV="1">
              <a:off x="1824" y="864"/>
              <a:ext cx="96" cy="48"/>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1" name="Line 37"/>
            <p:cNvSpPr>
              <a:spLocks noChangeShapeType="1"/>
            </p:cNvSpPr>
            <p:nvPr/>
          </p:nvSpPr>
          <p:spPr bwMode="auto">
            <a:xfrm flipH="1" flipV="1">
              <a:off x="2016" y="816"/>
              <a:ext cx="48" cy="48"/>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2" name="Line 38"/>
            <p:cNvSpPr>
              <a:spLocks noChangeShapeType="1"/>
            </p:cNvSpPr>
            <p:nvPr/>
          </p:nvSpPr>
          <p:spPr bwMode="auto">
            <a:xfrm flipH="1">
              <a:off x="2016" y="1152"/>
              <a:ext cx="48" cy="48"/>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3" name="Line 39"/>
            <p:cNvSpPr>
              <a:spLocks noChangeShapeType="1"/>
            </p:cNvSpPr>
            <p:nvPr/>
          </p:nvSpPr>
          <p:spPr bwMode="auto">
            <a:xfrm>
              <a:off x="2160" y="1152"/>
              <a:ext cx="0" cy="96"/>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4" name="Line 40"/>
            <p:cNvSpPr>
              <a:spLocks noChangeShapeType="1"/>
            </p:cNvSpPr>
            <p:nvPr/>
          </p:nvSpPr>
          <p:spPr bwMode="auto">
            <a:xfrm>
              <a:off x="2304" y="1200"/>
              <a:ext cx="0" cy="48"/>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5" name="Line 41"/>
            <p:cNvSpPr>
              <a:spLocks noChangeShapeType="1"/>
            </p:cNvSpPr>
            <p:nvPr/>
          </p:nvSpPr>
          <p:spPr bwMode="auto">
            <a:xfrm>
              <a:off x="2400" y="1200"/>
              <a:ext cx="0" cy="0"/>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6" name="Line 42"/>
            <p:cNvSpPr>
              <a:spLocks noChangeShapeType="1"/>
            </p:cNvSpPr>
            <p:nvPr/>
          </p:nvSpPr>
          <p:spPr bwMode="auto">
            <a:xfrm>
              <a:off x="2448" y="1152"/>
              <a:ext cx="0" cy="96"/>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7" name="Line 43"/>
            <p:cNvSpPr>
              <a:spLocks noChangeShapeType="1"/>
            </p:cNvSpPr>
            <p:nvPr/>
          </p:nvSpPr>
          <p:spPr bwMode="auto">
            <a:xfrm>
              <a:off x="2544" y="1152"/>
              <a:ext cx="96" cy="48"/>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8" name="Line 44"/>
            <p:cNvSpPr>
              <a:spLocks noChangeShapeType="1"/>
            </p:cNvSpPr>
            <p:nvPr/>
          </p:nvSpPr>
          <p:spPr bwMode="auto">
            <a:xfrm>
              <a:off x="2736" y="1104"/>
              <a:ext cx="96" cy="48"/>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9" name="Line 45"/>
            <p:cNvSpPr>
              <a:spLocks noChangeShapeType="1"/>
            </p:cNvSpPr>
            <p:nvPr/>
          </p:nvSpPr>
          <p:spPr bwMode="auto">
            <a:xfrm>
              <a:off x="2784" y="1008"/>
              <a:ext cx="144" cy="0"/>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0" name="Line 46"/>
            <p:cNvSpPr>
              <a:spLocks noChangeShapeType="1"/>
            </p:cNvSpPr>
            <p:nvPr/>
          </p:nvSpPr>
          <p:spPr bwMode="auto">
            <a:xfrm flipV="1">
              <a:off x="2688" y="816"/>
              <a:ext cx="48" cy="96"/>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1" name="Line 47"/>
            <p:cNvSpPr>
              <a:spLocks noChangeShapeType="1"/>
            </p:cNvSpPr>
            <p:nvPr/>
          </p:nvSpPr>
          <p:spPr bwMode="auto">
            <a:xfrm>
              <a:off x="2160" y="768"/>
              <a:ext cx="48" cy="48"/>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2" name="Line 48"/>
            <p:cNvSpPr>
              <a:spLocks noChangeShapeType="1"/>
            </p:cNvSpPr>
            <p:nvPr/>
          </p:nvSpPr>
          <p:spPr bwMode="auto">
            <a:xfrm>
              <a:off x="2400" y="768"/>
              <a:ext cx="0" cy="48"/>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3" name="Line 49"/>
            <p:cNvSpPr>
              <a:spLocks noChangeShapeType="1"/>
            </p:cNvSpPr>
            <p:nvPr/>
          </p:nvSpPr>
          <p:spPr bwMode="auto">
            <a:xfrm flipH="1">
              <a:off x="1728" y="1008"/>
              <a:ext cx="0" cy="2112"/>
            </a:xfrm>
            <a:prstGeom prst="line">
              <a:avLst/>
            </a:prstGeom>
            <a:noFill/>
            <a:ln w="38100">
              <a:solidFill>
                <a:srgbClr val="FF66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4" name="Line 50"/>
            <p:cNvSpPr>
              <a:spLocks noChangeShapeType="1"/>
            </p:cNvSpPr>
            <p:nvPr/>
          </p:nvSpPr>
          <p:spPr bwMode="auto">
            <a:xfrm flipV="1">
              <a:off x="1008" y="2448"/>
              <a:ext cx="720" cy="96"/>
            </a:xfrm>
            <a:prstGeom prst="line">
              <a:avLst/>
            </a:prstGeom>
            <a:noFill/>
            <a:ln w="28575">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5" name="Text Box 51" descr="瓦形"/>
            <p:cNvSpPr txBox="1">
              <a:spLocks noChangeArrowheads="1"/>
            </p:cNvSpPr>
            <p:nvPr/>
          </p:nvSpPr>
          <p:spPr bwMode="auto">
            <a:xfrm>
              <a:off x="532" y="2572"/>
              <a:ext cx="5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800" b="1">
                  <a:solidFill>
                    <a:srgbClr val="000099"/>
                  </a:solidFill>
                  <a:ea typeface="楷体_GB2312" pitchFamily="49" charset="-122"/>
                </a:rPr>
                <a:t>柱面</a:t>
              </a:r>
              <a:endParaRPr lang="zh-CN" altLang="en-US" sz="2800" b="1">
                <a:solidFill>
                  <a:srgbClr val="000099"/>
                </a:solidFill>
                <a:ea typeface="楷体_GB2312" pitchFamily="49" charset="-122"/>
              </a:endParaRPr>
            </a:p>
          </p:txBody>
        </p:sp>
        <p:sp>
          <p:nvSpPr>
            <p:cNvPr id="196656" name="Line 52"/>
            <p:cNvSpPr>
              <a:spLocks noChangeShapeType="1"/>
            </p:cNvSpPr>
            <p:nvPr/>
          </p:nvSpPr>
          <p:spPr bwMode="auto">
            <a:xfrm>
              <a:off x="1152" y="576"/>
              <a:ext cx="672" cy="384"/>
            </a:xfrm>
            <a:prstGeom prst="line">
              <a:avLst/>
            </a:prstGeom>
            <a:noFill/>
            <a:ln w="28575">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7" name="Text Box 53" descr="瓦形"/>
            <p:cNvSpPr txBox="1">
              <a:spLocks noChangeArrowheads="1"/>
            </p:cNvSpPr>
            <p:nvPr/>
          </p:nvSpPr>
          <p:spPr bwMode="auto">
            <a:xfrm>
              <a:off x="628" y="383"/>
              <a:ext cx="5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800" b="1">
                  <a:solidFill>
                    <a:srgbClr val="000099"/>
                  </a:solidFill>
                  <a:ea typeface="楷体_GB2312" pitchFamily="49" charset="-122"/>
                </a:rPr>
                <a:t>扇区</a:t>
              </a:r>
              <a:endParaRPr lang="zh-CN" altLang="en-US" sz="2800" b="1">
                <a:solidFill>
                  <a:srgbClr val="000099"/>
                </a:solidFill>
                <a:ea typeface="楷体_GB2312" pitchFamily="49" charset="-122"/>
              </a:endParaRPr>
            </a:p>
          </p:txBody>
        </p:sp>
        <p:sp>
          <p:nvSpPr>
            <p:cNvPr id="196658" name="Line 54"/>
            <p:cNvSpPr>
              <a:spLocks noChangeShapeType="1"/>
            </p:cNvSpPr>
            <p:nvPr/>
          </p:nvSpPr>
          <p:spPr bwMode="auto">
            <a:xfrm flipH="1">
              <a:off x="4032" y="1920"/>
              <a:ext cx="576" cy="0"/>
            </a:xfrm>
            <a:prstGeom prst="line">
              <a:avLst/>
            </a:prstGeom>
            <a:noFill/>
            <a:ln w="28575">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9" name="Text Box 55" descr="瓦形"/>
            <p:cNvSpPr txBox="1">
              <a:spLocks noChangeArrowheads="1"/>
            </p:cNvSpPr>
            <p:nvPr/>
          </p:nvSpPr>
          <p:spPr bwMode="auto">
            <a:xfrm>
              <a:off x="4568" y="1737"/>
              <a:ext cx="56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800" b="1">
                  <a:solidFill>
                    <a:srgbClr val="000099"/>
                  </a:solidFill>
                  <a:ea typeface="楷体_GB2312" pitchFamily="49" charset="-122"/>
                </a:rPr>
                <a:t>磁臂</a:t>
              </a:r>
              <a:endParaRPr lang="zh-CN" altLang="en-US" sz="2800" b="1">
                <a:solidFill>
                  <a:srgbClr val="000099"/>
                </a:solidFill>
                <a:ea typeface="楷体_GB2312" pitchFamily="49" charset="-122"/>
              </a:endParaRPr>
            </a:p>
          </p:txBody>
        </p:sp>
        <p:sp>
          <p:nvSpPr>
            <p:cNvPr id="196660" name="Line 56"/>
            <p:cNvSpPr>
              <a:spLocks noChangeShapeType="1"/>
            </p:cNvSpPr>
            <p:nvPr/>
          </p:nvSpPr>
          <p:spPr bwMode="auto">
            <a:xfrm flipV="1">
              <a:off x="3168" y="3504"/>
              <a:ext cx="0" cy="384"/>
            </a:xfrm>
            <a:prstGeom prst="line">
              <a:avLst/>
            </a:prstGeom>
            <a:noFill/>
            <a:ln w="28575">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61" name="Text Box 57" descr="瓦形"/>
            <p:cNvSpPr txBox="1">
              <a:spLocks noChangeArrowheads="1"/>
            </p:cNvSpPr>
            <p:nvPr/>
          </p:nvSpPr>
          <p:spPr bwMode="auto">
            <a:xfrm>
              <a:off x="3216" y="3647"/>
              <a:ext cx="5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800" b="1">
                  <a:solidFill>
                    <a:srgbClr val="000099"/>
                  </a:solidFill>
                  <a:ea typeface="楷体_GB2312" pitchFamily="49" charset="-122"/>
                </a:rPr>
                <a:t>磁头</a:t>
              </a:r>
              <a:endParaRPr lang="zh-CN" altLang="en-US" sz="2800" b="1">
                <a:solidFill>
                  <a:srgbClr val="000099"/>
                </a:solidFill>
                <a:ea typeface="楷体_GB2312" pitchFamily="49" charset="-122"/>
              </a:endParaRPr>
            </a:p>
          </p:txBody>
        </p:sp>
      </p:grpSp>
      <p:sp>
        <p:nvSpPr>
          <p:cNvPr id="196612" name="Rectangle 58"/>
          <p:cNvSpPr>
            <a:spLocks noGrp="1" noChangeArrowheads="1"/>
          </p:cNvSpPr>
          <p:nvPr>
            <p:ph type="title"/>
          </p:nvPr>
        </p:nvSpPr>
        <p:spPr>
          <a:xfrm>
            <a:off x="1260249" y="1136800"/>
            <a:ext cx="3402408" cy="717098"/>
          </a:xfrm>
          <a:noFill/>
        </p:spPr>
        <p:txBody>
          <a:bodyPr vert="horz" wrap="square" lIns="92067" tIns="46034" rIns="92067" bIns="46034" numCol="1" anchor="ctr" anchorCtr="0" compatLnSpc="1"/>
          <a:lstStyle/>
          <a:p>
            <a:r>
              <a:rPr lang="zh-CN" altLang="en-US" sz="3200" b="1" dirty="0"/>
              <a:t>侧视图</a:t>
            </a:r>
            <a:endParaRPr lang="zh-CN" altLang="en-US" sz="3200" b="1" dirty="0"/>
          </a:p>
        </p:txBody>
      </p:sp>
      <p:sp>
        <p:nvSpPr>
          <p:cNvPr id="80" name="Oval 2"/>
          <p:cNvSpPr>
            <a:spLocks noChangeArrowheads="1"/>
          </p:cNvSpPr>
          <p:nvPr/>
        </p:nvSpPr>
        <p:spPr bwMode="auto">
          <a:xfrm>
            <a:off x="7295801" y="2129844"/>
            <a:ext cx="3733800" cy="3503613"/>
          </a:xfrm>
          <a:prstGeom prst="ellipse">
            <a:avLst/>
          </a:prstGeom>
          <a:solidFill>
            <a:srgbClr val="99CC00"/>
          </a:solidFill>
          <a:ln w="28575">
            <a:solidFill>
              <a:srgbClr val="FF0369"/>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81" name="Oval 3"/>
          <p:cNvSpPr>
            <a:spLocks noChangeArrowheads="1"/>
          </p:cNvSpPr>
          <p:nvPr/>
        </p:nvSpPr>
        <p:spPr bwMode="auto">
          <a:xfrm>
            <a:off x="7776815" y="2590218"/>
            <a:ext cx="2808287" cy="2592388"/>
          </a:xfrm>
          <a:prstGeom prst="ellipse">
            <a:avLst/>
          </a:prstGeom>
          <a:solidFill>
            <a:srgbClr val="99CC00"/>
          </a:solidFill>
          <a:ln w="28575">
            <a:solidFill>
              <a:srgbClr val="FF0369"/>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82" name="Oval 4"/>
          <p:cNvSpPr>
            <a:spLocks noChangeArrowheads="1"/>
          </p:cNvSpPr>
          <p:nvPr/>
        </p:nvSpPr>
        <p:spPr bwMode="auto">
          <a:xfrm>
            <a:off x="8210202" y="2879143"/>
            <a:ext cx="2016125" cy="1944688"/>
          </a:xfrm>
          <a:prstGeom prst="ellipse">
            <a:avLst/>
          </a:prstGeom>
          <a:solidFill>
            <a:srgbClr val="99CC00"/>
          </a:solidFill>
          <a:ln w="28575">
            <a:solidFill>
              <a:srgbClr val="FF0369"/>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83" name="Oval 5"/>
          <p:cNvSpPr>
            <a:spLocks noChangeArrowheads="1"/>
          </p:cNvSpPr>
          <p:nvPr/>
        </p:nvSpPr>
        <p:spPr bwMode="auto">
          <a:xfrm>
            <a:off x="8568976" y="3271257"/>
            <a:ext cx="1296988" cy="1209675"/>
          </a:xfrm>
          <a:prstGeom prst="ellipse">
            <a:avLst/>
          </a:prstGeom>
          <a:solidFill>
            <a:srgbClr val="99CC00"/>
          </a:solidFill>
          <a:ln w="28575">
            <a:solidFill>
              <a:srgbClr val="FF0369"/>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84" name="Line 6"/>
          <p:cNvSpPr>
            <a:spLocks noChangeShapeType="1"/>
          </p:cNvSpPr>
          <p:nvPr/>
        </p:nvSpPr>
        <p:spPr bwMode="auto">
          <a:xfrm flipV="1">
            <a:off x="9277002" y="2817230"/>
            <a:ext cx="1319213" cy="1063624"/>
          </a:xfrm>
          <a:prstGeom prst="line">
            <a:avLst/>
          </a:prstGeom>
          <a:noFill/>
          <a:ln w="28575">
            <a:solidFill>
              <a:srgbClr val="FF036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7"/>
          <p:cNvSpPr>
            <a:spLocks noChangeShapeType="1"/>
          </p:cNvSpPr>
          <p:nvPr/>
        </p:nvSpPr>
        <p:spPr bwMode="auto">
          <a:xfrm>
            <a:off x="9342090" y="3880856"/>
            <a:ext cx="1533525" cy="685800"/>
          </a:xfrm>
          <a:prstGeom prst="line">
            <a:avLst/>
          </a:prstGeom>
          <a:noFill/>
          <a:ln w="28575">
            <a:solidFill>
              <a:srgbClr val="FF036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8"/>
          <p:cNvSpPr>
            <a:spLocks noChangeShapeType="1"/>
          </p:cNvSpPr>
          <p:nvPr/>
        </p:nvSpPr>
        <p:spPr bwMode="auto">
          <a:xfrm flipH="1">
            <a:off x="7765701" y="3880856"/>
            <a:ext cx="1511300" cy="1182688"/>
          </a:xfrm>
          <a:prstGeom prst="line">
            <a:avLst/>
          </a:prstGeom>
          <a:noFill/>
          <a:ln w="28575">
            <a:solidFill>
              <a:srgbClr val="FF036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9"/>
          <p:cNvSpPr>
            <a:spLocks noChangeShapeType="1"/>
          </p:cNvSpPr>
          <p:nvPr/>
        </p:nvSpPr>
        <p:spPr bwMode="auto">
          <a:xfrm flipH="1">
            <a:off x="7295801" y="3880857"/>
            <a:ext cx="1981200" cy="201612"/>
          </a:xfrm>
          <a:prstGeom prst="line">
            <a:avLst/>
          </a:prstGeom>
          <a:noFill/>
          <a:ln w="28575">
            <a:solidFill>
              <a:srgbClr val="FF036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10"/>
          <p:cNvSpPr>
            <a:spLocks noChangeShapeType="1"/>
          </p:cNvSpPr>
          <p:nvPr/>
        </p:nvSpPr>
        <p:spPr bwMode="auto">
          <a:xfrm flipH="1" flipV="1">
            <a:off x="8515001" y="2236206"/>
            <a:ext cx="762000" cy="1644650"/>
          </a:xfrm>
          <a:prstGeom prst="line">
            <a:avLst/>
          </a:prstGeom>
          <a:noFill/>
          <a:ln w="28575">
            <a:solidFill>
              <a:srgbClr val="FF036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11"/>
          <p:cNvSpPr>
            <a:spLocks noChangeShapeType="1"/>
          </p:cNvSpPr>
          <p:nvPr/>
        </p:nvSpPr>
        <p:spPr bwMode="auto">
          <a:xfrm flipH="1" flipV="1">
            <a:off x="7496145" y="3089487"/>
            <a:ext cx="1780857" cy="773907"/>
          </a:xfrm>
          <a:prstGeom prst="line">
            <a:avLst/>
          </a:prstGeom>
          <a:noFill/>
          <a:ln w="28575">
            <a:solidFill>
              <a:srgbClr val="FF036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12"/>
          <p:cNvSpPr>
            <a:spLocks noChangeShapeType="1"/>
          </p:cNvSpPr>
          <p:nvPr/>
        </p:nvSpPr>
        <p:spPr bwMode="auto">
          <a:xfrm flipV="1">
            <a:off x="7600601" y="5025444"/>
            <a:ext cx="838200" cy="1217613"/>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Text Box 13" descr="瓦形"/>
          <p:cNvSpPr txBox="1">
            <a:spLocks noChangeArrowheads="1"/>
          </p:cNvSpPr>
          <p:nvPr/>
        </p:nvSpPr>
        <p:spPr bwMode="auto">
          <a:xfrm>
            <a:off x="7432327" y="6364782"/>
            <a:ext cx="649521"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1800" b="1">
                <a:solidFill>
                  <a:srgbClr val="000099"/>
                </a:solidFill>
                <a:ea typeface="楷体_GB2312" pitchFamily="49" charset="-122"/>
              </a:rPr>
              <a:t>磁道</a:t>
            </a:r>
            <a:endParaRPr lang="zh-CN" altLang="en-US" sz="1800" b="1">
              <a:solidFill>
                <a:srgbClr val="000099"/>
              </a:solidFill>
              <a:ea typeface="楷体_GB2312" pitchFamily="49" charset="-122"/>
            </a:endParaRPr>
          </a:p>
        </p:txBody>
      </p:sp>
      <p:sp>
        <p:nvSpPr>
          <p:cNvPr id="92" name="Line 14"/>
          <p:cNvSpPr>
            <a:spLocks noChangeShapeType="1"/>
          </p:cNvSpPr>
          <p:nvPr/>
        </p:nvSpPr>
        <p:spPr bwMode="auto">
          <a:xfrm flipV="1">
            <a:off x="9277001" y="3652256"/>
            <a:ext cx="1752600" cy="228600"/>
          </a:xfrm>
          <a:prstGeom prst="line">
            <a:avLst/>
          </a:prstGeom>
          <a:noFill/>
          <a:ln w="28575">
            <a:solidFill>
              <a:srgbClr val="FF036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15"/>
          <p:cNvSpPr>
            <a:spLocks noChangeShapeType="1"/>
          </p:cNvSpPr>
          <p:nvPr/>
        </p:nvSpPr>
        <p:spPr bwMode="auto">
          <a:xfrm flipH="1" flipV="1">
            <a:off x="10314356" y="3418610"/>
            <a:ext cx="1141412" cy="83502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Text Box 16" descr="瓦形"/>
          <p:cNvSpPr txBox="1">
            <a:spLocks noChangeArrowheads="1"/>
          </p:cNvSpPr>
          <p:nvPr/>
        </p:nvSpPr>
        <p:spPr bwMode="auto">
          <a:xfrm>
            <a:off x="11531969" y="4107866"/>
            <a:ext cx="649521"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1800" b="1">
                <a:solidFill>
                  <a:srgbClr val="000099"/>
                </a:solidFill>
                <a:ea typeface="楷体_GB2312" pitchFamily="49" charset="-122"/>
              </a:rPr>
              <a:t>扇区</a:t>
            </a:r>
            <a:endParaRPr lang="zh-CN" altLang="en-US" sz="1800" b="1">
              <a:solidFill>
                <a:srgbClr val="000099"/>
              </a:solidFill>
              <a:ea typeface="楷体_GB2312" pitchFamily="49" charset="-122"/>
            </a:endParaRPr>
          </a:p>
        </p:txBody>
      </p:sp>
      <p:sp>
        <p:nvSpPr>
          <p:cNvPr id="95" name="Line 18"/>
          <p:cNvSpPr>
            <a:spLocks noChangeShapeType="1"/>
          </p:cNvSpPr>
          <p:nvPr/>
        </p:nvSpPr>
        <p:spPr bwMode="auto">
          <a:xfrm flipH="1" flipV="1">
            <a:off x="10302528" y="4129729"/>
            <a:ext cx="1153240" cy="12708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14"/>
          <p:cNvSpPr>
            <a:spLocks noChangeShapeType="1"/>
          </p:cNvSpPr>
          <p:nvPr/>
        </p:nvSpPr>
        <p:spPr bwMode="auto">
          <a:xfrm>
            <a:off x="9277001" y="3864980"/>
            <a:ext cx="765176" cy="1557339"/>
          </a:xfrm>
          <a:prstGeom prst="line">
            <a:avLst/>
          </a:prstGeom>
          <a:noFill/>
          <a:ln w="28575">
            <a:solidFill>
              <a:srgbClr val="FF036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Line 14"/>
          <p:cNvSpPr>
            <a:spLocks noChangeShapeType="1"/>
          </p:cNvSpPr>
          <p:nvPr/>
        </p:nvSpPr>
        <p:spPr bwMode="auto">
          <a:xfrm flipH="1">
            <a:off x="8797577" y="3863393"/>
            <a:ext cx="479425" cy="1733551"/>
          </a:xfrm>
          <a:prstGeom prst="line">
            <a:avLst/>
          </a:prstGeom>
          <a:noFill/>
          <a:ln w="28575">
            <a:solidFill>
              <a:srgbClr val="FF036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Line 14"/>
          <p:cNvSpPr>
            <a:spLocks noChangeShapeType="1"/>
          </p:cNvSpPr>
          <p:nvPr/>
        </p:nvSpPr>
        <p:spPr bwMode="auto">
          <a:xfrm flipV="1">
            <a:off x="9277001" y="2198582"/>
            <a:ext cx="382588" cy="1679099"/>
          </a:xfrm>
          <a:prstGeom prst="line">
            <a:avLst/>
          </a:prstGeom>
          <a:noFill/>
          <a:ln w="28575">
            <a:solidFill>
              <a:srgbClr val="FF036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Rectangle 58"/>
          <p:cNvSpPr txBox="1">
            <a:spLocks noChangeArrowheads="1"/>
          </p:cNvSpPr>
          <p:nvPr/>
        </p:nvSpPr>
        <p:spPr bwMode="auto">
          <a:xfrm>
            <a:off x="7516266" y="1209261"/>
            <a:ext cx="3402408" cy="71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67" tIns="46034" rIns="92067" bIns="46034"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itchFamily="2" charset="-122"/>
              </a:defRPr>
            </a:lvl9pPr>
          </a:lstStyle>
          <a:p>
            <a:r>
              <a:rPr lang="zh-CN" altLang="en-US" sz="3200" b="1" kern="0" dirty="0" smtClean="0"/>
              <a:t>俯视图</a:t>
            </a:r>
            <a:endParaRPr lang="zh-CN" altLang="en-US" sz="3200" b="1" kern="0" dirty="0"/>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2"/>
          <p:cNvSpPr>
            <a:spLocks noGrp="1" noChangeArrowheads="1"/>
          </p:cNvSpPr>
          <p:nvPr>
            <p:ph type="title"/>
          </p:nvPr>
        </p:nvSpPr>
        <p:spPr>
          <a:xfrm>
            <a:off x="1981200" y="274638"/>
            <a:ext cx="8229600" cy="850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r>
              <a:rPr kumimoji="1" lang="en-US" altLang="zh-CN" sz="3200" b="1" kern="1200" dirty="0">
                <a:solidFill>
                  <a:schemeClr val="accent2"/>
                </a:solidFill>
                <a:latin typeface="微软雅黑" panose="020B0503020204020204" pitchFamily="34" charset="-122"/>
                <a:ea typeface="微软雅黑" panose="020B0503020204020204" pitchFamily="34" charset="-122"/>
                <a:cs typeface="+mn-cs"/>
              </a:rPr>
              <a:t>5.8 </a:t>
            </a:r>
            <a:r>
              <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rPr>
              <a:t>磁盘存储器的性能和调度</a:t>
            </a:r>
            <a:endPar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199684" name="Rectangle 3"/>
          <p:cNvSpPr>
            <a:spLocks noGrp="1" noChangeArrowheads="1"/>
          </p:cNvSpPr>
          <p:nvPr>
            <p:ph type="body" idx="1"/>
          </p:nvPr>
        </p:nvSpPr>
        <p:spPr>
          <a:xfrm>
            <a:off x="1524000" y="1125538"/>
            <a:ext cx="8229600" cy="4525963"/>
          </a:xfrm>
        </p:spPr>
        <p:txBody>
          <a:bodyPr/>
          <a:lstStyle/>
          <a:p>
            <a:pPr eaLnBrk="1" hangingPunct="1">
              <a:buFontTx/>
              <a:buNone/>
            </a:pPr>
            <a:r>
              <a:rPr kumimoji="1" lang="en-US" altLang="zh-CN" sz="2800" b="1" kern="1200" dirty="0">
                <a:solidFill>
                  <a:schemeClr val="accent2"/>
                </a:solidFill>
                <a:latin typeface="微软雅黑" panose="020B0503020204020204" pitchFamily="34" charset="-122"/>
                <a:ea typeface="微软雅黑" panose="020B0503020204020204" pitchFamily="34" charset="-122"/>
              </a:rPr>
              <a:t>5.8.1 </a:t>
            </a:r>
            <a:r>
              <a:rPr kumimoji="1" lang="zh-CN" altLang="en-US" sz="2800" b="1" kern="1200" dirty="0">
                <a:solidFill>
                  <a:schemeClr val="accent2"/>
                </a:solidFill>
                <a:latin typeface="微软雅黑" panose="020B0503020204020204" pitchFamily="34" charset="-122"/>
                <a:ea typeface="微软雅黑" panose="020B0503020204020204" pitchFamily="34" charset="-122"/>
              </a:rPr>
              <a:t>磁盘性能简述 </a:t>
            </a:r>
            <a:endParaRPr kumimoji="1" lang="en-US" altLang="zh-CN" sz="2800" b="1" kern="1200" dirty="0">
              <a:solidFill>
                <a:schemeClr val="accent2"/>
              </a:solidFill>
              <a:latin typeface="微软雅黑" panose="020B0503020204020204" pitchFamily="34" charset="-122"/>
              <a:ea typeface="微软雅黑" panose="020B0503020204020204" pitchFamily="34" charset="-122"/>
            </a:endParaRPr>
          </a:p>
          <a:p>
            <a:pPr algn="ctr" eaLnBrk="1" hangingPunct="1">
              <a:buFontTx/>
              <a:buNone/>
            </a:pPr>
            <a:endParaRPr kumimoji="1" lang="zh-CN" altLang="en-US" sz="2400" b="1" kern="1200" dirty="0">
              <a:solidFill>
                <a:schemeClr val="accent2"/>
              </a:solidFill>
              <a:latin typeface="微软雅黑" panose="020B0503020204020204" pitchFamily="34" charset="-122"/>
              <a:ea typeface="微软雅黑" panose="020B0503020204020204" pitchFamily="34" charset="-122"/>
            </a:endParaRPr>
          </a:p>
          <a:p>
            <a:pPr lvl="1" eaLnBrk="1" hangingPunct="1">
              <a:buFontTx/>
              <a:buNone/>
            </a:pPr>
            <a:r>
              <a:rPr lang="en-US" altLang="zh-CN" sz="2400" b="1" dirty="0">
                <a:solidFill>
                  <a:srgbClr val="0033CC"/>
                </a:solidFill>
                <a:latin typeface="楷体_GB2312" pitchFamily="49" charset="-122"/>
                <a:ea typeface="楷体_GB2312" pitchFamily="49" charset="-122"/>
              </a:rPr>
              <a:t>1</a:t>
            </a:r>
            <a:r>
              <a:rPr lang="zh-CN" altLang="en-US" sz="2400" b="1" dirty="0">
                <a:solidFill>
                  <a:srgbClr val="0033CC"/>
                </a:solidFill>
                <a:latin typeface="楷体_GB2312" pitchFamily="49" charset="-122"/>
                <a:ea typeface="楷体_GB2312" pitchFamily="49" charset="-122"/>
              </a:rPr>
              <a:t>、数据组织和格式</a:t>
            </a:r>
            <a:endParaRPr lang="zh-CN" altLang="en-US" sz="2400" b="1" dirty="0">
              <a:latin typeface="楷体_GB2312" pitchFamily="49" charset="-122"/>
              <a:ea typeface="楷体_GB2312" pitchFamily="49" charset="-122"/>
            </a:endParaRPr>
          </a:p>
          <a:p>
            <a:pPr lvl="2" eaLnBrk="1" hangingPunct="1"/>
            <a:r>
              <a:rPr lang="zh-CN" altLang="en-US" b="1" dirty="0">
                <a:latin typeface="楷体_GB2312" pitchFamily="49" charset="-122"/>
                <a:ea typeface="楷体_GB2312" pitchFamily="49" charset="-122"/>
              </a:rPr>
              <a:t>磁道号</a:t>
            </a:r>
            <a:r>
              <a:rPr lang="en-US" altLang="zh-CN" b="1" dirty="0">
                <a:ea typeface="楷体_GB2312" pitchFamily="49" charset="-122"/>
              </a:rPr>
              <a:t>——</a:t>
            </a:r>
            <a:r>
              <a:rPr lang="zh-CN" altLang="en-US" b="1" dirty="0">
                <a:latin typeface="楷体_GB2312" pitchFamily="49" charset="-122"/>
                <a:ea typeface="楷体_GB2312" pitchFamily="49" charset="-122"/>
              </a:rPr>
              <a:t>磁头号</a:t>
            </a:r>
            <a:r>
              <a:rPr lang="en-US" altLang="zh-CN" b="1" dirty="0">
                <a:ea typeface="楷体_GB2312" pitchFamily="49" charset="-122"/>
              </a:rPr>
              <a:t>——</a:t>
            </a:r>
            <a:r>
              <a:rPr lang="zh-CN" altLang="en-US" b="1" dirty="0">
                <a:latin typeface="楷体_GB2312" pitchFamily="49" charset="-122"/>
                <a:ea typeface="楷体_GB2312" pitchFamily="49" charset="-122"/>
              </a:rPr>
              <a:t>扇区</a:t>
            </a:r>
            <a:r>
              <a:rPr lang="en-US" altLang="zh-CN" b="1" dirty="0">
                <a:ea typeface="楷体_GB2312" pitchFamily="49" charset="-122"/>
              </a:rPr>
              <a:t>——</a:t>
            </a:r>
            <a:r>
              <a:rPr lang="zh-CN" altLang="en-US" b="1" dirty="0">
                <a:latin typeface="楷体_GB2312" pitchFamily="49" charset="-122"/>
                <a:ea typeface="楷体_GB2312" pitchFamily="49" charset="-122"/>
              </a:rPr>
              <a:t>字节</a:t>
            </a:r>
            <a:endParaRPr lang="zh-CN" altLang="en-US" b="1" dirty="0">
              <a:latin typeface="楷体_GB2312" pitchFamily="49" charset="-122"/>
              <a:ea typeface="楷体_GB2312" pitchFamily="49" charset="-122"/>
            </a:endParaRPr>
          </a:p>
          <a:p>
            <a:pPr lvl="1" eaLnBrk="1" hangingPunct="1">
              <a:buFontTx/>
              <a:buNone/>
            </a:pPr>
            <a:r>
              <a:rPr lang="en-US" altLang="zh-CN" sz="2400" b="1" dirty="0">
                <a:solidFill>
                  <a:srgbClr val="0033CC"/>
                </a:solidFill>
                <a:latin typeface="楷体_GB2312" pitchFamily="49" charset="-122"/>
                <a:ea typeface="楷体_GB2312" pitchFamily="49" charset="-122"/>
              </a:rPr>
              <a:t>2</a:t>
            </a:r>
            <a:r>
              <a:rPr lang="zh-CN" altLang="en-US" sz="2400" b="1" dirty="0">
                <a:solidFill>
                  <a:srgbClr val="0033CC"/>
                </a:solidFill>
                <a:latin typeface="楷体_GB2312" pitchFamily="49" charset="-122"/>
                <a:ea typeface="楷体_GB2312" pitchFamily="49" charset="-122"/>
              </a:rPr>
              <a:t>、类型</a:t>
            </a:r>
            <a:endParaRPr lang="zh-CN" altLang="en-US" sz="2400" b="1" dirty="0">
              <a:solidFill>
                <a:srgbClr val="0033CC"/>
              </a:solidFill>
              <a:latin typeface="楷体_GB2312" pitchFamily="49" charset="-122"/>
              <a:ea typeface="楷体_GB2312" pitchFamily="49" charset="-122"/>
            </a:endParaRPr>
          </a:p>
          <a:p>
            <a:pPr lvl="2" eaLnBrk="1" hangingPunct="1">
              <a:buFontTx/>
              <a:buNone/>
            </a:pPr>
            <a:r>
              <a:rPr lang="en-US" altLang="zh-CN" b="1" dirty="0">
                <a:latin typeface="楷体_GB2312" pitchFamily="49" charset="-122"/>
                <a:ea typeface="楷体_GB2312" pitchFamily="49" charset="-122"/>
              </a:rPr>
              <a:t>1</a:t>
            </a:r>
            <a:r>
              <a:rPr lang="zh-CN" altLang="en-US" b="1" dirty="0">
                <a:latin typeface="楷体_GB2312" pitchFamily="49" charset="-122"/>
                <a:ea typeface="楷体_GB2312" pitchFamily="49" charset="-122"/>
              </a:rPr>
              <a:t>）固定头磁盘：</a:t>
            </a:r>
            <a:endParaRPr lang="zh-CN" altLang="en-US" b="1" dirty="0">
              <a:latin typeface="楷体_GB2312" pitchFamily="49" charset="-122"/>
              <a:ea typeface="楷体_GB2312" pitchFamily="49" charset="-122"/>
            </a:endParaRPr>
          </a:p>
          <a:p>
            <a:pPr lvl="3" eaLnBrk="1" hangingPunct="1"/>
            <a:r>
              <a:rPr lang="zh-CN" altLang="en-US" sz="2400" b="1" dirty="0">
                <a:latin typeface="楷体_GB2312" pitchFamily="49" charset="-122"/>
                <a:ea typeface="楷体_GB2312" pitchFamily="49" charset="-122"/>
              </a:rPr>
              <a:t>每个磁道上有一个磁头，快</a:t>
            </a:r>
            <a:endParaRPr lang="zh-CN" altLang="en-US" sz="2400" b="1" dirty="0">
              <a:latin typeface="楷体_GB2312" pitchFamily="49" charset="-122"/>
              <a:ea typeface="楷体_GB2312" pitchFamily="49" charset="-122"/>
            </a:endParaRPr>
          </a:p>
          <a:p>
            <a:pPr lvl="2" eaLnBrk="1" hangingPunct="1">
              <a:buFontTx/>
              <a:buNone/>
            </a:pPr>
            <a:r>
              <a:rPr lang="en-US" altLang="zh-CN" b="1" dirty="0">
                <a:latin typeface="楷体_GB2312" pitchFamily="49" charset="-122"/>
                <a:ea typeface="楷体_GB2312" pitchFamily="49" charset="-122"/>
              </a:rPr>
              <a:t>2</a:t>
            </a:r>
            <a:r>
              <a:rPr lang="zh-CN" altLang="en-US" b="1" dirty="0">
                <a:latin typeface="楷体_GB2312" pitchFamily="49" charset="-122"/>
                <a:ea typeface="楷体_GB2312" pitchFamily="49" charset="-122"/>
              </a:rPr>
              <a:t>）移动头磁盘：</a:t>
            </a:r>
            <a:endParaRPr lang="zh-CN" altLang="en-US" b="1" dirty="0">
              <a:latin typeface="楷体_GB2312" pitchFamily="49" charset="-122"/>
              <a:ea typeface="楷体_GB2312" pitchFamily="49" charset="-122"/>
            </a:endParaRPr>
          </a:p>
          <a:p>
            <a:pPr lvl="3" eaLnBrk="1" hangingPunct="1"/>
            <a:r>
              <a:rPr lang="zh-CN" altLang="en-US" sz="2400" b="1" dirty="0">
                <a:latin typeface="楷体_GB2312" pitchFamily="49" charset="-122"/>
                <a:ea typeface="楷体_GB2312" pitchFamily="49" charset="-122"/>
              </a:rPr>
              <a:t>每个盘面仅有一个磁头，慢 </a:t>
            </a:r>
            <a:endParaRPr lang="zh-CN" altLang="en-US" sz="2400" b="1" dirty="0">
              <a:latin typeface="楷体_GB2312" pitchFamily="49" charset="-122"/>
              <a:ea typeface="楷体_GB2312" pitchFamily="49" charset="-122"/>
            </a:endParaRPr>
          </a:p>
          <a:p>
            <a:pPr lvl="1" eaLnBrk="1" hangingPunct="1"/>
            <a:endParaRPr lang="en-US" altLang="zh-CN" sz="2400" b="1" dirty="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5AA5229F-FB6F-447A-8F99-48AF1088615A}" type="slidenum">
              <a:rPr lang="en-US" altLang="zh-CN" sz="1400"/>
            </a:fld>
            <a:endParaRPr lang="en-US" altLang="zh-CN" sz="1400"/>
          </a:p>
        </p:txBody>
      </p:sp>
      <p:sp>
        <p:nvSpPr>
          <p:cNvPr id="200707" name="Rectangle 2"/>
          <p:cNvSpPr>
            <a:spLocks noGrp="1" noChangeArrowheads="1"/>
          </p:cNvSpPr>
          <p:nvPr>
            <p:ph type="body" idx="1"/>
          </p:nvPr>
        </p:nvSpPr>
        <p:spPr>
          <a:xfrm>
            <a:off x="990600" y="1981200"/>
            <a:ext cx="10591800" cy="4700588"/>
          </a:xfrm>
          <a:noFill/>
        </p:spPr>
        <p:txBody>
          <a:bodyPr/>
          <a:lstStyle/>
          <a:p>
            <a:pPr eaLnBrk="1" hangingPunct="1">
              <a:lnSpc>
                <a:spcPct val="110000"/>
              </a:lnSpc>
            </a:pPr>
            <a:r>
              <a:rPr lang="zh-CN" altLang="en-US" sz="2800" b="1" dirty="0">
                <a:latin typeface="楷体_GB2312" pitchFamily="49" charset="-122"/>
              </a:rPr>
              <a:t>信息记录在磁道上，多个盘片，正反两面都用来记录信息，每面一个</a:t>
            </a:r>
            <a:r>
              <a:rPr lang="zh-CN" altLang="en-US" sz="2800" b="1" dirty="0">
                <a:solidFill>
                  <a:srgbClr val="FF0369"/>
                </a:solidFill>
                <a:latin typeface="楷体_GB2312" pitchFamily="49" charset="-122"/>
              </a:rPr>
              <a:t>磁头</a:t>
            </a:r>
            <a:endParaRPr lang="zh-CN" altLang="en-US" sz="2800" b="1" dirty="0">
              <a:solidFill>
                <a:srgbClr val="FF0369"/>
              </a:solidFill>
              <a:latin typeface="楷体_GB2312" pitchFamily="49" charset="-122"/>
            </a:endParaRPr>
          </a:p>
          <a:p>
            <a:pPr eaLnBrk="1" hangingPunct="1">
              <a:lnSpc>
                <a:spcPct val="110000"/>
              </a:lnSpc>
            </a:pPr>
            <a:r>
              <a:rPr lang="zh-CN" altLang="en-US" sz="2800" b="1" dirty="0">
                <a:latin typeface="楷体_GB2312" pitchFamily="49" charset="-122"/>
              </a:rPr>
              <a:t>所有盘面中处于同一磁道号上的所有磁道组成一个</a:t>
            </a:r>
            <a:r>
              <a:rPr lang="zh-CN" altLang="en-US" sz="2800" b="1" dirty="0">
                <a:solidFill>
                  <a:srgbClr val="FF0369"/>
                </a:solidFill>
                <a:latin typeface="楷体_GB2312" pitchFamily="49" charset="-122"/>
              </a:rPr>
              <a:t>柱面</a:t>
            </a:r>
            <a:endParaRPr lang="zh-CN" altLang="en-US" sz="2800" b="1" dirty="0">
              <a:solidFill>
                <a:srgbClr val="FF0369"/>
              </a:solidFill>
              <a:latin typeface="楷体_GB2312" pitchFamily="49" charset="-122"/>
            </a:endParaRPr>
          </a:p>
          <a:p>
            <a:pPr eaLnBrk="1" hangingPunct="1">
              <a:lnSpc>
                <a:spcPct val="110000"/>
              </a:lnSpc>
            </a:pPr>
            <a:r>
              <a:rPr lang="zh-CN" altLang="en-US" sz="2800" b="1" dirty="0">
                <a:latin typeface="楷体_GB2312" pitchFamily="49" charset="-122"/>
              </a:rPr>
              <a:t>每个</a:t>
            </a:r>
            <a:r>
              <a:rPr lang="zh-CN" altLang="en-US" sz="2800" b="1" dirty="0">
                <a:solidFill>
                  <a:srgbClr val="FF0369"/>
                </a:solidFill>
                <a:latin typeface="楷体_GB2312" pitchFamily="49" charset="-122"/>
              </a:rPr>
              <a:t>扇区</a:t>
            </a:r>
            <a:r>
              <a:rPr lang="zh-CN" altLang="en-US" sz="2800" b="1" dirty="0">
                <a:latin typeface="楷体_GB2312" pitchFamily="49" charset="-122"/>
              </a:rPr>
              <a:t>大小为</a:t>
            </a:r>
            <a:r>
              <a:rPr lang="en-US" altLang="zh-CN" sz="2800" b="1" dirty="0">
                <a:latin typeface="楷体_GB2312" pitchFamily="49" charset="-122"/>
              </a:rPr>
              <a:t>600</a:t>
            </a:r>
            <a:r>
              <a:rPr lang="zh-CN" altLang="en-US" sz="2800" b="1" dirty="0">
                <a:latin typeface="楷体_GB2312" pitchFamily="49" charset="-122"/>
              </a:rPr>
              <a:t>字节（数据</a:t>
            </a:r>
            <a:r>
              <a:rPr lang="en-US" altLang="zh-CN" sz="2800" b="1" dirty="0">
                <a:latin typeface="楷体_GB2312" pitchFamily="49" charset="-122"/>
              </a:rPr>
              <a:t>512</a:t>
            </a:r>
            <a:r>
              <a:rPr lang="zh-CN" altLang="en-US" sz="2800" b="1" dirty="0">
                <a:latin typeface="楷体_GB2312" pitchFamily="49" charset="-122"/>
              </a:rPr>
              <a:t>字节） </a:t>
            </a:r>
            <a:endParaRPr lang="zh-CN" altLang="en-US" sz="2800" b="1" dirty="0">
              <a:latin typeface="楷体_GB2312" pitchFamily="49" charset="-122"/>
            </a:endParaRPr>
          </a:p>
          <a:p>
            <a:pPr eaLnBrk="1" hangingPunct="1">
              <a:lnSpc>
                <a:spcPct val="110000"/>
              </a:lnSpc>
            </a:pPr>
            <a:r>
              <a:rPr lang="zh-CN" altLang="en-US" sz="2800" b="1" dirty="0">
                <a:latin typeface="楷体_GB2312" pitchFamily="49" charset="-122"/>
              </a:rPr>
              <a:t>物理地址形式：</a:t>
            </a:r>
            <a:endParaRPr lang="zh-CN" altLang="en-US" sz="2800" b="1" dirty="0">
              <a:latin typeface="楷体_GB2312" pitchFamily="49" charset="-122"/>
            </a:endParaRPr>
          </a:p>
          <a:p>
            <a:pPr lvl="1" eaLnBrk="1" hangingPunct="1">
              <a:lnSpc>
                <a:spcPct val="110000"/>
              </a:lnSpc>
            </a:pPr>
            <a:r>
              <a:rPr lang="zh-CN" altLang="en-US" sz="2400" b="1" dirty="0">
                <a:latin typeface="楷体_GB2312" pitchFamily="49" charset="-122"/>
              </a:rPr>
              <a:t>柱面号		</a:t>
            </a:r>
            <a:endParaRPr lang="zh-CN" altLang="en-US" sz="2400" b="1" dirty="0">
              <a:latin typeface="楷体_GB2312" pitchFamily="49" charset="-122"/>
            </a:endParaRPr>
          </a:p>
          <a:p>
            <a:pPr lvl="1" eaLnBrk="1" hangingPunct="1">
              <a:lnSpc>
                <a:spcPct val="110000"/>
              </a:lnSpc>
            </a:pPr>
            <a:r>
              <a:rPr lang="zh-CN" altLang="en-US" sz="2400" b="1" dirty="0">
                <a:latin typeface="楷体_GB2312" pitchFamily="49" charset="-122"/>
              </a:rPr>
              <a:t>磁头号</a:t>
            </a:r>
            <a:endParaRPr lang="zh-CN" altLang="en-US" sz="2400" b="1" dirty="0">
              <a:latin typeface="楷体_GB2312" pitchFamily="49" charset="-122"/>
            </a:endParaRPr>
          </a:p>
          <a:p>
            <a:pPr lvl="1" eaLnBrk="1" hangingPunct="1">
              <a:lnSpc>
                <a:spcPct val="110000"/>
              </a:lnSpc>
            </a:pPr>
            <a:r>
              <a:rPr lang="zh-CN" altLang="en-US" sz="2400" b="1" dirty="0">
                <a:latin typeface="楷体_GB2312" pitchFamily="49" charset="-122"/>
              </a:rPr>
              <a:t>扇区号</a:t>
            </a:r>
            <a:endParaRPr lang="zh-CN" altLang="en-US" sz="2400" b="1" dirty="0">
              <a:latin typeface="楷体_GB2312" pitchFamily="49" charset="-122"/>
            </a:endParaRPr>
          </a:p>
        </p:txBody>
      </p:sp>
      <p:sp>
        <p:nvSpPr>
          <p:cNvPr id="200708" name="Rectangle 3"/>
          <p:cNvSpPr>
            <a:spLocks noGrp="1" noChangeArrowheads="1"/>
          </p:cNvSpPr>
          <p:nvPr>
            <p:ph type="title"/>
          </p:nvPr>
        </p:nvSpPr>
        <p:spPr>
          <a:xfrm>
            <a:off x="4399498" y="1227406"/>
            <a:ext cx="3467616" cy="584775"/>
          </a:xfrm>
        </p:spPr>
        <p:txBody>
          <a:bodyPr wrap="none">
            <a:spAutoFit/>
          </a:bodyPr>
          <a:lstStyle/>
          <a:p>
            <a:pPr eaLnBrk="1" hangingPunct="1"/>
            <a:r>
              <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rPr>
              <a:t>柱面、磁头、扇区</a:t>
            </a:r>
            <a:endPar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2" name="矩形 1"/>
          <p:cNvSpPr/>
          <p:nvPr/>
        </p:nvSpPr>
        <p:spPr>
          <a:xfrm>
            <a:off x="2743201" y="443132"/>
            <a:ext cx="3884397" cy="584775"/>
          </a:xfrm>
          <a:prstGeom prst="rect">
            <a:avLst/>
          </a:prstGeom>
        </p:spPr>
        <p:txBody>
          <a:bodyPr wrap="none">
            <a:spAutoFit/>
          </a:bodyPr>
          <a:lstStyle/>
          <a:p>
            <a:pPr algn="ctr" eaLnBrk="1" hangingPunct="1">
              <a:buFontTx/>
              <a:buNone/>
            </a:pPr>
            <a:r>
              <a:rPr kumimoji="1" lang="en-US" altLang="zh-CN" sz="3200" b="1" dirty="0">
                <a:solidFill>
                  <a:schemeClr val="accent2"/>
                </a:solidFill>
                <a:latin typeface="微软雅黑" panose="020B0503020204020204" pitchFamily="34" charset="-122"/>
                <a:ea typeface="微软雅黑" panose="020B0503020204020204" pitchFamily="34" charset="-122"/>
              </a:rPr>
              <a:t>5.8.1 </a:t>
            </a:r>
            <a:r>
              <a:rPr kumimoji="1" lang="zh-CN" altLang="en-US" sz="3200" b="1" dirty="0">
                <a:solidFill>
                  <a:schemeClr val="accent2"/>
                </a:solidFill>
                <a:latin typeface="微软雅黑" panose="020B0503020204020204" pitchFamily="34" charset="-122"/>
                <a:ea typeface="微软雅黑" panose="020B0503020204020204" pitchFamily="34" charset="-122"/>
              </a:rPr>
              <a:t>磁盘性能简述 </a:t>
            </a:r>
            <a:endParaRPr kumimoji="1" lang="en-US" altLang="zh-CN" sz="3200"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057400" y="76200"/>
            <a:ext cx="8229600" cy="914400"/>
          </a:xfrm>
        </p:spPr>
        <p:txBody>
          <a:bodyPr/>
          <a:lstStyle/>
          <a:p>
            <a:r>
              <a:rPr lang="en-US" altLang="zh-CN" sz="3600" b="1" dirty="0" smtClean="0">
                <a:latin typeface="微软雅黑" panose="020B0503020204020204" pitchFamily="34" charset="-122"/>
                <a:ea typeface="微软雅黑" panose="020B0503020204020204" pitchFamily="34" charset="-122"/>
              </a:rPr>
              <a:t>5.1.1  </a:t>
            </a:r>
            <a:r>
              <a:rPr lang="en-US" altLang="zh-CN" sz="3600" b="1" dirty="0">
                <a:latin typeface="微软雅黑" panose="020B0503020204020204" pitchFamily="34" charset="-122"/>
                <a:ea typeface="微软雅黑" panose="020B0503020204020204" pitchFamily="34" charset="-122"/>
              </a:rPr>
              <a:t>I/O</a:t>
            </a:r>
            <a:r>
              <a:rPr lang="zh-CN" altLang="en-US" sz="3600" b="1" dirty="0">
                <a:latin typeface="微软雅黑" panose="020B0503020204020204" pitchFamily="34" charset="-122"/>
                <a:ea typeface="微软雅黑" panose="020B0503020204020204" pitchFamily="34" charset="-122"/>
              </a:rPr>
              <a:t>系统的基本功能</a:t>
            </a:r>
            <a:endParaRPr lang="zh-CN" altLang="en-US" sz="3600" b="1"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2286000" y="1143000"/>
            <a:ext cx="8229600"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FF0000"/>
              </a:buClr>
              <a:buFont typeface="Wingdings" panose="05000000000000000000" pitchFamily="2" charset="2"/>
              <a:buChar char="Ø"/>
            </a:pPr>
            <a:r>
              <a:rPr lang="zh-CN" altLang="en-US" sz="2800" b="1" kern="0" dirty="0">
                <a:latin typeface="微软雅黑" panose="020B0503020204020204" pitchFamily="34" charset="-122"/>
                <a:ea typeface="微软雅黑" panose="020B0503020204020204" pitchFamily="34" charset="-122"/>
              </a:rPr>
              <a:t>方便用户使用</a:t>
            </a:r>
            <a:r>
              <a:rPr lang="en-US" altLang="zh-CN" sz="2800" b="1" kern="0" dirty="0">
                <a:latin typeface="微软雅黑" panose="020B0503020204020204" pitchFamily="34" charset="-122"/>
                <a:ea typeface="微软雅黑" panose="020B0503020204020204" pitchFamily="34" charset="-122"/>
              </a:rPr>
              <a:t>I/O</a:t>
            </a:r>
            <a:r>
              <a:rPr lang="zh-CN" altLang="en-US" sz="2800" b="1" kern="0" dirty="0">
                <a:latin typeface="微软雅黑" panose="020B0503020204020204" pitchFamily="34" charset="-122"/>
                <a:ea typeface="微软雅黑" panose="020B0503020204020204" pitchFamily="34" charset="-122"/>
              </a:rPr>
              <a:t>设备</a:t>
            </a:r>
            <a:endParaRPr lang="zh-CN" altLang="en-US" sz="2800" b="1" kern="0" dirty="0">
              <a:latin typeface="微软雅黑" panose="020B0503020204020204" pitchFamily="34" charset="-122"/>
              <a:ea typeface="微软雅黑" panose="020B0503020204020204" pitchFamily="34" charset="-122"/>
            </a:endParaRPr>
          </a:p>
          <a:p>
            <a:pPr>
              <a:buClr>
                <a:srgbClr val="FF0000"/>
              </a:buClr>
              <a:buFont typeface="Wingdings" panose="05000000000000000000" pitchFamily="2" charset="2"/>
              <a:buChar char="Ø"/>
            </a:pPr>
            <a:r>
              <a:rPr lang="zh-CN" altLang="en-US" sz="2800" b="1" kern="0" dirty="0">
                <a:latin typeface="微软雅黑" panose="020B0503020204020204" pitchFamily="34" charset="-122"/>
                <a:ea typeface="微软雅黑" panose="020B0503020204020204" pitchFamily="34" charset="-122"/>
              </a:rPr>
              <a:t>提高</a:t>
            </a:r>
            <a:r>
              <a:rPr lang="en-US" altLang="zh-CN" sz="2800" b="1" kern="0" dirty="0">
                <a:latin typeface="微软雅黑" panose="020B0503020204020204" pitchFamily="34" charset="-122"/>
                <a:ea typeface="微软雅黑" panose="020B0503020204020204" pitchFamily="34" charset="-122"/>
              </a:rPr>
              <a:t>CPU</a:t>
            </a:r>
            <a:r>
              <a:rPr lang="zh-CN" altLang="en-US" sz="2800" b="1" kern="0" dirty="0">
                <a:latin typeface="微软雅黑" panose="020B0503020204020204" pitchFamily="34" charset="-122"/>
                <a:ea typeface="微软雅黑" panose="020B0503020204020204" pitchFamily="34" charset="-122"/>
              </a:rPr>
              <a:t>和</a:t>
            </a:r>
            <a:r>
              <a:rPr lang="en-US" altLang="zh-CN" sz="2800" b="1" kern="0" dirty="0">
                <a:latin typeface="微软雅黑" panose="020B0503020204020204" pitchFamily="34" charset="-122"/>
                <a:ea typeface="微软雅黑" panose="020B0503020204020204" pitchFamily="34" charset="-122"/>
              </a:rPr>
              <a:t>I/O</a:t>
            </a:r>
            <a:r>
              <a:rPr lang="zh-CN" altLang="en-US" sz="2800" b="1" kern="0" dirty="0">
                <a:latin typeface="微软雅黑" panose="020B0503020204020204" pitchFamily="34" charset="-122"/>
                <a:ea typeface="微软雅黑" panose="020B0503020204020204" pitchFamily="34" charset="-122"/>
              </a:rPr>
              <a:t>设备的利用率</a:t>
            </a:r>
            <a:endParaRPr lang="zh-CN" altLang="en-US" sz="2800" b="1" kern="0" dirty="0">
              <a:latin typeface="微软雅黑" panose="020B0503020204020204" pitchFamily="34" charset="-122"/>
              <a:ea typeface="微软雅黑" panose="020B0503020204020204" pitchFamily="34" charset="-122"/>
            </a:endParaRPr>
          </a:p>
          <a:p>
            <a:pPr>
              <a:buClr>
                <a:srgbClr val="FF0000"/>
              </a:buClr>
              <a:buFont typeface="Wingdings" panose="05000000000000000000" pitchFamily="2" charset="2"/>
              <a:buChar char="Ø"/>
            </a:pPr>
            <a:r>
              <a:rPr lang="zh-CN" altLang="en-US" sz="2800" b="1" kern="0" dirty="0">
                <a:latin typeface="微软雅黑" panose="020B0503020204020204" pitchFamily="34" charset="-122"/>
                <a:ea typeface="微软雅黑" panose="020B0503020204020204" pitchFamily="34" charset="-122"/>
              </a:rPr>
              <a:t>为用户在共享设备时提供方便</a:t>
            </a:r>
            <a:endParaRPr lang="zh-CN" altLang="en-US" sz="2800" b="1" kern="0" dirty="0">
              <a:latin typeface="微软雅黑" panose="020B0503020204020204" pitchFamily="34" charset="-122"/>
              <a:ea typeface="微软雅黑" panose="020B0503020204020204" pitchFamily="34" charset="-122"/>
            </a:endParaRPr>
          </a:p>
          <a:p>
            <a:endParaRPr lang="zh-CN" altLang="en-US" sz="2800" b="1" kern="0" dirty="0">
              <a:latin typeface="微软雅黑" panose="020B0503020204020204" pitchFamily="34" charset="-122"/>
              <a:ea typeface="微软雅黑" panose="020B0503020204020204" pitchFamily="34" charset="-122"/>
            </a:endParaRPr>
          </a:p>
          <a:p>
            <a:r>
              <a:rPr lang="en-US" altLang="zh-CN" sz="2800" b="1" kern="0" dirty="0">
                <a:latin typeface="微软雅黑" panose="020B0503020204020204" pitchFamily="34" charset="-122"/>
                <a:ea typeface="微软雅黑" panose="020B0503020204020204" pitchFamily="34" charset="-122"/>
              </a:rPr>
              <a:t>1</a:t>
            </a:r>
            <a:r>
              <a:rPr lang="zh-CN" altLang="en-US" sz="2800" b="1" kern="0" dirty="0">
                <a:latin typeface="微软雅黑" panose="020B0503020204020204" pitchFamily="34" charset="-122"/>
                <a:ea typeface="微软雅黑" panose="020B0503020204020204" pitchFamily="34" charset="-122"/>
              </a:rPr>
              <a:t>、隐藏物理设备的细节</a:t>
            </a:r>
            <a:endParaRPr lang="zh-CN" altLang="en-US" sz="2800" b="1" kern="0" dirty="0">
              <a:latin typeface="微软雅黑" panose="020B0503020204020204" pitchFamily="34" charset="-122"/>
              <a:ea typeface="微软雅黑" panose="020B0503020204020204" pitchFamily="34" charset="-122"/>
            </a:endParaRPr>
          </a:p>
          <a:p>
            <a:r>
              <a:rPr lang="en-US" altLang="zh-CN" sz="2800" b="1" kern="0" dirty="0">
                <a:latin typeface="微软雅黑" panose="020B0503020204020204" pitchFamily="34" charset="-122"/>
                <a:ea typeface="微软雅黑" panose="020B0503020204020204" pitchFamily="34" charset="-122"/>
              </a:rPr>
              <a:t>2</a:t>
            </a:r>
            <a:r>
              <a:rPr lang="zh-CN" altLang="en-US" sz="2800" b="1" kern="0" dirty="0">
                <a:latin typeface="微软雅黑" panose="020B0503020204020204" pitchFamily="34" charset="-122"/>
                <a:ea typeface="微软雅黑" panose="020B0503020204020204" pitchFamily="34" charset="-122"/>
              </a:rPr>
              <a:t>、与设备的无关性</a:t>
            </a:r>
            <a:endParaRPr lang="zh-CN" altLang="en-US" sz="2800" b="1" kern="0" dirty="0">
              <a:latin typeface="微软雅黑" panose="020B0503020204020204" pitchFamily="34" charset="-122"/>
              <a:ea typeface="微软雅黑" panose="020B0503020204020204" pitchFamily="34" charset="-122"/>
            </a:endParaRPr>
          </a:p>
          <a:p>
            <a:r>
              <a:rPr lang="en-US" altLang="zh-CN" sz="2800" b="1" kern="0" dirty="0">
                <a:latin typeface="微软雅黑" panose="020B0503020204020204" pitchFamily="34" charset="-122"/>
                <a:ea typeface="微软雅黑" panose="020B0503020204020204" pitchFamily="34" charset="-122"/>
              </a:rPr>
              <a:t>3</a:t>
            </a:r>
            <a:r>
              <a:rPr lang="zh-CN" altLang="en-US" sz="2800" b="1" kern="0" dirty="0">
                <a:latin typeface="微软雅黑" panose="020B0503020204020204" pitchFamily="34" charset="-122"/>
                <a:ea typeface="微软雅黑" panose="020B0503020204020204" pitchFamily="34" charset="-122"/>
              </a:rPr>
              <a:t>、提高处理机和</a:t>
            </a:r>
            <a:r>
              <a:rPr lang="en-US" altLang="zh-CN" sz="2800" b="1" kern="0" dirty="0">
                <a:latin typeface="微软雅黑" panose="020B0503020204020204" pitchFamily="34" charset="-122"/>
                <a:ea typeface="微软雅黑" panose="020B0503020204020204" pitchFamily="34" charset="-122"/>
              </a:rPr>
              <a:t>I/O</a:t>
            </a:r>
            <a:r>
              <a:rPr lang="zh-CN" altLang="en-US" sz="2800" b="1" kern="0" dirty="0">
                <a:latin typeface="微软雅黑" panose="020B0503020204020204" pitchFamily="34" charset="-122"/>
                <a:ea typeface="微软雅黑" panose="020B0503020204020204" pitchFamily="34" charset="-122"/>
              </a:rPr>
              <a:t>设备的利用率（</a:t>
            </a:r>
            <a:r>
              <a:rPr lang="zh-CN" altLang="en-US" sz="2800" b="1" kern="0" dirty="0">
                <a:solidFill>
                  <a:srgbClr val="FF0000"/>
                </a:solidFill>
                <a:latin typeface="微软雅黑" panose="020B0503020204020204" pitchFamily="34" charset="-122"/>
                <a:ea typeface="微软雅黑" panose="020B0503020204020204" pitchFamily="34" charset="-122"/>
              </a:rPr>
              <a:t>并行操作</a:t>
            </a:r>
            <a:r>
              <a:rPr lang="zh-CN" altLang="en-US" sz="2800" b="1" kern="0" dirty="0">
                <a:latin typeface="微软雅黑" panose="020B0503020204020204" pitchFamily="34" charset="-122"/>
                <a:ea typeface="微软雅黑" panose="020B0503020204020204" pitchFamily="34" charset="-122"/>
              </a:rPr>
              <a:t>）</a:t>
            </a:r>
            <a:endParaRPr lang="zh-CN" altLang="en-US" sz="2800" b="1" kern="0" dirty="0">
              <a:latin typeface="微软雅黑" panose="020B0503020204020204" pitchFamily="34" charset="-122"/>
              <a:ea typeface="微软雅黑" panose="020B0503020204020204" pitchFamily="34" charset="-122"/>
            </a:endParaRPr>
          </a:p>
          <a:p>
            <a:r>
              <a:rPr lang="en-US" altLang="zh-CN" sz="2800" b="1" kern="0" dirty="0">
                <a:latin typeface="微软雅黑" panose="020B0503020204020204" pitchFamily="34" charset="-122"/>
                <a:ea typeface="微软雅黑" panose="020B0503020204020204" pitchFamily="34" charset="-122"/>
              </a:rPr>
              <a:t>4</a:t>
            </a:r>
            <a:r>
              <a:rPr lang="zh-CN" altLang="en-US" sz="2800" b="1" kern="0" dirty="0">
                <a:latin typeface="微软雅黑" panose="020B0503020204020204" pitchFamily="34" charset="-122"/>
                <a:ea typeface="微软雅黑" panose="020B0503020204020204" pitchFamily="34" charset="-122"/>
              </a:rPr>
              <a:t>、对</a:t>
            </a:r>
            <a:r>
              <a:rPr lang="en-US" altLang="zh-CN" sz="2800" b="1" kern="0" dirty="0">
                <a:latin typeface="微软雅黑" panose="020B0503020204020204" pitchFamily="34" charset="-122"/>
                <a:ea typeface="微软雅黑" panose="020B0503020204020204" pitchFamily="34" charset="-122"/>
              </a:rPr>
              <a:t>I/O</a:t>
            </a:r>
            <a:r>
              <a:rPr lang="zh-CN" altLang="en-US" sz="2800" b="1" kern="0" dirty="0">
                <a:latin typeface="微软雅黑" panose="020B0503020204020204" pitchFamily="34" charset="-122"/>
                <a:ea typeface="微软雅黑" panose="020B0503020204020204" pitchFamily="34" charset="-122"/>
              </a:rPr>
              <a:t>设备进行控制（</a:t>
            </a:r>
            <a:r>
              <a:rPr lang="zh-CN" altLang="en-US" sz="2800" b="1" kern="0" dirty="0">
                <a:solidFill>
                  <a:srgbClr val="FF0000"/>
                </a:solidFill>
                <a:latin typeface="微软雅黑" panose="020B0503020204020204" pitchFamily="34" charset="-122"/>
                <a:ea typeface="微软雅黑" panose="020B0503020204020204" pitchFamily="34" charset="-122"/>
              </a:rPr>
              <a:t>四种控制方式</a:t>
            </a:r>
            <a:r>
              <a:rPr lang="zh-CN" altLang="en-US" sz="2800" b="1" kern="0" dirty="0">
                <a:latin typeface="微软雅黑" panose="020B0503020204020204" pitchFamily="34" charset="-122"/>
                <a:ea typeface="微软雅黑" panose="020B0503020204020204" pitchFamily="34" charset="-122"/>
              </a:rPr>
              <a:t>）</a:t>
            </a:r>
            <a:endParaRPr lang="zh-CN" altLang="en-US" sz="2800" b="1" kern="0" dirty="0">
              <a:latin typeface="微软雅黑" panose="020B0503020204020204" pitchFamily="34" charset="-122"/>
              <a:ea typeface="微软雅黑" panose="020B0503020204020204" pitchFamily="34" charset="-122"/>
            </a:endParaRPr>
          </a:p>
          <a:p>
            <a:r>
              <a:rPr lang="en-US" altLang="zh-CN" sz="2800" b="1" kern="0" dirty="0">
                <a:latin typeface="微软雅黑" panose="020B0503020204020204" pitchFamily="34" charset="-122"/>
                <a:ea typeface="微软雅黑" panose="020B0503020204020204" pitchFamily="34" charset="-122"/>
              </a:rPr>
              <a:t>5</a:t>
            </a:r>
            <a:r>
              <a:rPr lang="zh-CN" altLang="en-US" sz="2800" b="1" kern="0" dirty="0">
                <a:latin typeface="微软雅黑" panose="020B0503020204020204" pitchFamily="34" charset="-122"/>
                <a:ea typeface="微软雅黑" panose="020B0503020204020204" pitchFamily="34" charset="-122"/>
              </a:rPr>
              <a:t>、确保对设备的正确共享（</a:t>
            </a:r>
            <a:r>
              <a:rPr lang="zh-CN" altLang="en-US" sz="2800" b="1" kern="0" dirty="0">
                <a:solidFill>
                  <a:srgbClr val="FF0000"/>
                </a:solidFill>
                <a:latin typeface="微软雅黑" panose="020B0503020204020204" pitchFamily="34" charset="-122"/>
                <a:ea typeface="微软雅黑" panose="020B0503020204020204" pitchFamily="34" charset="-122"/>
              </a:rPr>
              <a:t>设备的共享属性</a:t>
            </a:r>
            <a:r>
              <a:rPr lang="zh-CN" altLang="en-US" sz="2800" b="1" kern="0" dirty="0">
                <a:latin typeface="微软雅黑" panose="020B0503020204020204" pitchFamily="34" charset="-122"/>
                <a:ea typeface="微软雅黑" panose="020B0503020204020204" pitchFamily="34" charset="-122"/>
              </a:rPr>
              <a:t>）</a:t>
            </a:r>
            <a:endParaRPr lang="zh-CN" altLang="en-US" sz="2800" b="1" kern="0" dirty="0">
              <a:latin typeface="微软雅黑" panose="020B0503020204020204" pitchFamily="34" charset="-122"/>
              <a:ea typeface="微软雅黑" panose="020B0503020204020204" pitchFamily="34" charset="-122"/>
            </a:endParaRPr>
          </a:p>
          <a:p>
            <a:r>
              <a:rPr lang="en-US" altLang="zh-CN" sz="2800" b="1" kern="0" dirty="0">
                <a:latin typeface="微软雅黑" panose="020B0503020204020204" pitchFamily="34" charset="-122"/>
                <a:ea typeface="微软雅黑" panose="020B0503020204020204" pitchFamily="34" charset="-122"/>
              </a:rPr>
              <a:t>6</a:t>
            </a:r>
            <a:r>
              <a:rPr lang="zh-CN" altLang="en-US" sz="2800" b="1" kern="0" dirty="0">
                <a:latin typeface="微软雅黑" panose="020B0503020204020204" pitchFamily="34" charset="-122"/>
                <a:ea typeface="微软雅黑" panose="020B0503020204020204" pitchFamily="34" charset="-122"/>
              </a:rPr>
              <a:t>、错误处理</a:t>
            </a:r>
            <a:endParaRPr lang="zh-CN" altLang="en-US" sz="2800" b="1"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Text Box 6"/>
          <p:cNvSpPr txBox="1">
            <a:spLocks noChangeArrowheads="1"/>
          </p:cNvSpPr>
          <p:nvPr/>
        </p:nvSpPr>
        <p:spPr bwMode="auto">
          <a:xfrm>
            <a:off x="1143002" y="1447800"/>
            <a:ext cx="3046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zh-CN" altLang="en-US" sz="2400" b="1" dirty="0">
                <a:solidFill>
                  <a:srgbClr val="000000"/>
                </a:solidFill>
                <a:latin typeface="Times New Roman" panose="02020603050405020304" pitchFamily="18" charset="0"/>
              </a:rPr>
              <a:t>数据的组织和格式 </a:t>
            </a:r>
            <a:endParaRPr kumimoji="1" lang="zh-CN" altLang="en-US" sz="2400" b="1" dirty="0">
              <a:solidFill>
                <a:srgbClr val="000000"/>
              </a:solidFill>
              <a:latin typeface="Times New Roman" panose="02020603050405020304" pitchFamily="18" charset="0"/>
            </a:endParaRPr>
          </a:p>
        </p:txBody>
      </p:sp>
      <p:sp>
        <p:nvSpPr>
          <p:cNvPr id="201733" name="Text Box 8"/>
          <p:cNvSpPr txBox="1">
            <a:spLocks noChangeArrowheads="1"/>
          </p:cNvSpPr>
          <p:nvPr/>
        </p:nvSpPr>
        <p:spPr bwMode="auto">
          <a:xfrm>
            <a:off x="4876801" y="304800"/>
            <a:ext cx="2759075" cy="5842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zh-CN" altLang="en-US" b="1">
                <a:solidFill>
                  <a:srgbClr val="000000"/>
                </a:solidFill>
                <a:latin typeface="Times New Roman" panose="02020603050405020304" pitchFamily="18" charset="0"/>
              </a:rPr>
              <a:t>磁盘的格式化 </a:t>
            </a:r>
            <a:endParaRPr kumimoji="1" lang="zh-CN" altLang="en-US" b="1">
              <a:solidFill>
                <a:srgbClr val="000000"/>
              </a:solidFill>
              <a:latin typeface="Times New Roman" panose="02020603050405020304" pitchFamily="18" charset="0"/>
            </a:endParaRPr>
          </a:p>
        </p:txBody>
      </p:sp>
      <p:grpSp>
        <p:nvGrpSpPr>
          <p:cNvPr id="2" name="组合 1"/>
          <p:cNvGrpSpPr/>
          <p:nvPr/>
        </p:nvGrpSpPr>
        <p:grpSpPr>
          <a:xfrm>
            <a:off x="76200" y="2154130"/>
            <a:ext cx="9144000" cy="3624263"/>
            <a:chOff x="304801" y="2362200"/>
            <a:chExt cx="9144000" cy="3624263"/>
          </a:xfrm>
        </p:grpSpPr>
        <p:graphicFrame>
          <p:nvGraphicFramePr>
            <p:cNvPr id="201732" name="Object 2"/>
            <p:cNvGraphicFramePr>
              <a:graphicFrameLocks noChangeAspect="1"/>
            </p:cNvGraphicFramePr>
            <p:nvPr/>
          </p:nvGraphicFramePr>
          <p:xfrm>
            <a:off x="304801" y="2362200"/>
            <a:ext cx="9144000" cy="3624263"/>
          </p:xfrm>
          <a:graphic>
            <a:graphicData uri="http://schemas.openxmlformats.org/presentationml/2006/ole">
              <mc:AlternateContent xmlns:mc="http://schemas.openxmlformats.org/markup-compatibility/2006">
                <mc:Choice xmlns:v="urn:schemas-microsoft-com:vml" Requires="v">
                  <p:oleObj spid="_x0000_s31807" name="VISIO" r:id="rId1" imgW="5250180" imgH="2072640" progId="Visio.Drawing.4">
                    <p:embed/>
                  </p:oleObj>
                </mc:Choice>
                <mc:Fallback>
                  <p:oleObj name="VISIO" r:id="rId1" imgW="5250180" imgH="2072640" progId="Visio.Drawing.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2362200"/>
                          <a:ext cx="9144000" cy="362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4" name="Line 9"/>
            <p:cNvSpPr>
              <a:spLocks noChangeShapeType="1"/>
            </p:cNvSpPr>
            <p:nvPr/>
          </p:nvSpPr>
          <p:spPr bwMode="auto">
            <a:xfrm>
              <a:off x="1490664" y="2776538"/>
              <a:ext cx="0" cy="2378075"/>
            </a:xfrm>
            <a:prstGeom prst="line">
              <a:avLst/>
            </a:prstGeom>
            <a:noFill/>
            <a:ln w="28575">
              <a:solidFill>
                <a:srgbClr val="E6552E"/>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201735" name="Line 10"/>
            <p:cNvSpPr>
              <a:spLocks noChangeShapeType="1"/>
            </p:cNvSpPr>
            <p:nvPr/>
          </p:nvSpPr>
          <p:spPr bwMode="auto">
            <a:xfrm>
              <a:off x="3654426" y="2849563"/>
              <a:ext cx="0" cy="2376487"/>
            </a:xfrm>
            <a:prstGeom prst="line">
              <a:avLst/>
            </a:prstGeom>
            <a:noFill/>
            <a:ln w="28575">
              <a:solidFill>
                <a:srgbClr val="E6552E"/>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201736" name="Line 11"/>
            <p:cNvSpPr>
              <a:spLocks noChangeShapeType="1"/>
            </p:cNvSpPr>
            <p:nvPr/>
          </p:nvSpPr>
          <p:spPr bwMode="auto">
            <a:xfrm>
              <a:off x="5815014" y="2776538"/>
              <a:ext cx="0" cy="2378075"/>
            </a:xfrm>
            <a:prstGeom prst="line">
              <a:avLst/>
            </a:prstGeom>
            <a:noFill/>
            <a:ln w="28575">
              <a:solidFill>
                <a:srgbClr val="E6552E"/>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201737" name="Line 12"/>
            <p:cNvSpPr>
              <a:spLocks noChangeShapeType="1"/>
            </p:cNvSpPr>
            <p:nvPr/>
          </p:nvSpPr>
          <p:spPr bwMode="auto">
            <a:xfrm>
              <a:off x="8693151" y="2776538"/>
              <a:ext cx="0" cy="2378075"/>
            </a:xfrm>
            <a:prstGeom prst="line">
              <a:avLst/>
            </a:prstGeom>
            <a:noFill/>
            <a:ln w="28575">
              <a:solidFill>
                <a:srgbClr val="E6552E"/>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201738" name="Line 13"/>
            <p:cNvSpPr>
              <a:spLocks noChangeShapeType="1"/>
            </p:cNvSpPr>
            <p:nvPr/>
          </p:nvSpPr>
          <p:spPr bwMode="auto">
            <a:xfrm>
              <a:off x="6459539" y="2776538"/>
              <a:ext cx="0" cy="2378075"/>
            </a:xfrm>
            <a:prstGeom prst="line">
              <a:avLst/>
            </a:prstGeom>
            <a:noFill/>
            <a:ln w="28575">
              <a:solidFill>
                <a:srgbClr val="E6552E"/>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sp>
        <p:nvSpPr>
          <p:cNvPr id="11" name="Rectangle 3"/>
          <p:cNvSpPr txBox="1">
            <a:spLocks noChangeArrowheads="1"/>
          </p:cNvSpPr>
          <p:nvPr/>
        </p:nvSpPr>
        <p:spPr>
          <a:xfrm>
            <a:off x="9289011" y="2344630"/>
            <a:ext cx="2900361" cy="324326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en-US" altLang="zh-CN" sz="2000" b="1" kern="0" dirty="0" smtClean="0"/>
              <a:t>20G</a:t>
            </a:r>
            <a:r>
              <a:rPr lang="zh-CN" altLang="en-US" sz="2000" b="1" kern="0" dirty="0" smtClean="0"/>
              <a:t>：</a:t>
            </a:r>
            <a:endParaRPr lang="zh-CN" altLang="en-US" sz="2000" b="1" kern="0" dirty="0" smtClean="0"/>
          </a:p>
          <a:p>
            <a:pPr lvl="1" eaLnBrk="1" hangingPunct="1"/>
            <a:r>
              <a:rPr lang="zh-CN" altLang="en-US" sz="2000" b="1" kern="0" dirty="0" smtClean="0"/>
              <a:t>      </a:t>
            </a:r>
            <a:r>
              <a:rPr lang="en-US" altLang="zh-CN" sz="2000" b="1" kern="0" dirty="0" smtClean="0"/>
              <a:t>39813  </a:t>
            </a:r>
            <a:r>
              <a:rPr lang="zh-CN" altLang="en-US" sz="2000" b="1" kern="0" dirty="0" smtClean="0"/>
              <a:t>柱面</a:t>
            </a:r>
            <a:endParaRPr lang="zh-CN" altLang="en-US" sz="2000" b="1" kern="0" dirty="0" smtClean="0"/>
          </a:p>
          <a:p>
            <a:pPr lvl="1" eaLnBrk="1" hangingPunct="1"/>
            <a:r>
              <a:rPr lang="zh-CN" altLang="en-US" sz="2000" b="1" kern="0" dirty="0" smtClean="0"/>
              <a:t>      </a:t>
            </a:r>
            <a:r>
              <a:rPr lang="en-US" altLang="zh-CN" sz="2000" b="1" kern="0" dirty="0" smtClean="0"/>
              <a:t>16 </a:t>
            </a:r>
            <a:r>
              <a:rPr lang="zh-CN" altLang="en-US" sz="2000" b="1" kern="0" dirty="0" smtClean="0"/>
              <a:t>头</a:t>
            </a:r>
            <a:endParaRPr lang="zh-CN" altLang="en-US" sz="2000" b="1" kern="0" dirty="0" smtClean="0"/>
          </a:p>
          <a:p>
            <a:pPr lvl="1" eaLnBrk="1" hangingPunct="1"/>
            <a:r>
              <a:rPr lang="zh-CN" altLang="en-US" sz="2000" b="1" kern="0" dirty="0" smtClean="0"/>
              <a:t>      </a:t>
            </a:r>
            <a:r>
              <a:rPr lang="en-US" altLang="zh-CN" sz="2000" b="1" kern="0" dirty="0" smtClean="0"/>
              <a:t>63 </a:t>
            </a:r>
            <a:r>
              <a:rPr lang="zh-CN" altLang="en-US" sz="2000" b="1" kern="0" dirty="0" smtClean="0"/>
              <a:t>扇区</a:t>
            </a:r>
            <a:endParaRPr lang="zh-CN" altLang="en-US" sz="2000" b="1" kern="0" dirty="0" smtClean="0"/>
          </a:p>
          <a:p>
            <a:pPr eaLnBrk="1" hangingPunct="1"/>
            <a:r>
              <a:rPr lang="en-US" altLang="zh-CN" sz="2000" b="1" kern="0" dirty="0" smtClean="0"/>
              <a:t>60G</a:t>
            </a:r>
            <a:r>
              <a:rPr lang="zh-CN" altLang="en-US" sz="2000" b="1" kern="0" dirty="0" smtClean="0"/>
              <a:t>：</a:t>
            </a:r>
            <a:endParaRPr lang="zh-CN" altLang="en-US" sz="2000" b="1" kern="0" dirty="0" smtClean="0"/>
          </a:p>
          <a:p>
            <a:pPr lvl="1" eaLnBrk="1" hangingPunct="1"/>
            <a:r>
              <a:rPr lang="zh-CN" altLang="en-US" sz="2000" b="1" kern="0" dirty="0" smtClean="0"/>
              <a:t>      </a:t>
            </a:r>
            <a:r>
              <a:rPr lang="en-US" altLang="zh-CN" sz="2000" b="1" kern="0" dirty="0" smtClean="0"/>
              <a:t>28733  </a:t>
            </a:r>
            <a:r>
              <a:rPr lang="zh-CN" altLang="en-US" sz="2000" b="1" kern="0" dirty="0" smtClean="0"/>
              <a:t>柱面</a:t>
            </a:r>
            <a:endParaRPr lang="zh-CN" altLang="en-US" sz="2000" b="1" kern="0" dirty="0" smtClean="0"/>
          </a:p>
          <a:p>
            <a:pPr lvl="1" eaLnBrk="1" hangingPunct="1"/>
            <a:r>
              <a:rPr lang="zh-CN" altLang="en-US" sz="2000" b="1" kern="0" dirty="0" smtClean="0"/>
              <a:t>      </a:t>
            </a:r>
            <a:r>
              <a:rPr lang="en-US" altLang="zh-CN" sz="2000" b="1" kern="0" dirty="0" smtClean="0"/>
              <a:t>16 </a:t>
            </a:r>
            <a:r>
              <a:rPr lang="zh-CN" altLang="en-US" sz="2000" b="1" kern="0" dirty="0" smtClean="0"/>
              <a:t>头</a:t>
            </a:r>
            <a:endParaRPr lang="zh-CN" altLang="en-US" sz="2000" b="1" kern="0" dirty="0" smtClean="0"/>
          </a:p>
          <a:p>
            <a:pPr lvl="1" eaLnBrk="1" hangingPunct="1"/>
            <a:r>
              <a:rPr lang="zh-CN" altLang="en-US" sz="2000" b="1" kern="0" dirty="0" smtClean="0"/>
              <a:t>      </a:t>
            </a:r>
            <a:r>
              <a:rPr lang="en-US" altLang="zh-CN" sz="2000" b="1" kern="0" dirty="0" smtClean="0"/>
              <a:t>255 </a:t>
            </a:r>
            <a:r>
              <a:rPr lang="zh-CN" altLang="en-US" sz="2000" b="1" kern="0" dirty="0" smtClean="0"/>
              <a:t>扇区</a:t>
            </a:r>
            <a:endParaRPr lang="zh-CN" altLang="en-US" sz="2000" b="1" kern="0" dirty="0"/>
          </a:p>
        </p:txBody>
      </p:sp>
      <p:sp>
        <p:nvSpPr>
          <p:cNvPr id="13" name="Rectangle 2"/>
          <p:cNvSpPr txBox="1">
            <a:spLocks noChangeArrowheads="1"/>
          </p:cNvSpPr>
          <p:nvPr/>
        </p:nvSpPr>
        <p:spPr>
          <a:xfrm>
            <a:off x="9144000" y="1447800"/>
            <a:ext cx="2438400" cy="558799"/>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itchFamily="2" charset="-122"/>
              </a:defRPr>
            </a:lvl9pPr>
          </a:lstStyle>
          <a:p>
            <a:pPr eaLnBrk="1" hangingPunct="1"/>
            <a:r>
              <a:rPr lang="zh-CN" altLang="en-US" sz="2400" b="1" kern="0" dirty="0" smtClean="0"/>
              <a:t>典型参数</a:t>
            </a:r>
            <a:endParaRPr lang="zh-CN" altLang="en-US" sz="2400" b="1" kern="0" dirty="0"/>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5E56301A-FFD4-4B66-90E3-CE478DFD5BC7}" type="slidenum">
              <a:rPr lang="en-US" altLang="zh-CN" sz="1400">
                <a:latin typeface="Arial" panose="020B0604020202020204" pitchFamily="34" charset="0"/>
              </a:rPr>
            </a:fld>
            <a:endParaRPr lang="en-US" altLang="zh-CN" sz="1400">
              <a:latin typeface="Arial" panose="020B0604020202020204" pitchFamily="34" charset="0"/>
            </a:endParaRPr>
          </a:p>
        </p:txBody>
      </p:sp>
      <p:sp>
        <p:nvSpPr>
          <p:cNvPr id="203779" name="Rectangle 2"/>
          <p:cNvSpPr>
            <a:spLocks noGrp="1" noChangeArrowheads="1"/>
          </p:cNvSpPr>
          <p:nvPr>
            <p:ph type="body" idx="1"/>
          </p:nvPr>
        </p:nvSpPr>
        <p:spPr>
          <a:xfrm>
            <a:off x="1657350" y="1931988"/>
            <a:ext cx="4178302" cy="4041775"/>
          </a:xfrm>
          <a:noFill/>
        </p:spPr>
        <p:txBody>
          <a:bodyPr/>
          <a:lstStyle/>
          <a:p>
            <a:pPr algn="just" eaLnBrk="1" hangingPunct="1">
              <a:lnSpc>
                <a:spcPct val="150000"/>
              </a:lnSpc>
            </a:pPr>
            <a:r>
              <a:rPr lang="zh-CN" altLang="en-US" sz="2800" b="1" dirty="0">
                <a:latin typeface="微软雅黑" panose="020B0503020204020204" pitchFamily="34" charset="-122"/>
                <a:ea typeface="微软雅黑" panose="020B0503020204020204" pitchFamily="34" charset="-122"/>
              </a:rPr>
              <a:t>由三个动作组成：</a:t>
            </a:r>
            <a:endParaRPr lang="zh-CN" altLang="en-US" sz="2800" b="1" dirty="0">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2400" b="1" dirty="0">
                <a:latin typeface="微软雅黑" panose="020B0503020204020204" pitchFamily="34" charset="-122"/>
                <a:ea typeface="微软雅黑" panose="020B0503020204020204" pitchFamily="34" charset="-122"/>
              </a:rPr>
              <a:t>寻道 ：磁头移动定位到指定磁道</a:t>
            </a:r>
            <a:endParaRPr lang="zh-CN" altLang="en-US" sz="2400" b="1" dirty="0">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2400" b="1" dirty="0">
                <a:latin typeface="微软雅黑" panose="020B0503020204020204" pitchFamily="34" charset="-122"/>
                <a:ea typeface="微软雅黑" panose="020B0503020204020204" pitchFamily="34" charset="-122"/>
              </a:rPr>
              <a:t>旋转延迟：等待指定扇区从磁头下旋转经过</a:t>
            </a:r>
            <a:endParaRPr lang="zh-CN" altLang="en-US" sz="2400" b="1" dirty="0">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2400" b="1" dirty="0">
                <a:latin typeface="微软雅黑" panose="020B0503020204020204" pitchFamily="34" charset="-122"/>
                <a:ea typeface="微软雅黑" panose="020B0503020204020204" pitchFamily="34" charset="-122"/>
              </a:rPr>
              <a:t>数据传输：数据在磁盘与内存之间的实际传输</a:t>
            </a:r>
            <a:endParaRPr lang="zh-CN" altLang="en-US" sz="2400" b="1" dirty="0">
              <a:latin typeface="微软雅黑" panose="020B0503020204020204" pitchFamily="34" charset="-122"/>
              <a:ea typeface="微软雅黑" panose="020B0503020204020204" pitchFamily="34" charset="-122"/>
            </a:endParaRPr>
          </a:p>
        </p:txBody>
      </p:sp>
      <p:sp>
        <p:nvSpPr>
          <p:cNvPr id="203780" name="Rectangle 3"/>
          <p:cNvSpPr>
            <a:spLocks noGrp="1" noChangeArrowheads="1"/>
          </p:cNvSpPr>
          <p:nvPr>
            <p:ph type="title"/>
          </p:nvPr>
        </p:nvSpPr>
        <p:spPr/>
        <p:txBody>
          <a:bodyPr/>
          <a:lstStyle/>
          <a:p>
            <a:pPr eaLnBrk="1" hangingPunct="1"/>
            <a:r>
              <a:rPr lang="zh-CN" altLang="en-US" b="1" dirty="0">
                <a:latin typeface="微软雅黑" panose="020B0503020204020204" pitchFamily="34" charset="-122"/>
                <a:ea typeface="微软雅黑" panose="020B0503020204020204" pitchFamily="34" charset="-122"/>
              </a:rPr>
              <a:t>磁盘的访问过程</a:t>
            </a:r>
            <a:endParaRPr lang="zh-CN" altLang="en-US" b="1" dirty="0">
              <a:latin typeface="微软雅黑" panose="020B0503020204020204" pitchFamily="34" charset="-122"/>
              <a:ea typeface="微软雅黑" panose="020B0503020204020204" pitchFamily="34" charset="-122"/>
            </a:endParaRPr>
          </a:p>
        </p:txBody>
      </p:sp>
      <p:sp>
        <p:nvSpPr>
          <p:cNvPr id="220164" name="Oval 4"/>
          <p:cNvSpPr>
            <a:spLocks noChangeArrowheads="1"/>
          </p:cNvSpPr>
          <p:nvPr/>
        </p:nvSpPr>
        <p:spPr bwMode="auto">
          <a:xfrm>
            <a:off x="6240463" y="2349500"/>
            <a:ext cx="4318000" cy="4318000"/>
          </a:xfrm>
          <a:prstGeom prst="ellipse">
            <a:avLst/>
          </a:prstGeom>
          <a:solidFill>
            <a:schemeClr val="bg1"/>
          </a:solidFill>
          <a:ln w="127000" algn="ctr">
            <a:pattFill prst="wdUpDiag">
              <a:fgClr>
                <a:srgbClr val="E6552E"/>
              </a:fgClr>
              <a:bgClr>
                <a:srgbClr val="FFFFFF"/>
              </a:bgClr>
            </a:pattFill>
            <a:rou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5" name="Oval 5"/>
          <p:cNvSpPr>
            <a:spLocks noChangeArrowheads="1"/>
          </p:cNvSpPr>
          <p:nvPr/>
        </p:nvSpPr>
        <p:spPr bwMode="auto">
          <a:xfrm>
            <a:off x="6704014" y="2816225"/>
            <a:ext cx="3455987" cy="3454400"/>
          </a:xfrm>
          <a:prstGeom prst="ellipse">
            <a:avLst/>
          </a:prstGeom>
          <a:solidFill>
            <a:schemeClr val="bg1"/>
          </a:solidFill>
          <a:ln w="127000" algn="ctr">
            <a:pattFill prst="wdUpDiag">
              <a:fgClr>
                <a:schemeClr val="accent1"/>
              </a:fgClr>
              <a:bgClr>
                <a:srgbClr val="FFFFFF"/>
              </a:bgClr>
            </a:pattFill>
            <a:rou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6" name="Oval 6"/>
          <p:cNvSpPr>
            <a:spLocks noChangeArrowheads="1"/>
          </p:cNvSpPr>
          <p:nvPr/>
        </p:nvSpPr>
        <p:spPr bwMode="auto">
          <a:xfrm>
            <a:off x="7092950" y="3209925"/>
            <a:ext cx="2647950" cy="2649538"/>
          </a:xfrm>
          <a:prstGeom prst="ellipse">
            <a:avLst/>
          </a:prstGeom>
          <a:solidFill>
            <a:schemeClr val="bg1"/>
          </a:solidFill>
          <a:ln w="127000" algn="ctr">
            <a:pattFill prst="wdUpDiag">
              <a:fgClr>
                <a:srgbClr val="FFFF00"/>
              </a:fgClr>
              <a:bgClr>
                <a:srgbClr val="FFFFFF"/>
              </a:bgClr>
            </a:pattFill>
            <a:rou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7" name="Oval 7"/>
          <p:cNvSpPr>
            <a:spLocks noChangeArrowheads="1"/>
          </p:cNvSpPr>
          <p:nvPr/>
        </p:nvSpPr>
        <p:spPr bwMode="auto">
          <a:xfrm>
            <a:off x="7493000" y="3589339"/>
            <a:ext cx="1843088" cy="1844675"/>
          </a:xfrm>
          <a:prstGeom prst="ellipse">
            <a:avLst/>
          </a:prstGeom>
          <a:solidFill>
            <a:schemeClr val="bg1"/>
          </a:solidFill>
          <a:ln w="127000" algn="ctr">
            <a:pattFill prst="wdUpDiag">
              <a:fgClr>
                <a:srgbClr val="800080"/>
              </a:fgClr>
              <a:bgClr>
                <a:srgbClr val="FFFFFF"/>
              </a:bgClr>
            </a:pattFill>
            <a:rou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8" name="Oval 8"/>
          <p:cNvSpPr>
            <a:spLocks noChangeArrowheads="1"/>
          </p:cNvSpPr>
          <p:nvPr/>
        </p:nvSpPr>
        <p:spPr bwMode="auto">
          <a:xfrm>
            <a:off x="7875589" y="3952875"/>
            <a:ext cx="1152525" cy="1150938"/>
          </a:xfrm>
          <a:prstGeom prst="ellipse">
            <a:avLst/>
          </a:prstGeom>
          <a:solidFill>
            <a:schemeClr val="bg1"/>
          </a:solidFill>
          <a:ln w="127000" algn="ctr">
            <a:pattFill prst="wdUpDiag">
              <a:fgClr>
                <a:schemeClr val="accent2"/>
              </a:fgClr>
              <a:bgClr>
                <a:srgbClr val="FFFFFF"/>
              </a:bgClr>
            </a:pattFill>
            <a:rou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70" name="AutoShape 10"/>
          <p:cNvSpPr>
            <a:spLocks noChangeArrowheads="1"/>
          </p:cNvSpPr>
          <p:nvPr/>
        </p:nvSpPr>
        <p:spPr bwMode="auto">
          <a:xfrm>
            <a:off x="8183563" y="1989138"/>
            <a:ext cx="431800" cy="431800"/>
          </a:xfrm>
          <a:prstGeom prst="flowChartMerge">
            <a:avLst/>
          </a:prstGeom>
          <a:gradFill rotWithShape="0">
            <a:gsLst>
              <a:gs pos="0">
                <a:srgbClr val="FFFFFF"/>
              </a:gs>
              <a:gs pos="100000">
                <a:schemeClr val="tx2"/>
              </a:gs>
            </a:gsLst>
            <a:path path="shape">
              <a:fillToRect l="50000" t="50000" r="50000" b="50000"/>
            </a:path>
          </a:gradFill>
          <a:ln w="12700" algn="ctr">
            <a:solidFill>
              <a:srgbClr val="C4B596"/>
            </a:solidFill>
            <a:miter lim="800000"/>
          </a:ln>
          <a:effectLst>
            <a:outerShdw dist="53882" dir="2700000" algn="ctr" rotWithShape="0">
              <a:srgbClr val="CBCBCB">
                <a:alpha val="79999"/>
              </a:srgbClr>
            </a:outerShdw>
          </a:effectLst>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2.22222E-6 L 0.00017 0.16805 " pathEditMode="relative" rAng="0" ptsTypes="AA">
                                      <p:cBhvr>
                                        <p:cTn id="6" dur="2000" fill="hold"/>
                                        <p:tgtEl>
                                          <p:spTgt spid="220170"/>
                                        </p:tgtEl>
                                        <p:attrNameLst>
                                          <p:attrName>ppt_x</p:attrName>
                                          <p:attrName>ppt_y</p:attrName>
                                        </p:attrNameLst>
                                      </p:cBhvr>
                                      <p:rCtr x="0" y="8403"/>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03779">
                                            <p:txEl>
                                              <p:pRg st="2" end="2"/>
                                            </p:txEl>
                                          </p:spTgt>
                                        </p:tgtEl>
                                        <p:attrNameLst>
                                          <p:attrName>style.visibility</p:attrName>
                                        </p:attrNameLst>
                                      </p:cBhvr>
                                      <p:to>
                                        <p:strVal val="visible"/>
                                      </p:to>
                                    </p:set>
                                    <p:animEffect transition="in" filter="wipe(left)">
                                      <p:cBhvr>
                                        <p:cTn id="11" dur="500"/>
                                        <p:tgtEl>
                                          <p:spTgt spid="203779">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mph" presetSubtype="0" fill="hold" grpId="0" nodeType="clickEffect">
                                  <p:stCondLst>
                                    <p:cond delay="0"/>
                                  </p:stCondLst>
                                  <p:childTnLst>
                                    <p:animRot by="21600000">
                                      <p:cBhvr>
                                        <p:cTn id="15" dur="1000" fill="hold"/>
                                        <p:tgtEl>
                                          <p:spTgt spid="220168"/>
                                        </p:tgtEl>
                                        <p:attrNameLst>
                                          <p:attrName>r</p:attrName>
                                        </p:attrNameLst>
                                      </p:cBhvr>
                                    </p:animRot>
                                  </p:childTnLst>
                                </p:cTn>
                              </p:par>
                              <p:par>
                                <p:cTn id="16" presetID="8" presetClass="emph" presetSubtype="0" fill="hold" grpId="0" nodeType="withEffect">
                                  <p:stCondLst>
                                    <p:cond delay="0"/>
                                  </p:stCondLst>
                                  <p:childTnLst>
                                    <p:animRot by="21600000">
                                      <p:cBhvr>
                                        <p:cTn id="17" dur="1000" fill="hold"/>
                                        <p:tgtEl>
                                          <p:spTgt spid="220167"/>
                                        </p:tgtEl>
                                        <p:attrNameLst>
                                          <p:attrName>r</p:attrName>
                                        </p:attrNameLst>
                                      </p:cBhvr>
                                    </p:animRot>
                                  </p:childTnLst>
                                </p:cTn>
                              </p:par>
                              <p:par>
                                <p:cTn id="18" presetID="8" presetClass="emph" presetSubtype="0" fill="hold" grpId="0" nodeType="withEffect">
                                  <p:stCondLst>
                                    <p:cond delay="0"/>
                                  </p:stCondLst>
                                  <p:childTnLst>
                                    <p:animRot by="21600000">
                                      <p:cBhvr>
                                        <p:cTn id="19" dur="1000" fill="hold"/>
                                        <p:tgtEl>
                                          <p:spTgt spid="220166"/>
                                        </p:tgtEl>
                                        <p:attrNameLst>
                                          <p:attrName>r</p:attrName>
                                        </p:attrNameLst>
                                      </p:cBhvr>
                                    </p:animRot>
                                  </p:childTnLst>
                                </p:cTn>
                              </p:par>
                              <p:par>
                                <p:cTn id="20" presetID="8" presetClass="emph" presetSubtype="0" fill="hold" grpId="0" nodeType="withEffect">
                                  <p:stCondLst>
                                    <p:cond delay="0"/>
                                  </p:stCondLst>
                                  <p:childTnLst>
                                    <p:animRot by="21600000">
                                      <p:cBhvr>
                                        <p:cTn id="21" dur="1000" fill="hold"/>
                                        <p:tgtEl>
                                          <p:spTgt spid="220165"/>
                                        </p:tgtEl>
                                        <p:attrNameLst>
                                          <p:attrName>r</p:attrName>
                                        </p:attrNameLst>
                                      </p:cBhvr>
                                    </p:animRot>
                                  </p:childTnLst>
                                </p:cTn>
                              </p:par>
                              <p:par>
                                <p:cTn id="22" presetID="8" presetClass="emph" presetSubtype="0" fill="hold" grpId="0" nodeType="withEffect">
                                  <p:stCondLst>
                                    <p:cond delay="0"/>
                                  </p:stCondLst>
                                  <p:childTnLst>
                                    <p:animRot by="21600000">
                                      <p:cBhvr>
                                        <p:cTn id="23" dur="1000" fill="hold"/>
                                        <p:tgtEl>
                                          <p:spTgt spid="220164"/>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3779">
                                            <p:txEl>
                                              <p:pRg st="3" end="3"/>
                                            </p:txEl>
                                          </p:spTgt>
                                        </p:tgtEl>
                                        <p:attrNameLst>
                                          <p:attrName>style.visibility</p:attrName>
                                        </p:attrNameLst>
                                      </p:cBhvr>
                                      <p:to>
                                        <p:strVal val="visible"/>
                                      </p:to>
                                    </p:set>
                                    <p:animEffect transition="in" filter="wipe(left)">
                                      <p:cBhvr>
                                        <p:cTn id="28" dur="500"/>
                                        <p:tgtEl>
                                          <p:spTgt spid="2037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animBg="1"/>
      <p:bldP spid="220165" grpId="0" animBg="1"/>
      <p:bldP spid="220166" grpId="0" animBg="1"/>
      <p:bldP spid="220167" grpId="0" animBg="1"/>
      <p:bldP spid="220168" grpId="0" animBg="1"/>
      <p:bldP spid="22017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26D1952C-4D8E-4A52-B0A0-FA4F383276E3}" type="slidenum">
              <a:rPr lang="en-US" altLang="zh-CN" sz="1400">
                <a:solidFill>
                  <a:srgbClr val="000000"/>
                </a:solidFill>
                <a:latin typeface="Arial" panose="020B0604020202020204" pitchFamily="34" charset="0"/>
              </a:rPr>
            </a:fld>
            <a:endParaRPr lang="en-US" altLang="zh-CN" sz="1400">
              <a:solidFill>
                <a:srgbClr val="000000"/>
              </a:solidFill>
              <a:latin typeface="Arial" panose="020B0604020202020204" pitchFamily="34" charset="0"/>
            </a:endParaRPr>
          </a:p>
        </p:txBody>
      </p:sp>
      <p:sp>
        <p:nvSpPr>
          <p:cNvPr id="159748" name="Rectangle 3"/>
          <p:cNvSpPr>
            <a:spLocks noGrp="1" noChangeArrowheads="1"/>
          </p:cNvSpPr>
          <p:nvPr>
            <p:ph type="body" idx="1"/>
          </p:nvPr>
        </p:nvSpPr>
        <p:spPr>
          <a:xfrm>
            <a:off x="914400" y="914401"/>
            <a:ext cx="10744200" cy="5440363"/>
          </a:xfrm>
        </p:spPr>
        <p:txBody>
          <a:bodyPr/>
          <a:lstStyle/>
          <a:p>
            <a:pPr eaLnBrk="1" hangingPunct="1">
              <a:lnSpc>
                <a:spcPct val="80000"/>
              </a:lnSpc>
              <a:buFontTx/>
              <a:buNone/>
              <a:defRPr/>
            </a:pPr>
            <a:r>
              <a:rPr lang="en-US" altLang="zh-CN" sz="2800" b="1" dirty="0">
                <a:solidFill>
                  <a:srgbClr val="0033CC"/>
                </a:solidFill>
                <a:latin typeface="楷体_GB2312" pitchFamily="49" charset="-122"/>
                <a:ea typeface="楷体_GB2312" pitchFamily="49" charset="-122"/>
              </a:rPr>
              <a:t>3</a:t>
            </a:r>
            <a:r>
              <a:rPr lang="zh-CN" altLang="en-US" sz="2800" b="1" dirty="0">
                <a:solidFill>
                  <a:srgbClr val="0033CC"/>
                </a:solidFill>
                <a:latin typeface="楷体_GB2312" pitchFamily="49" charset="-122"/>
                <a:ea typeface="楷体_GB2312" pitchFamily="49" charset="-122"/>
              </a:rPr>
              <a:t>、磁盘访问时间：</a:t>
            </a:r>
            <a:endParaRPr lang="zh-CN" altLang="en-US" sz="2800" b="1" dirty="0">
              <a:solidFill>
                <a:srgbClr val="0033CC"/>
              </a:solidFill>
              <a:latin typeface="楷体_GB2312" pitchFamily="49" charset="-122"/>
              <a:ea typeface="楷体_GB2312" pitchFamily="49" charset="-122"/>
            </a:endParaRPr>
          </a:p>
          <a:p>
            <a:pPr eaLnBrk="1" hangingPunct="1">
              <a:lnSpc>
                <a:spcPct val="80000"/>
              </a:lnSpc>
              <a:buFontTx/>
              <a:buNone/>
              <a:defRPr/>
            </a:pP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寻道时间</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T</a:t>
            </a:r>
            <a:r>
              <a:rPr lang="en-US" altLang="zh-CN" sz="2400" b="1" baseline="-25000" dirty="0">
                <a:latin typeface="楷体_GB2312" pitchFamily="49" charset="-122"/>
                <a:ea typeface="楷体_GB2312" pitchFamily="49" charset="-122"/>
              </a:rPr>
              <a:t>S</a:t>
            </a:r>
            <a:r>
              <a:rPr lang="en-US" altLang="zh-CN" sz="2400" b="1" dirty="0">
                <a:latin typeface="楷体_GB2312" pitchFamily="49" charset="-122"/>
                <a:ea typeface="楷体_GB2312" pitchFamily="49" charset="-122"/>
              </a:rPr>
              <a:t>=m*</a:t>
            </a:r>
            <a:r>
              <a:rPr lang="en-US" altLang="zh-CN" sz="2400" b="1" dirty="0" err="1">
                <a:latin typeface="楷体_GB2312" pitchFamily="49" charset="-122"/>
                <a:ea typeface="楷体_GB2312" pitchFamily="49" charset="-122"/>
              </a:rPr>
              <a:t>n+s</a:t>
            </a:r>
            <a:endParaRPr lang="en-US" altLang="zh-CN" sz="2400" b="1" dirty="0">
              <a:latin typeface="楷体_GB2312" pitchFamily="49" charset="-122"/>
              <a:ea typeface="楷体_GB2312" pitchFamily="49" charset="-122"/>
            </a:endParaRPr>
          </a:p>
          <a:p>
            <a:pPr lvl="2" eaLnBrk="1" hangingPunct="1">
              <a:lnSpc>
                <a:spcPct val="80000"/>
              </a:lnSpc>
              <a:buFontTx/>
              <a:buNone/>
              <a:defRPr/>
            </a:pPr>
            <a:r>
              <a:rPr lang="en-US" altLang="zh-CN" b="1" dirty="0">
                <a:latin typeface="楷体_GB2312" pitchFamily="49" charset="-122"/>
                <a:ea typeface="楷体_GB2312" pitchFamily="49" charset="-122"/>
              </a:rPr>
              <a:t>m</a:t>
            </a:r>
            <a:r>
              <a:rPr lang="zh-CN" altLang="en-US" b="1" dirty="0">
                <a:latin typeface="楷体_GB2312" pitchFamily="49" charset="-122"/>
                <a:ea typeface="楷体_GB2312" pitchFamily="49" charset="-122"/>
              </a:rPr>
              <a:t>：常量，</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：磁道数，</a:t>
            </a:r>
            <a:r>
              <a:rPr lang="en-US" altLang="zh-CN" b="1" dirty="0">
                <a:latin typeface="楷体_GB2312" pitchFamily="49" charset="-122"/>
                <a:ea typeface="楷体_GB2312" pitchFamily="49" charset="-122"/>
              </a:rPr>
              <a:t>s</a:t>
            </a:r>
            <a:r>
              <a:rPr lang="zh-CN" altLang="en-US" b="1" dirty="0">
                <a:latin typeface="楷体_GB2312" pitchFamily="49" charset="-122"/>
                <a:ea typeface="楷体_GB2312" pitchFamily="49" charset="-122"/>
              </a:rPr>
              <a:t>：磁臂启动时间。</a:t>
            </a:r>
            <a:endParaRPr lang="en-US" altLang="zh-CN" b="1" dirty="0">
              <a:latin typeface="楷体_GB2312" pitchFamily="49" charset="-122"/>
              <a:ea typeface="楷体_GB2312" pitchFamily="49" charset="-122"/>
            </a:endParaRPr>
          </a:p>
          <a:p>
            <a:pPr lvl="2" indent="0" eaLnBrk="1" hangingPunct="1">
              <a:lnSpc>
                <a:spcPct val="80000"/>
              </a:lnSpc>
              <a:buNone/>
              <a:defRPr/>
            </a:pPr>
            <a:r>
              <a:rPr lang="zh-CN" altLang="en-US" b="1" i="1" dirty="0">
                <a:solidFill>
                  <a:srgbClr val="7030A0"/>
                </a:solidFill>
                <a:latin typeface="楷体_GB2312" pitchFamily="49" charset="-122"/>
                <a:ea typeface="楷体_GB2312" pitchFamily="49" charset="-122"/>
              </a:rPr>
              <a:t>对一般的磁盘， 其寻道时间将随寻道距离的增加而增大， 大体上是</a:t>
            </a:r>
            <a:r>
              <a:rPr lang="en-US" altLang="zh-CN" b="1" i="1" dirty="0">
                <a:solidFill>
                  <a:srgbClr val="7030A0"/>
                </a:solidFill>
                <a:latin typeface="楷体_GB2312" pitchFamily="49" charset="-122"/>
                <a:ea typeface="楷体_GB2312" pitchFamily="49" charset="-122"/>
              </a:rPr>
              <a:t>5-30 ms</a:t>
            </a:r>
            <a:r>
              <a:rPr lang="zh-CN" altLang="en-US" b="1" i="1" dirty="0">
                <a:solidFill>
                  <a:srgbClr val="7030A0"/>
                </a:solidFill>
                <a:latin typeface="楷体_GB2312" pitchFamily="49" charset="-122"/>
                <a:ea typeface="楷体_GB2312" pitchFamily="49" charset="-122"/>
              </a:rPr>
              <a:t>。</a:t>
            </a:r>
            <a:endParaRPr lang="en-US" altLang="zh-CN" b="1" i="1" dirty="0">
              <a:solidFill>
                <a:srgbClr val="7030A0"/>
              </a:solidFill>
              <a:latin typeface="楷体_GB2312" pitchFamily="49" charset="-122"/>
              <a:ea typeface="楷体_GB2312" pitchFamily="49" charset="-122"/>
            </a:endParaRPr>
          </a:p>
          <a:p>
            <a:pPr lvl="2" indent="0" eaLnBrk="1" hangingPunct="1">
              <a:lnSpc>
                <a:spcPct val="80000"/>
              </a:lnSpc>
              <a:buNone/>
              <a:defRPr/>
            </a:pPr>
            <a:endParaRPr lang="zh-CN" altLang="en-US" b="1" i="1" dirty="0">
              <a:solidFill>
                <a:srgbClr val="7030A0"/>
              </a:solidFill>
              <a:latin typeface="楷体_GB2312" pitchFamily="49" charset="-122"/>
              <a:ea typeface="楷体_GB2312" pitchFamily="49" charset="-122"/>
            </a:endParaRPr>
          </a:p>
          <a:p>
            <a:pPr eaLnBrk="1" hangingPunct="1">
              <a:lnSpc>
                <a:spcPct val="80000"/>
              </a:lnSpc>
              <a:buFontTx/>
              <a:buNone/>
              <a:defRPr/>
            </a:pP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旋转延迟时间</a:t>
            </a:r>
            <a:r>
              <a:rPr lang="zh-CN" altLang="en-US" sz="2400" b="1" dirty="0">
                <a:latin typeface="楷体_GB2312" pitchFamily="49" charset="-122"/>
                <a:ea typeface="楷体_GB2312" pitchFamily="49" charset="-122"/>
              </a:rPr>
              <a:t>：</a:t>
            </a:r>
            <a:endParaRPr lang="zh-CN" altLang="en-US" sz="2400" b="1" dirty="0">
              <a:latin typeface="楷体_GB2312" pitchFamily="49" charset="-122"/>
              <a:ea typeface="楷体_GB2312" pitchFamily="49" charset="-122"/>
            </a:endParaRPr>
          </a:p>
          <a:p>
            <a:pPr lvl="2" eaLnBrk="1" hangingPunct="1">
              <a:lnSpc>
                <a:spcPct val="80000"/>
              </a:lnSpc>
              <a:buFontTx/>
              <a:buNone/>
              <a:defRPr/>
            </a:pPr>
            <a:r>
              <a:rPr lang="zh-CN" altLang="en-US" b="1" dirty="0">
                <a:latin typeface="楷体_GB2312" pitchFamily="49" charset="-122"/>
                <a:ea typeface="楷体_GB2312" pitchFamily="49" charset="-122"/>
              </a:rPr>
              <a:t>指定扇区旋转到磁头下所需时间。</a:t>
            </a:r>
            <a:endParaRPr lang="zh-CN" altLang="en-US" b="1" dirty="0">
              <a:latin typeface="楷体_GB2312" pitchFamily="49" charset="-122"/>
              <a:ea typeface="楷体_GB2312" pitchFamily="49" charset="-122"/>
            </a:endParaRPr>
          </a:p>
          <a:p>
            <a:pPr lvl="2" eaLnBrk="1" hangingPunct="1">
              <a:lnSpc>
                <a:spcPct val="80000"/>
              </a:lnSpc>
              <a:buFontTx/>
              <a:buNone/>
              <a:defRPr/>
            </a:pPr>
            <a:r>
              <a:rPr lang="zh-CN" altLang="en-US" b="1" dirty="0">
                <a:latin typeface="楷体_GB2312" pitchFamily="49" charset="-122"/>
                <a:ea typeface="楷体_GB2312" pitchFamily="49" charset="-122"/>
              </a:rPr>
              <a:t>设每秒</a:t>
            </a:r>
            <a:r>
              <a:rPr lang="en-US" altLang="zh-CN" b="1" dirty="0">
                <a:latin typeface="楷体_GB2312" pitchFamily="49" charset="-122"/>
                <a:ea typeface="楷体_GB2312" pitchFamily="49" charset="-122"/>
              </a:rPr>
              <a:t>r</a:t>
            </a:r>
            <a:r>
              <a:rPr lang="zh-CN" altLang="en-US" b="1" dirty="0">
                <a:latin typeface="楷体_GB2312" pitchFamily="49" charset="-122"/>
                <a:ea typeface="楷体_GB2312" pitchFamily="49" charset="-122"/>
              </a:rPr>
              <a:t>转，则</a:t>
            </a:r>
            <a:r>
              <a:rPr lang="en-US" altLang="zh-CN" b="1" dirty="0" err="1">
                <a:latin typeface="楷体_GB2312" pitchFamily="49" charset="-122"/>
                <a:ea typeface="楷体_GB2312" pitchFamily="49" charset="-122"/>
              </a:rPr>
              <a:t>T</a:t>
            </a:r>
            <a:r>
              <a:rPr lang="en-US" altLang="zh-CN" b="1" baseline="-25000" dirty="0" err="1">
                <a:latin typeface="楷体_GB2312" pitchFamily="49" charset="-122"/>
                <a:ea typeface="楷体_GB2312" pitchFamily="49" charset="-122"/>
              </a:rPr>
              <a:t>r</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1/2r</a:t>
            </a:r>
            <a:r>
              <a:rPr lang="zh-CN" altLang="en-US" b="1" dirty="0">
                <a:latin typeface="楷体_GB2312" pitchFamily="49" charset="-122"/>
                <a:ea typeface="楷体_GB2312" pitchFamily="49" charset="-122"/>
              </a:rPr>
              <a:t>（均值）</a:t>
            </a:r>
            <a:endParaRPr lang="en-US" altLang="zh-CN" b="1" dirty="0">
              <a:latin typeface="楷体_GB2312" pitchFamily="49" charset="-122"/>
              <a:ea typeface="楷体_GB2312" pitchFamily="49" charset="-122"/>
            </a:endParaRPr>
          </a:p>
          <a:p>
            <a:pPr lvl="2" indent="0" eaLnBrk="1" hangingPunct="1">
              <a:lnSpc>
                <a:spcPct val="80000"/>
              </a:lnSpc>
              <a:buNone/>
              <a:defRPr/>
            </a:pPr>
            <a:r>
              <a:rPr lang="zh-CN" altLang="en-US" b="1" i="1" dirty="0">
                <a:solidFill>
                  <a:srgbClr val="7030A0"/>
                </a:solidFill>
                <a:latin typeface="楷体_GB2312" pitchFamily="49" charset="-122"/>
                <a:ea typeface="楷体_GB2312" pitchFamily="49" charset="-122"/>
              </a:rPr>
              <a:t>对于</a:t>
            </a:r>
            <a:r>
              <a:rPr lang="en-US" altLang="zh-CN" b="1" i="1" dirty="0">
                <a:solidFill>
                  <a:srgbClr val="7030A0"/>
                </a:solidFill>
                <a:latin typeface="楷体_GB2312" pitchFamily="49" charset="-122"/>
                <a:ea typeface="楷体_GB2312" pitchFamily="49" charset="-122"/>
              </a:rPr>
              <a:t>7200</a:t>
            </a:r>
            <a:r>
              <a:rPr lang="zh-CN" altLang="en-US" b="1" i="1" dirty="0">
                <a:solidFill>
                  <a:srgbClr val="7030A0"/>
                </a:solidFill>
                <a:latin typeface="楷体_GB2312" pitchFamily="49" charset="-122"/>
                <a:ea typeface="楷体_GB2312" pitchFamily="49" charset="-122"/>
              </a:rPr>
              <a:t>转</a:t>
            </a:r>
            <a:r>
              <a:rPr lang="en-US" altLang="zh-CN" b="1" i="1" dirty="0">
                <a:solidFill>
                  <a:srgbClr val="7030A0"/>
                </a:solidFill>
                <a:latin typeface="楷体_GB2312" pitchFamily="49" charset="-122"/>
                <a:ea typeface="楷体_GB2312" pitchFamily="49" charset="-122"/>
              </a:rPr>
              <a:t>/</a:t>
            </a:r>
            <a:r>
              <a:rPr lang="zh-CN" altLang="en-US" b="1" i="1" dirty="0">
                <a:solidFill>
                  <a:srgbClr val="7030A0"/>
                </a:solidFill>
                <a:latin typeface="楷体_GB2312" pitchFamily="49" charset="-122"/>
                <a:ea typeface="楷体_GB2312" pitchFamily="49" charset="-122"/>
              </a:rPr>
              <a:t>分，平均延迟时间为</a:t>
            </a:r>
            <a:r>
              <a:rPr lang="en-US" altLang="zh-CN" b="1" i="1" dirty="0">
                <a:solidFill>
                  <a:srgbClr val="7030A0"/>
                </a:solidFill>
                <a:latin typeface="楷体_GB2312" pitchFamily="49" charset="-122"/>
                <a:ea typeface="楷体_GB2312" pitchFamily="49" charset="-122"/>
              </a:rPr>
              <a:t>4.2ms</a:t>
            </a:r>
            <a:endParaRPr lang="en-US" altLang="zh-CN" b="1" i="1" dirty="0">
              <a:solidFill>
                <a:srgbClr val="7030A0"/>
              </a:solidFill>
              <a:latin typeface="楷体_GB2312" pitchFamily="49" charset="-122"/>
              <a:ea typeface="楷体_GB2312" pitchFamily="49" charset="-122"/>
            </a:endParaRPr>
          </a:p>
          <a:p>
            <a:pPr lvl="2" indent="0" eaLnBrk="1" hangingPunct="1">
              <a:lnSpc>
                <a:spcPct val="80000"/>
              </a:lnSpc>
              <a:buNone/>
              <a:defRPr/>
            </a:pPr>
            <a:endParaRPr lang="zh-CN" altLang="en-US" b="1" i="1" dirty="0">
              <a:solidFill>
                <a:srgbClr val="7030A0"/>
              </a:solidFill>
              <a:latin typeface="楷体_GB2312" pitchFamily="49" charset="-122"/>
              <a:ea typeface="楷体_GB2312" pitchFamily="49" charset="-122"/>
            </a:endParaRPr>
          </a:p>
          <a:p>
            <a:pPr eaLnBrk="1" hangingPunct="1">
              <a:lnSpc>
                <a:spcPct val="80000"/>
              </a:lnSpc>
              <a:buFontTx/>
              <a:buNone/>
              <a:defRPr/>
            </a:pP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数据传输时间：</a:t>
            </a:r>
            <a:r>
              <a:rPr lang="en-US" altLang="zh-CN" sz="2400" b="1" dirty="0" err="1">
                <a:latin typeface="楷体_GB2312" pitchFamily="49" charset="-122"/>
                <a:ea typeface="楷体_GB2312" pitchFamily="49" charset="-122"/>
              </a:rPr>
              <a:t>T</a:t>
            </a:r>
            <a:r>
              <a:rPr lang="en-US" altLang="zh-CN" sz="2400" b="1" baseline="-25000" dirty="0" err="1">
                <a:latin typeface="楷体_GB2312" pitchFamily="49" charset="-122"/>
                <a:ea typeface="楷体_GB2312" pitchFamily="49" charset="-122"/>
              </a:rPr>
              <a:t>t</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b/</a:t>
            </a:r>
            <a:r>
              <a:rPr lang="en-US" altLang="zh-CN" sz="2400" b="1" dirty="0" err="1">
                <a:latin typeface="楷体_GB2312" pitchFamily="49" charset="-122"/>
                <a:ea typeface="楷体_GB2312" pitchFamily="49" charset="-122"/>
              </a:rPr>
              <a:t>rN</a:t>
            </a:r>
            <a:endParaRPr lang="en-US" altLang="zh-CN" sz="2400" b="1" dirty="0">
              <a:latin typeface="楷体_GB2312" pitchFamily="49" charset="-122"/>
              <a:ea typeface="楷体_GB2312" pitchFamily="49" charset="-122"/>
            </a:endParaRPr>
          </a:p>
          <a:p>
            <a:pPr lvl="2" eaLnBrk="1" hangingPunct="1">
              <a:lnSpc>
                <a:spcPct val="80000"/>
              </a:lnSpc>
              <a:buFontTx/>
              <a:buNone/>
              <a:defRPr/>
            </a:pPr>
            <a:r>
              <a:rPr lang="en-US" altLang="zh-CN" b="1" dirty="0">
                <a:latin typeface="楷体_GB2312" pitchFamily="49" charset="-122"/>
                <a:ea typeface="楷体_GB2312" pitchFamily="49" charset="-122"/>
              </a:rPr>
              <a:t>b</a:t>
            </a:r>
            <a:r>
              <a:rPr lang="zh-CN" altLang="en-US" b="1" dirty="0">
                <a:latin typeface="楷体_GB2312" pitchFamily="49" charset="-122"/>
                <a:ea typeface="楷体_GB2312" pitchFamily="49" charset="-122"/>
              </a:rPr>
              <a:t>：读写字节数</a:t>
            </a:r>
            <a:endParaRPr lang="zh-CN" altLang="en-US" b="1" dirty="0">
              <a:latin typeface="楷体_GB2312" pitchFamily="49" charset="-122"/>
              <a:ea typeface="楷体_GB2312" pitchFamily="49" charset="-122"/>
            </a:endParaRPr>
          </a:p>
          <a:p>
            <a:pPr lvl="2" eaLnBrk="1" hangingPunct="1">
              <a:lnSpc>
                <a:spcPct val="80000"/>
              </a:lnSpc>
              <a:buFontTx/>
              <a:buNone/>
              <a:defRPr/>
            </a:pP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：每道上的字节数</a:t>
            </a:r>
            <a:endParaRPr lang="en-US" altLang="zh-CN" b="1" dirty="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ChangeArrowheads="1"/>
          </p:cNvSpPr>
          <p:nvPr>
            <p:ph type="body" idx="1"/>
          </p:nvPr>
        </p:nvSpPr>
        <p:spPr>
          <a:xfrm>
            <a:off x="1219201" y="1979614"/>
            <a:ext cx="9965266" cy="3836987"/>
          </a:xfrm>
        </p:spPr>
        <p:txBody>
          <a:bodyPr/>
          <a:lstStyle/>
          <a:p>
            <a:pPr marL="0" lvl="2" indent="0" eaLnBrk="1" hangingPunct="1">
              <a:lnSpc>
                <a:spcPct val="80000"/>
              </a:lnSpc>
              <a:buNone/>
              <a:defRPr/>
            </a:pPr>
            <a:r>
              <a:rPr lang="zh-CN" altLang="en-US" sz="3600" b="1" dirty="0">
                <a:latin typeface="楷体" pitchFamily="49" charset="-122"/>
                <a:ea typeface="楷体" pitchFamily="49" charset="-122"/>
              </a:rPr>
              <a:t>访问时间</a:t>
            </a:r>
            <a:r>
              <a:rPr lang="zh-CN" altLang="en-US" sz="3600" b="1" i="1" dirty="0">
                <a:latin typeface="楷体" pitchFamily="49" charset="-122"/>
                <a:ea typeface="楷体" pitchFamily="49" charset="-122"/>
              </a:rPr>
              <a:t>：</a:t>
            </a:r>
            <a:r>
              <a:rPr lang="en-US" altLang="zh-CN" sz="3600" dirty="0">
                <a:solidFill>
                  <a:srgbClr val="FF3300"/>
                </a:solidFill>
                <a:ea typeface="楷体" pitchFamily="49" charset="-122"/>
                <a:cs typeface="Times New Roman" panose="02020603050405020304" pitchFamily="18" charset="0"/>
              </a:rPr>
              <a:t>T</a:t>
            </a:r>
            <a:r>
              <a:rPr lang="en-US" altLang="zh-CN" sz="3600" baseline="-25000" dirty="0">
                <a:solidFill>
                  <a:srgbClr val="FF3300"/>
                </a:solidFill>
                <a:ea typeface="楷体" pitchFamily="49" charset="-122"/>
                <a:cs typeface="Times New Roman" panose="02020603050405020304" pitchFamily="18" charset="0"/>
              </a:rPr>
              <a:t>a</a:t>
            </a:r>
            <a:r>
              <a:rPr lang="en-US" altLang="zh-CN" sz="3600" dirty="0">
                <a:solidFill>
                  <a:srgbClr val="FF3300"/>
                </a:solidFill>
                <a:ea typeface="楷体" pitchFamily="49" charset="-122"/>
                <a:cs typeface="Times New Roman" panose="02020603050405020304" pitchFamily="18" charset="0"/>
              </a:rPr>
              <a:t>=T</a:t>
            </a:r>
            <a:r>
              <a:rPr lang="en-US" altLang="zh-CN" sz="3600" baseline="-25000" dirty="0">
                <a:solidFill>
                  <a:srgbClr val="FF3300"/>
                </a:solidFill>
                <a:ea typeface="楷体" pitchFamily="49" charset="-122"/>
                <a:cs typeface="Times New Roman" panose="02020603050405020304" pitchFamily="18" charset="0"/>
              </a:rPr>
              <a:t>s</a:t>
            </a:r>
            <a:r>
              <a:rPr lang="en-US" altLang="zh-CN" sz="3600" dirty="0">
                <a:solidFill>
                  <a:srgbClr val="FF3300"/>
                </a:solidFill>
                <a:ea typeface="楷体" pitchFamily="49" charset="-122"/>
                <a:cs typeface="Times New Roman" panose="02020603050405020304" pitchFamily="18" charset="0"/>
              </a:rPr>
              <a:t>+1/2r+b/</a:t>
            </a:r>
            <a:r>
              <a:rPr lang="en-US" altLang="zh-CN" sz="3600" dirty="0" err="1">
                <a:solidFill>
                  <a:srgbClr val="FF3300"/>
                </a:solidFill>
                <a:ea typeface="楷体" pitchFamily="49" charset="-122"/>
                <a:cs typeface="Times New Roman" panose="02020603050405020304" pitchFamily="18" charset="0"/>
              </a:rPr>
              <a:t>rN</a:t>
            </a:r>
            <a:endParaRPr lang="en-US" altLang="zh-CN" sz="3600" dirty="0">
              <a:solidFill>
                <a:srgbClr val="FF3300"/>
              </a:solidFill>
              <a:ea typeface="楷体" pitchFamily="49" charset="-122"/>
              <a:cs typeface="Times New Roman" panose="02020603050405020304" pitchFamily="18" charset="0"/>
            </a:endParaRPr>
          </a:p>
          <a:p>
            <a:pPr lvl="2" eaLnBrk="1" hangingPunct="1">
              <a:lnSpc>
                <a:spcPct val="80000"/>
              </a:lnSpc>
              <a:buFontTx/>
              <a:buNone/>
              <a:defRPr/>
            </a:pPr>
            <a:endParaRPr lang="en-US" altLang="zh-CN" sz="3600" b="1" dirty="0">
              <a:solidFill>
                <a:srgbClr val="FF3300"/>
              </a:solidFill>
              <a:latin typeface="楷体" pitchFamily="49" charset="-122"/>
              <a:ea typeface="楷体" pitchFamily="49" charset="-122"/>
            </a:endParaRPr>
          </a:p>
          <a:p>
            <a:pPr eaLnBrk="1" hangingPunct="1">
              <a:lnSpc>
                <a:spcPct val="100000"/>
              </a:lnSpc>
              <a:defRPr/>
            </a:pPr>
            <a:r>
              <a:rPr lang="zh-CN" altLang="en-US" sz="2800" b="1" dirty="0">
                <a:latin typeface="楷体" pitchFamily="49" charset="-122"/>
                <a:ea typeface="楷体" pitchFamily="49" charset="-122"/>
              </a:rPr>
              <a:t>传统上影响磁盘</a:t>
            </a:r>
            <a:r>
              <a:rPr lang="en-US" altLang="zh-CN" sz="2800" b="1" dirty="0">
                <a:latin typeface="楷体" pitchFamily="49" charset="-122"/>
                <a:ea typeface="楷体" pitchFamily="49" charset="-122"/>
              </a:rPr>
              <a:t>I/O</a:t>
            </a:r>
            <a:r>
              <a:rPr lang="zh-CN" altLang="en-US" sz="2800" b="1" dirty="0">
                <a:latin typeface="楷体" pitchFamily="49" charset="-122"/>
                <a:ea typeface="楷体" pitchFamily="49" charset="-122"/>
              </a:rPr>
              <a:t>性能的主要技术指标是平均寻道时间和转速。</a:t>
            </a:r>
            <a:endParaRPr lang="zh-CN" altLang="en-US" sz="2800" b="1" dirty="0">
              <a:latin typeface="楷体" pitchFamily="49" charset="-122"/>
              <a:ea typeface="楷体" pitchFamily="49" charset="-122"/>
            </a:endParaRPr>
          </a:p>
          <a:p>
            <a:pPr eaLnBrk="1" hangingPunct="1">
              <a:lnSpc>
                <a:spcPct val="100000"/>
              </a:lnSpc>
              <a:defRPr/>
            </a:pPr>
            <a:r>
              <a:rPr lang="zh-CN" altLang="en-US" sz="2800" b="1" dirty="0">
                <a:latin typeface="楷体" pitchFamily="49" charset="-122"/>
                <a:ea typeface="楷体" pitchFamily="49" charset="-122"/>
              </a:rPr>
              <a:t>转速影响平均旋转延迟和数据传输时间。</a:t>
            </a:r>
            <a:endParaRPr lang="zh-CN" altLang="en-US" sz="2800" b="1" dirty="0">
              <a:latin typeface="楷体" pitchFamily="49" charset="-122"/>
              <a:ea typeface="楷体" pitchFamily="49" charset="-122"/>
            </a:endParaRPr>
          </a:p>
          <a:p>
            <a:pPr eaLnBrk="1" hangingPunct="1">
              <a:lnSpc>
                <a:spcPct val="100000"/>
              </a:lnSpc>
              <a:defRPr/>
            </a:pPr>
            <a:r>
              <a:rPr lang="zh-CN" altLang="en-US" sz="2800" b="1" dirty="0">
                <a:latin typeface="楷体" pitchFamily="49" charset="-122"/>
                <a:ea typeface="楷体" pitchFamily="49" charset="-122"/>
              </a:rPr>
              <a:t>寻道时间和旋转延迟时间与</a:t>
            </a:r>
            <a:r>
              <a:rPr lang="en-US" altLang="zh-CN" sz="2800" b="1" dirty="0">
                <a:latin typeface="楷体" pitchFamily="49" charset="-122"/>
                <a:ea typeface="楷体" pitchFamily="49" charset="-122"/>
              </a:rPr>
              <a:t>b</a:t>
            </a:r>
            <a:r>
              <a:rPr lang="zh-CN" altLang="en-US" sz="2800" b="1" dirty="0">
                <a:latin typeface="楷体" pitchFamily="49" charset="-122"/>
                <a:ea typeface="楷体" pitchFamily="49" charset="-122"/>
              </a:rPr>
              <a:t>无关。可见，对于特定磁盘，适当地集中数据传输，将更好提高传输效率。 </a:t>
            </a:r>
            <a:endParaRPr lang="zh-CN" altLang="en-US" sz="2800" b="1" dirty="0">
              <a:latin typeface="楷体" pitchFamily="49" charset="-122"/>
              <a:ea typeface="楷体" pitchFamily="49" charset="-122"/>
            </a:endParaRPr>
          </a:p>
          <a:p>
            <a:pPr eaLnBrk="1" hangingPunct="1">
              <a:defRPr/>
            </a:pPr>
            <a:endParaRPr lang="en-US" altLang="zh-CN" sz="2800" b="1" dirty="0"/>
          </a:p>
        </p:txBody>
      </p:sp>
      <p:sp>
        <p:nvSpPr>
          <p:cNvPr id="205827" name="Rectangle 3"/>
          <p:cNvSpPr>
            <a:spLocks noGrp="1" noChangeArrowheads="1"/>
          </p:cNvSpPr>
          <p:nvPr>
            <p:ph type="title"/>
          </p:nvPr>
        </p:nvSpPr>
        <p:spPr/>
        <p:txBody>
          <a:bodyPr/>
          <a:lstStyle/>
          <a:p>
            <a:pPr eaLnBrk="1" hangingPunct="1"/>
            <a:r>
              <a:rPr lang="zh-CN" altLang="en-US" b="1">
                <a:latin typeface="楷体" pitchFamily="49" charset="-122"/>
                <a:ea typeface="楷体" pitchFamily="49" charset="-122"/>
              </a:rPr>
              <a:t>磁盘的访问时间</a:t>
            </a:r>
            <a:endParaRPr lang="zh-CN" altLang="en-US" b="1">
              <a:latin typeface="楷体" pitchFamily="49" charset="-122"/>
              <a:ea typeface="楷体" pitchFamily="49" charset="-122"/>
            </a:endParaRPr>
          </a:p>
        </p:txBody>
      </p:sp>
    </p:spTree>
  </p:cSld>
  <p:clrMapOvr>
    <a:masterClrMapping/>
  </p:clrMapOvr>
  <p:transition>
    <p:zo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zh-CN" altLang="en-US" b="1" dirty="0">
                <a:solidFill>
                  <a:schemeClr val="tx1"/>
                </a:solidFill>
                <a:latin typeface="微软雅黑" panose="020B0503020204020204" pitchFamily="34" charset="-122"/>
                <a:ea typeface="微软雅黑" panose="020B0503020204020204" pitchFamily="34" charset="-122"/>
              </a:rPr>
              <a:t>思考</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65891" name="Rectangle 5"/>
          <p:cNvSpPr>
            <a:spLocks noGrp="1" noChangeArrowheads="1"/>
          </p:cNvSpPr>
          <p:nvPr>
            <p:ph type="body" idx="1"/>
          </p:nvPr>
        </p:nvSpPr>
        <p:spPr>
          <a:xfrm>
            <a:off x="1295400" y="1557339"/>
            <a:ext cx="10287000" cy="4116387"/>
          </a:xfrm>
        </p:spPr>
        <p:txBody>
          <a:bodyPr/>
          <a:lstStyle/>
          <a:p>
            <a:pPr eaLnBrk="1" hangingPunct="1">
              <a:lnSpc>
                <a:spcPct val="150000"/>
              </a:lnSpc>
            </a:pPr>
            <a:r>
              <a:rPr lang="zh-CN" altLang="en-US" sz="2400" b="1" dirty="0">
                <a:latin typeface="微软雅黑" panose="020B0503020204020204" pitchFamily="34" charset="-122"/>
                <a:ea typeface="微软雅黑" panose="020B0503020204020204" pitchFamily="34" charset="-122"/>
              </a:rPr>
              <a:t>设磁盘的转速为</a:t>
            </a:r>
            <a:r>
              <a:rPr lang="en-US" altLang="zh-CN" sz="2400" b="1" dirty="0">
                <a:latin typeface="微软雅黑" panose="020B0503020204020204" pitchFamily="34" charset="-122"/>
                <a:ea typeface="微软雅黑" panose="020B0503020204020204" pitchFamily="34" charset="-122"/>
              </a:rPr>
              <a:t>3000</a:t>
            </a:r>
            <a:r>
              <a:rPr lang="zh-CN" altLang="en-US" sz="2400" b="1" dirty="0">
                <a:latin typeface="微软雅黑" panose="020B0503020204020204" pitchFamily="34" charset="-122"/>
                <a:ea typeface="微软雅黑" panose="020B0503020204020204" pitchFamily="34" charset="-122"/>
              </a:rPr>
              <a:t>转</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分，盘面划分成</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个扇区，计算读取一个扇区的时间？</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分钟内，磁盘可以转动</a:t>
            </a:r>
            <a:r>
              <a:rPr lang="en-US" altLang="zh-CN" sz="2400" b="1" dirty="0">
                <a:latin typeface="微软雅黑" panose="020B0503020204020204" pitchFamily="34" charset="-122"/>
                <a:ea typeface="微软雅黑" panose="020B0503020204020204" pitchFamily="34" charset="-122"/>
              </a:rPr>
              <a:t>3000</a:t>
            </a:r>
            <a:r>
              <a:rPr lang="zh-CN" altLang="en-US" sz="2400" b="1" dirty="0">
                <a:latin typeface="微软雅黑" panose="020B0503020204020204" pitchFamily="34" charset="-122"/>
                <a:ea typeface="微软雅黑" panose="020B0503020204020204" pitchFamily="34" charset="-122"/>
              </a:rPr>
              <a:t>转</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秒内磁盘转</a:t>
            </a:r>
            <a:r>
              <a:rPr lang="en-US" altLang="zh-CN" sz="2400" b="1" dirty="0">
                <a:latin typeface="微软雅黑" panose="020B0503020204020204" pitchFamily="34" charset="-122"/>
                <a:ea typeface="微软雅黑" panose="020B0503020204020204" pitchFamily="34" charset="-122"/>
              </a:rPr>
              <a:t>50</a:t>
            </a:r>
            <a:r>
              <a:rPr lang="zh-CN" altLang="en-US" sz="2400" b="1" dirty="0">
                <a:latin typeface="微软雅黑" panose="020B0503020204020204" pitchFamily="34" charset="-122"/>
                <a:ea typeface="微软雅黑" panose="020B0503020204020204" pitchFamily="34" charset="-122"/>
              </a:rPr>
              <a:t>转</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秒磁头读取了</a:t>
            </a:r>
            <a:r>
              <a:rPr lang="en-US" altLang="zh-CN" sz="2400" b="1" dirty="0">
                <a:latin typeface="微软雅黑" panose="020B0503020204020204" pitchFamily="34" charset="-122"/>
                <a:ea typeface="微软雅黑" panose="020B0503020204020204" pitchFamily="34" charset="-122"/>
              </a:rPr>
              <a:t>50</a:t>
            </a:r>
            <a:r>
              <a:rPr lang="en-US"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10=500</a:t>
            </a:r>
            <a:r>
              <a:rPr lang="zh-CN" altLang="en-US" sz="2400" b="1" dirty="0">
                <a:latin typeface="微软雅黑" panose="020B0503020204020204" pitchFamily="34" charset="-122"/>
                <a:ea typeface="微软雅黑" panose="020B0503020204020204" pitchFamily="34" charset="-122"/>
              </a:rPr>
              <a:t>个扇区</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50000"/>
              </a:lnSpc>
            </a:pPr>
            <a:r>
              <a:rPr lang="zh-CN" altLang="en-US" sz="2400" b="1" dirty="0">
                <a:latin typeface="微软雅黑" panose="020B0503020204020204" pitchFamily="34" charset="-122"/>
                <a:ea typeface="微软雅黑" panose="020B0503020204020204" pitchFamily="34" charset="-122"/>
              </a:rPr>
              <a:t>读取一个扇区的时间：</a:t>
            </a:r>
            <a:r>
              <a:rPr lang="en-US" altLang="zh-CN" sz="2400" b="1" dirty="0">
                <a:latin typeface="微软雅黑" panose="020B0503020204020204" pitchFamily="34" charset="-122"/>
                <a:ea typeface="微软雅黑" panose="020B0503020204020204" pitchFamily="34" charset="-122"/>
              </a:rPr>
              <a:t>1/500=0.002s=2ms</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5891">
                                            <p:txEl>
                                              <p:pRg st="1" end="1"/>
                                            </p:txEl>
                                          </p:spTgt>
                                        </p:tgtEl>
                                        <p:attrNameLst>
                                          <p:attrName>style.visibility</p:attrName>
                                        </p:attrNameLst>
                                      </p:cBhvr>
                                      <p:to>
                                        <p:strVal val="visible"/>
                                      </p:to>
                                    </p:set>
                                    <p:animEffect transition="in" filter="checkerboard(across)">
                                      <p:cBhvr>
                                        <p:cTn id="7" dur="500"/>
                                        <p:tgtEl>
                                          <p:spTgt spid="1658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65891">
                                            <p:txEl>
                                              <p:pRg st="2" end="2"/>
                                            </p:txEl>
                                          </p:spTgt>
                                        </p:tgtEl>
                                        <p:attrNameLst>
                                          <p:attrName>style.visibility</p:attrName>
                                        </p:attrNameLst>
                                      </p:cBhvr>
                                      <p:to>
                                        <p:strVal val="visible"/>
                                      </p:to>
                                    </p:set>
                                    <p:animEffect transition="in" filter="checkerboard(across)">
                                      <p:cBhvr>
                                        <p:cTn id="10" dur="500"/>
                                        <p:tgtEl>
                                          <p:spTgt spid="16589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65891">
                                            <p:txEl>
                                              <p:pRg st="3" end="3"/>
                                            </p:txEl>
                                          </p:spTgt>
                                        </p:tgtEl>
                                        <p:attrNameLst>
                                          <p:attrName>style.visibility</p:attrName>
                                        </p:attrNameLst>
                                      </p:cBhvr>
                                      <p:to>
                                        <p:strVal val="visible"/>
                                      </p:to>
                                    </p:set>
                                    <p:animEffect transition="in" filter="checkerboard(across)">
                                      <p:cBhvr>
                                        <p:cTn id="13" dur="500"/>
                                        <p:tgtEl>
                                          <p:spTgt spid="16589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65891">
                                            <p:txEl>
                                              <p:pRg st="4" end="4"/>
                                            </p:txEl>
                                          </p:spTgt>
                                        </p:tgtEl>
                                        <p:attrNameLst>
                                          <p:attrName>style.visibility</p:attrName>
                                        </p:attrNameLst>
                                      </p:cBhvr>
                                      <p:to>
                                        <p:strVal val="visible"/>
                                      </p:to>
                                    </p:set>
                                    <p:animEffect transition="in" filter="checkerboard(across)">
                                      <p:cBhvr>
                                        <p:cTn id="16" dur="500"/>
                                        <p:tgtEl>
                                          <p:spTgt spid="1658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4400" y="1375758"/>
            <a:ext cx="10972800" cy="1542355"/>
          </a:xfrm>
        </p:spPr>
        <p:txBody>
          <a:bodyPr/>
          <a:lstStyle/>
          <a:p>
            <a:r>
              <a:rPr lang="zh-CN" altLang="en-US" sz="2400" dirty="0">
                <a:solidFill>
                  <a:srgbClr val="000000"/>
                </a:solidFill>
                <a:cs typeface="楷体_GB2312"/>
              </a:rPr>
              <a:t>一个磁盘含有</a:t>
            </a:r>
            <a:r>
              <a:rPr lang="en-US" altLang="zh-CN" sz="2400" dirty="0">
                <a:solidFill>
                  <a:srgbClr val="000000"/>
                </a:solidFill>
                <a:cs typeface="楷体_GB2312"/>
              </a:rPr>
              <a:t>18036</a:t>
            </a:r>
            <a:r>
              <a:rPr lang="zh-CN" altLang="en-US" sz="2400" dirty="0">
                <a:solidFill>
                  <a:srgbClr val="000000"/>
                </a:solidFill>
                <a:cs typeface="楷体_GB2312"/>
              </a:rPr>
              <a:t>个柱面、</a:t>
            </a:r>
            <a:r>
              <a:rPr lang="en-US" altLang="zh-CN" sz="2400" dirty="0">
                <a:solidFill>
                  <a:srgbClr val="000000"/>
                </a:solidFill>
                <a:cs typeface="楷体_GB2312"/>
              </a:rPr>
              <a:t>16</a:t>
            </a:r>
            <a:r>
              <a:rPr lang="zh-CN" altLang="en-US" sz="2400" dirty="0">
                <a:solidFill>
                  <a:srgbClr val="000000"/>
                </a:solidFill>
                <a:cs typeface="楷体_GB2312"/>
              </a:rPr>
              <a:t>个磁头，每个磁道含</a:t>
            </a:r>
            <a:r>
              <a:rPr lang="en-US" altLang="zh-CN" sz="2400" dirty="0">
                <a:solidFill>
                  <a:srgbClr val="000000"/>
                </a:solidFill>
                <a:cs typeface="楷体_GB2312"/>
              </a:rPr>
              <a:t>63</a:t>
            </a:r>
            <a:r>
              <a:rPr lang="zh-CN" altLang="en-US" sz="2400" dirty="0">
                <a:solidFill>
                  <a:srgbClr val="000000"/>
                </a:solidFill>
                <a:cs typeface="楷体_GB2312"/>
              </a:rPr>
              <a:t>个扇区，磁盘转速为</a:t>
            </a:r>
            <a:r>
              <a:rPr lang="en-US" altLang="zh-CN" sz="2400" dirty="0">
                <a:solidFill>
                  <a:srgbClr val="000000"/>
                </a:solidFill>
                <a:cs typeface="楷体_GB2312"/>
              </a:rPr>
              <a:t>5400rpm</a:t>
            </a:r>
            <a:r>
              <a:rPr lang="zh-CN" altLang="en-US" sz="2400" dirty="0">
                <a:solidFill>
                  <a:srgbClr val="000000"/>
                </a:solidFill>
                <a:cs typeface="楷体_GB2312"/>
              </a:rPr>
              <a:t>（</a:t>
            </a:r>
            <a:r>
              <a:rPr lang="en-US" altLang="zh-CN" sz="2400" dirty="0">
                <a:solidFill>
                  <a:srgbClr val="000000"/>
                </a:solidFill>
                <a:cs typeface="楷体_GB2312"/>
              </a:rPr>
              <a:t>rpm</a:t>
            </a:r>
            <a:r>
              <a:rPr lang="zh-CN" altLang="en-US" sz="2400" dirty="0">
                <a:solidFill>
                  <a:srgbClr val="000000"/>
                </a:solidFill>
                <a:cs typeface="楷体_GB2312"/>
              </a:rPr>
              <a:t>：每分钟多少转），相邻柱面间的寻找时间为</a:t>
            </a:r>
            <a:r>
              <a:rPr lang="en-US" altLang="zh-CN" sz="2400" dirty="0">
                <a:solidFill>
                  <a:srgbClr val="000000"/>
                </a:solidFill>
                <a:cs typeface="楷体_GB2312"/>
              </a:rPr>
              <a:t>2ms</a:t>
            </a:r>
            <a:r>
              <a:rPr lang="zh-CN" altLang="en-US" sz="2400" dirty="0">
                <a:solidFill>
                  <a:srgbClr val="000000"/>
                </a:solidFill>
                <a:cs typeface="楷体_GB2312"/>
              </a:rPr>
              <a:t>。假设磁头已经位于</a:t>
            </a:r>
            <a:r>
              <a:rPr lang="en-US" altLang="zh-CN" sz="2400" dirty="0">
                <a:solidFill>
                  <a:srgbClr val="000000"/>
                </a:solidFill>
                <a:cs typeface="楷体_GB2312"/>
              </a:rPr>
              <a:t>0</a:t>
            </a:r>
            <a:r>
              <a:rPr lang="zh-CN" altLang="en-US" sz="2400" dirty="0">
                <a:solidFill>
                  <a:srgbClr val="000000"/>
                </a:solidFill>
                <a:cs typeface="楷体_GB2312"/>
              </a:rPr>
              <a:t>磁道，则读整个磁盘需多少时间</a:t>
            </a:r>
            <a:r>
              <a:rPr lang="zh-CN" altLang="en-US" sz="2400" dirty="0" smtClean="0">
                <a:solidFill>
                  <a:srgbClr val="000000"/>
                </a:solidFill>
                <a:cs typeface="楷体_GB2312"/>
              </a:rPr>
              <a:t>？</a:t>
            </a:r>
            <a:endParaRPr lang="zh-CN" altLang="en-US" dirty="0"/>
          </a:p>
        </p:txBody>
      </p:sp>
      <p:sp>
        <p:nvSpPr>
          <p:cNvPr id="3" name="标题 2"/>
          <p:cNvSpPr>
            <a:spLocks noGrp="1"/>
          </p:cNvSpPr>
          <p:nvPr>
            <p:ph type="title"/>
          </p:nvPr>
        </p:nvSpPr>
        <p:spPr/>
        <p:txBody>
          <a:bodyPr/>
          <a:lstStyle/>
          <a:p>
            <a:r>
              <a:rPr lang="zh-CN" altLang="en-US" dirty="0"/>
              <a:t>课堂练习</a:t>
            </a:r>
            <a:endParaRPr lang="zh-CN" altLang="en-US" dirty="0"/>
          </a:p>
        </p:txBody>
      </p:sp>
      <p:sp>
        <p:nvSpPr>
          <p:cNvPr id="4" name="Text Box 6"/>
          <p:cNvSpPr txBox="1">
            <a:spLocks noChangeArrowheads="1"/>
          </p:cNvSpPr>
          <p:nvPr/>
        </p:nvSpPr>
        <p:spPr bwMode="auto">
          <a:xfrm>
            <a:off x="1794105" y="3200400"/>
            <a:ext cx="866576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zh-CN" altLang="en-US" sz="2100" b="1" dirty="0">
                <a:solidFill>
                  <a:srgbClr val="000000"/>
                </a:solidFill>
                <a:latin typeface="+mn-ea"/>
                <a:ea typeface="+mn-ea"/>
                <a:cs typeface="楷体_GB2312"/>
              </a:rPr>
              <a:t>解：磁盘旋转一周可读出一条磁道的信息，总共要读</a:t>
            </a:r>
            <a:r>
              <a:rPr lang="en-US" altLang="zh-CN" sz="2100" b="1" dirty="0">
                <a:solidFill>
                  <a:srgbClr val="FF0066"/>
                </a:solidFill>
                <a:latin typeface="+mn-ea"/>
                <a:ea typeface="+mn-ea"/>
                <a:cs typeface="楷体_GB2312"/>
              </a:rPr>
              <a:t>18036×16 </a:t>
            </a:r>
            <a:r>
              <a:rPr lang="zh-CN" altLang="en-US" sz="2100" b="1" dirty="0">
                <a:solidFill>
                  <a:srgbClr val="000000"/>
                </a:solidFill>
                <a:latin typeface="+mn-ea"/>
                <a:ea typeface="+mn-ea"/>
                <a:cs typeface="楷体_GB2312"/>
              </a:rPr>
              <a:t>个磁道；</a:t>
            </a:r>
            <a:endParaRPr lang="zh-CN" altLang="en-US" sz="2100" b="1" dirty="0">
              <a:solidFill>
                <a:srgbClr val="000000"/>
              </a:solidFill>
              <a:latin typeface="+mn-ea"/>
              <a:ea typeface="+mn-ea"/>
              <a:cs typeface="楷体_GB2312"/>
            </a:endParaRPr>
          </a:p>
        </p:txBody>
      </p:sp>
      <p:sp>
        <p:nvSpPr>
          <p:cNvPr id="5" name="Text Box 7"/>
          <p:cNvSpPr txBox="1">
            <a:spLocks noChangeArrowheads="1"/>
          </p:cNvSpPr>
          <p:nvPr/>
        </p:nvSpPr>
        <p:spPr bwMode="auto">
          <a:xfrm>
            <a:off x="1794108" y="3732957"/>
            <a:ext cx="847910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zh-CN" altLang="en-US" sz="2100" b="1" dirty="0">
                <a:solidFill>
                  <a:srgbClr val="000000"/>
                </a:solidFill>
                <a:latin typeface="+mn-ea"/>
                <a:ea typeface="+mn-ea"/>
                <a:cs typeface="楷体_GB2312"/>
              </a:rPr>
              <a:t>因为要连续读整个磁盘的磁道，所以无需旋转延迟；</a:t>
            </a:r>
            <a:endParaRPr lang="zh-CN" altLang="en-US" sz="2100" b="1" dirty="0">
              <a:solidFill>
                <a:srgbClr val="000000"/>
              </a:solidFill>
              <a:latin typeface="+mn-ea"/>
              <a:ea typeface="+mn-ea"/>
              <a:cs typeface="楷体_GB2312"/>
            </a:endParaRPr>
          </a:p>
        </p:txBody>
      </p:sp>
      <p:sp>
        <p:nvSpPr>
          <p:cNvPr id="6" name="Text Box 8"/>
          <p:cNvSpPr txBox="1">
            <a:spLocks noChangeArrowheads="1"/>
          </p:cNvSpPr>
          <p:nvPr/>
        </p:nvSpPr>
        <p:spPr bwMode="auto">
          <a:xfrm>
            <a:off x="1794106" y="4265514"/>
            <a:ext cx="9377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zh-CN" altLang="en-US" sz="2100" b="1" dirty="0">
                <a:solidFill>
                  <a:srgbClr val="000000"/>
                </a:solidFill>
                <a:latin typeface="+mn-ea"/>
                <a:ea typeface="+mn-ea"/>
                <a:cs typeface="楷体_GB2312"/>
              </a:rPr>
              <a:t>而每两个相邻柱面间都有</a:t>
            </a:r>
            <a:r>
              <a:rPr lang="en-US" altLang="zh-CN" sz="2100" b="1" dirty="0">
                <a:solidFill>
                  <a:srgbClr val="000000"/>
                </a:solidFill>
                <a:latin typeface="+mn-ea"/>
                <a:ea typeface="+mn-ea"/>
                <a:cs typeface="楷体_GB2312"/>
              </a:rPr>
              <a:t>2ms</a:t>
            </a:r>
            <a:r>
              <a:rPr lang="zh-CN" altLang="en-US" sz="2100" b="1" dirty="0">
                <a:solidFill>
                  <a:srgbClr val="000000"/>
                </a:solidFill>
                <a:latin typeface="+mn-ea"/>
                <a:ea typeface="+mn-ea"/>
                <a:cs typeface="楷体_GB2312"/>
              </a:rPr>
              <a:t>的寻道时间，故总的时间是：</a:t>
            </a:r>
            <a:endParaRPr lang="zh-CN" altLang="en-US" sz="2100" b="1" dirty="0">
              <a:solidFill>
                <a:srgbClr val="000000"/>
              </a:solidFill>
              <a:latin typeface="+mn-ea"/>
              <a:ea typeface="+mn-ea"/>
              <a:cs typeface="楷体_GB2312"/>
            </a:endParaRPr>
          </a:p>
        </p:txBody>
      </p:sp>
      <p:sp>
        <p:nvSpPr>
          <p:cNvPr id="7" name="Text Box 9"/>
          <p:cNvSpPr txBox="1">
            <a:spLocks noChangeArrowheads="1"/>
          </p:cNvSpPr>
          <p:nvPr/>
        </p:nvSpPr>
        <p:spPr bwMode="auto">
          <a:xfrm>
            <a:off x="1794108" y="4798071"/>
            <a:ext cx="942189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zh-CN" sz="2100" b="1" dirty="0">
                <a:solidFill>
                  <a:srgbClr val="000000"/>
                </a:solidFill>
                <a:latin typeface="+mn-ea"/>
                <a:ea typeface="+mn-ea"/>
                <a:cs typeface="楷体_GB2312"/>
              </a:rPr>
              <a:t>60/5400× 18036×16+(18036-1) ×</a:t>
            </a:r>
            <a:r>
              <a:rPr lang="en-US" altLang="zh-CN" sz="2100" b="1" dirty="0" smtClean="0">
                <a:solidFill>
                  <a:srgbClr val="000000"/>
                </a:solidFill>
                <a:latin typeface="+mn-ea"/>
                <a:ea typeface="+mn-ea"/>
                <a:cs typeface="楷体_GB2312"/>
              </a:rPr>
              <a:t>2/1000=3206.4+36.07=3242.47(s</a:t>
            </a:r>
            <a:r>
              <a:rPr lang="en-US" altLang="zh-CN" sz="2100" b="1" dirty="0">
                <a:solidFill>
                  <a:srgbClr val="000000"/>
                </a:solidFill>
                <a:latin typeface="+mn-ea"/>
                <a:ea typeface="+mn-ea"/>
                <a:cs typeface="楷体_GB2312"/>
              </a:rPr>
              <a:t>)</a:t>
            </a:r>
            <a:endParaRPr lang="en-US" altLang="zh-CN" sz="2100" b="1" dirty="0">
              <a:solidFill>
                <a:srgbClr val="000000"/>
              </a:solidFill>
              <a:latin typeface="+mn-ea"/>
              <a:ea typeface="+mn-ea"/>
              <a:cs typeface="楷体_GB2312"/>
            </a:endParaRPr>
          </a:p>
        </p:txBody>
      </p:sp>
      <p:sp>
        <p:nvSpPr>
          <p:cNvPr id="8" name="Text Box 10"/>
          <p:cNvSpPr txBox="1">
            <a:spLocks noChangeArrowheads="1"/>
          </p:cNvSpPr>
          <p:nvPr/>
        </p:nvSpPr>
        <p:spPr bwMode="auto">
          <a:xfrm>
            <a:off x="1794108" y="5330628"/>
            <a:ext cx="221861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zh-CN" altLang="en-US" sz="2100" b="1" dirty="0">
                <a:solidFill>
                  <a:srgbClr val="000000"/>
                </a:solidFill>
                <a:latin typeface="+mn-ea"/>
                <a:ea typeface="+mn-ea"/>
                <a:cs typeface="楷体_GB2312"/>
              </a:rPr>
              <a:t>约等于</a:t>
            </a:r>
            <a:r>
              <a:rPr lang="en-US" altLang="zh-CN" sz="2100" b="1" dirty="0">
                <a:solidFill>
                  <a:srgbClr val="000000"/>
                </a:solidFill>
                <a:latin typeface="+mn-ea"/>
                <a:ea typeface="+mn-ea"/>
                <a:cs typeface="楷体_GB2312"/>
              </a:rPr>
              <a:t>54min</a:t>
            </a:r>
            <a:endParaRPr lang="en-US" altLang="zh-CN" sz="2100" b="1" dirty="0">
              <a:solidFill>
                <a:srgbClr val="000000"/>
              </a:solidFill>
              <a:latin typeface="+mn-ea"/>
              <a:ea typeface="+mn-ea"/>
              <a:cs typeface="楷体_GB231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787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9F40B3DA-77F2-43A6-ADE2-42C245C8C0F8}"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sp>
        <p:nvSpPr>
          <p:cNvPr id="207875" name="Rectangle 2"/>
          <p:cNvSpPr>
            <a:spLocks noGrp="1" noChangeArrowheads="1"/>
          </p:cNvSpPr>
          <p:nvPr>
            <p:ph type="title"/>
          </p:nvPr>
        </p:nvSpPr>
        <p:spPr>
          <a:xfrm>
            <a:off x="2209800" y="609601"/>
            <a:ext cx="7702550" cy="658813"/>
          </a:xfrm>
        </p:spPr>
        <p:txBody>
          <a:bodyPr/>
          <a:lstStyle/>
          <a:p>
            <a:pPr eaLnBrk="1" hangingPunct="1"/>
            <a:r>
              <a:rPr lang="zh-CN" altLang="en-US" b="1">
                <a:latin typeface="楷体" pitchFamily="49" charset="-122"/>
                <a:ea typeface="楷体" pitchFamily="49" charset="-122"/>
              </a:rPr>
              <a:t>磁盘访问时间</a:t>
            </a:r>
            <a:endParaRPr lang="zh-CN" altLang="en-US" b="1">
              <a:latin typeface="楷体" pitchFamily="49" charset="-122"/>
              <a:ea typeface="楷体" pitchFamily="49" charset="-122"/>
            </a:endParaRPr>
          </a:p>
        </p:txBody>
      </p:sp>
      <p:sp>
        <p:nvSpPr>
          <p:cNvPr id="207876" name="Rectangle 3"/>
          <p:cNvSpPr>
            <a:spLocks noGrp="1" noChangeArrowheads="1"/>
          </p:cNvSpPr>
          <p:nvPr>
            <p:ph type="body" idx="1"/>
          </p:nvPr>
        </p:nvSpPr>
        <p:spPr>
          <a:xfrm>
            <a:off x="1066800" y="1412876"/>
            <a:ext cx="10668000" cy="4824413"/>
          </a:xfrm>
        </p:spPr>
        <p:txBody>
          <a:bodyPr/>
          <a:lstStyle/>
          <a:p>
            <a:pPr eaLnBrk="1" hangingPunct="1">
              <a:lnSpc>
                <a:spcPct val="125000"/>
              </a:lnSpc>
            </a:pPr>
            <a:r>
              <a:rPr lang="zh-CN" altLang="en-US" sz="2200" b="1" dirty="0">
                <a:latin typeface="楷体" pitchFamily="49" charset="-122"/>
                <a:ea typeface="楷体" pitchFamily="49" charset="-122"/>
              </a:rPr>
              <a:t>假设有</a:t>
            </a:r>
            <a:r>
              <a:rPr lang="en-US" altLang="zh-CN" sz="2200" b="1" dirty="0">
                <a:latin typeface="楷体" pitchFamily="49" charset="-122"/>
                <a:ea typeface="楷体" pitchFamily="49" charset="-122"/>
              </a:rPr>
              <a:t>4</a:t>
            </a:r>
            <a:r>
              <a:rPr lang="zh-CN" altLang="en-US" sz="2200" b="1" dirty="0">
                <a:latin typeface="楷体" pitchFamily="49" charset="-122"/>
                <a:ea typeface="楷体" pitchFamily="49" charset="-122"/>
              </a:rPr>
              <a:t>个记录</a:t>
            </a:r>
            <a:r>
              <a:rPr lang="en-US" altLang="zh-CN" sz="2200" b="1" dirty="0">
                <a:latin typeface="楷体" pitchFamily="49" charset="-122"/>
                <a:ea typeface="楷体" pitchFamily="49" charset="-122"/>
              </a:rPr>
              <a:t>A</a:t>
            </a:r>
            <a:r>
              <a:rPr lang="zh-CN" altLang="en-US" sz="2200" b="1" dirty="0">
                <a:latin typeface="楷体" pitchFamily="49" charset="-122"/>
                <a:ea typeface="楷体" pitchFamily="49" charset="-122"/>
              </a:rPr>
              <a:t>、</a:t>
            </a:r>
            <a:r>
              <a:rPr lang="en-US" altLang="zh-CN" sz="2200" b="1" dirty="0">
                <a:latin typeface="楷体" pitchFamily="49" charset="-122"/>
                <a:ea typeface="楷体" pitchFamily="49" charset="-122"/>
              </a:rPr>
              <a:t>B</a:t>
            </a:r>
            <a:r>
              <a:rPr lang="zh-CN" altLang="en-US" sz="2200" b="1" dirty="0">
                <a:latin typeface="楷体" pitchFamily="49" charset="-122"/>
                <a:ea typeface="楷体" pitchFamily="49" charset="-122"/>
              </a:rPr>
              <a:t>、</a:t>
            </a:r>
            <a:r>
              <a:rPr lang="en-US" altLang="zh-CN" sz="2200" b="1" dirty="0">
                <a:latin typeface="楷体" pitchFamily="49" charset="-122"/>
                <a:ea typeface="楷体" pitchFamily="49" charset="-122"/>
              </a:rPr>
              <a:t>C</a:t>
            </a:r>
            <a:r>
              <a:rPr lang="zh-CN" altLang="en-US" sz="2200" b="1" dirty="0">
                <a:latin typeface="楷体" pitchFamily="49" charset="-122"/>
                <a:ea typeface="楷体" pitchFamily="49" charset="-122"/>
              </a:rPr>
              <a:t>、</a:t>
            </a:r>
            <a:r>
              <a:rPr lang="en-US" altLang="zh-CN" sz="2200" b="1" dirty="0">
                <a:latin typeface="楷体" pitchFamily="49" charset="-122"/>
                <a:ea typeface="楷体" pitchFamily="49" charset="-122"/>
              </a:rPr>
              <a:t>D</a:t>
            </a:r>
            <a:r>
              <a:rPr lang="zh-CN" altLang="en-US" sz="2200" b="1" dirty="0">
                <a:latin typeface="楷体" pitchFamily="49" charset="-122"/>
                <a:ea typeface="楷体" pitchFamily="49" charset="-122"/>
              </a:rPr>
              <a:t>存放在磁盘的某个磁道上，该磁道被划分为</a:t>
            </a:r>
            <a:r>
              <a:rPr lang="en-US" altLang="zh-CN" sz="2200" b="1" dirty="0">
                <a:latin typeface="楷体" pitchFamily="49" charset="-122"/>
                <a:ea typeface="楷体" pitchFamily="49" charset="-122"/>
              </a:rPr>
              <a:t>4</a:t>
            </a:r>
            <a:r>
              <a:rPr lang="zh-CN" altLang="en-US" sz="2200" b="1" dirty="0">
                <a:latin typeface="楷体" pitchFamily="49" charset="-122"/>
                <a:ea typeface="楷体" pitchFamily="49" charset="-122"/>
              </a:rPr>
              <a:t>块，每块存放一个记录，安排如下表所示：</a:t>
            </a:r>
            <a:endParaRPr lang="zh-CN" altLang="en-US" sz="2200" b="1" dirty="0">
              <a:latin typeface="楷体" pitchFamily="49" charset="-122"/>
              <a:ea typeface="楷体" pitchFamily="49" charset="-122"/>
            </a:endParaRPr>
          </a:p>
          <a:p>
            <a:pPr eaLnBrk="1" hangingPunct="1">
              <a:lnSpc>
                <a:spcPct val="125000"/>
              </a:lnSpc>
            </a:pPr>
            <a:endParaRPr lang="zh-CN" altLang="en-US" sz="2200" b="1" dirty="0">
              <a:latin typeface="楷体" pitchFamily="49" charset="-122"/>
              <a:ea typeface="楷体" pitchFamily="49" charset="-122"/>
            </a:endParaRPr>
          </a:p>
          <a:p>
            <a:pPr eaLnBrk="1" hangingPunct="1">
              <a:lnSpc>
                <a:spcPct val="125000"/>
              </a:lnSpc>
            </a:pPr>
            <a:endParaRPr lang="zh-CN" altLang="en-US" sz="2200" b="1" dirty="0">
              <a:latin typeface="楷体" pitchFamily="49" charset="-122"/>
              <a:ea typeface="楷体" pitchFamily="49" charset="-122"/>
            </a:endParaRPr>
          </a:p>
          <a:p>
            <a:pPr eaLnBrk="1" hangingPunct="1">
              <a:lnSpc>
                <a:spcPct val="125000"/>
              </a:lnSpc>
            </a:pPr>
            <a:endParaRPr lang="zh-CN" altLang="en-US" sz="2200" b="1" dirty="0">
              <a:latin typeface="楷体" pitchFamily="49" charset="-122"/>
              <a:ea typeface="楷体" pitchFamily="49" charset="-122"/>
            </a:endParaRPr>
          </a:p>
          <a:p>
            <a:pPr eaLnBrk="1" hangingPunct="1">
              <a:lnSpc>
                <a:spcPct val="125000"/>
              </a:lnSpc>
            </a:pPr>
            <a:r>
              <a:rPr lang="zh-CN" altLang="en-US" sz="2200" b="1" dirty="0">
                <a:latin typeface="楷体" pitchFamily="49" charset="-122"/>
                <a:ea typeface="楷体" pitchFamily="49" charset="-122"/>
              </a:rPr>
              <a:t>现在要顺序处理这些记录，如果磁盘旋转速度为</a:t>
            </a:r>
            <a:r>
              <a:rPr lang="en-US" altLang="zh-CN" sz="2200" b="1" dirty="0">
                <a:latin typeface="楷体" pitchFamily="49" charset="-122"/>
                <a:ea typeface="楷体" pitchFamily="49" charset="-122"/>
              </a:rPr>
              <a:t>20ms</a:t>
            </a:r>
            <a:r>
              <a:rPr lang="zh-CN" altLang="en-US" sz="2200" b="1" dirty="0">
                <a:latin typeface="楷体" pitchFamily="49" charset="-122"/>
                <a:ea typeface="楷体" pitchFamily="49" charset="-122"/>
              </a:rPr>
              <a:t>转一周，处理程序每读一个记录后</a:t>
            </a:r>
            <a:r>
              <a:rPr lang="en-US" altLang="zh-CN" sz="2200" b="1" dirty="0">
                <a:latin typeface="楷体" pitchFamily="49" charset="-122"/>
                <a:ea typeface="楷体" pitchFamily="49" charset="-122"/>
              </a:rPr>
              <a:t>5ms</a:t>
            </a:r>
            <a:r>
              <a:rPr lang="zh-CN" altLang="en-US" sz="2200" b="1" dirty="0">
                <a:latin typeface="楷体" pitchFamily="49" charset="-122"/>
                <a:ea typeface="楷体" pitchFamily="49" charset="-122"/>
              </a:rPr>
              <a:t>进行处理。试问处理完这个</a:t>
            </a:r>
            <a:r>
              <a:rPr lang="en-US" altLang="zh-CN" sz="2200" b="1" dirty="0">
                <a:latin typeface="楷体" pitchFamily="49" charset="-122"/>
                <a:ea typeface="楷体" pitchFamily="49" charset="-122"/>
              </a:rPr>
              <a:t>4</a:t>
            </a:r>
            <a:r>
              <a:rPr lang="zh-CN" altLang="en-US" sz="2200" b="1" dirty="0">
                <a:latin typeface="楷体" pitchFamily="49" charset="-122"/>
                <a:ea typeface="楷体" pitchFamily="49" charset="-122"/>
              </a:rPr>
              <a:t>个记录的总时间是多少？</a:t>
            </a:r>
            <a:endParaRPr lang="zh-CN" altLang="en-US" sz="2200" b="1" dirty="0">
              <a:latin typeface="楷体" pitchFamily="49" charset="-122"/>
              <a:ea typeface="楷体" pitchFamily="49" charset="-122"/>
            </a:endParaRPr>
          </a:p>
          <a:p>
            <a:pPr eaLnBrk="1" hangingPunct="1">
              <a:lnSpc>
                <a:spcPct val="125000"/>
              </a:lnSpc>
            </a:pPr>
            <a:r>
              <a:rPr lang="zh-CN" altLang="en-US" sz="2200" b="1" dirty="0">
                <a:latin typeface="楷体" pitchFamily="49" charset="-122"/>
                <a:ea typeface="楷体" pitchFamily="49" charset="-122"/>
              </a:rPr>
              <a:t>为了缩短处理时间应进行优化分布，试问应如何安排这个些记录，并计算机处理的总时间。</a:t>
            </a:r>
            <a:endParaRPr lang="zh-CN" altLang="en-US" sz="2200" b="1" dirty="0">
              <a:latin typeface="楷体" pitchFamily="49" charset="-122"/>
              <a:ea typeface="楷体" pitchFamily="49" charset="-122"/>
            </a:endParaRPr>
          </a:p>
        </p:txBody>
      </p:sp>
      <p:graphicFrame>
        <p:nvGraphicFramePr>
          <p:cNvPr id="439323" name="Group 27"/>
          <p:cNvGraphicFramePr>
            <a:graphicFrameLocks noGrp="1"/>
          </p:cNvGraphicFramePr>
          <p:nvPr/>
        </p:nvGraphicFramePr>
        <p:xfrm>
          <a:off x="4151313" y="2492376"/>
          <a:ext cx="5473700" cy="1154113"/>
        </p:xfrm>
        <a:graphic>
          <a:graphicData uri="http://schemas.openxmlformats.org/drawingml/2006/table">
            <a:tbl>
              <a:tblPr/>
              <a:tblGrid>
                <a:gridCol w="1081087"/>
                <a:gridCol w="1047750"/>
                <a:gridCol w="1123950"/>
                <a:gridCol w="1109663"/>
                <a:gridCol w="1111250"/>
              </a:tblGrid>
              <a:tr h="514350">
                <a:tc>
                  <a:txBody>
                    <a:bodyPr/>
                    <a:lstStyle>
                      <a:lvl1pPr>
                        <a:lnSpc>
                          <a:spcPct val="115000"/>
                        </a:lnSpc>
                        <a:spcBef>
                          <a:spcPct val="20000"/>
                        </a:spcBef>
                        <a:defRPr sz="28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rPr>
                        <a:t>块号</a:t>
                      </a:r>
                      <a:endPar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5" marB="4680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3</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4</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5" marB="4680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lvl1pPr>
                        <a:lnSpc>
                          <a:spcPct val="115000"/>
                        </a:lnSpc>
                        <a:spcBef>
                          <a:spcPct val="20000"/>
                        </a:spcBef>
                        <a:defRPr sz="28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rPr>
                        <a:t>记录号</a:t>
                      </a:r>
                      <a:endPar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5" marB="4680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A</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B</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C</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D</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5" marB="4680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zo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内容占位符 2"/>
          <p:cNvSpPr>
            <a:spLocks noGrp="1" noChangeArrowheads="1"/>
          </p:cNvSpPr>
          <p:nvPr>
            <p:ph idx="1"/>
          </p:nvPr>
        </p:nvSpPr>
        <p:spPr>
          <a:xfrm>
            <a:off x="914400" y="1905000"/>
            <a:ext cx="10820400" cy="4191000"/>
          </a:xfrm>
        </p:spPr>
        <p:txBody>
          <a:bodyPr/>
          <a:lstStyle/>
          <a:p>
            <a:pPr>
              <a:lnSpc>
                <a:spcPct val="100000"/>
              </a:lnSpc>
              <a:spcBef>
                <a:spcPct val="0"/>
              </a:spcBef>
            </a:pPr>
            <a:r>
              <a:rPr lang="zh-CN" altLang="en-US" sz="2000" dirty="0">
                <a:ea typeface="楷体" pitchFamily="49" charset="-122"/>
                <a:cs typeface="Times New Roman" panose="02020603050405020304" pitchFamily="18" charset="0"/>
              </a:rPr>
              <a:t>记录是顺序处理的，即</a:t>
            </a:r>
            <a:r>
              <a:rPr lang="en-US" altLang="zh-CN" sz="2000" dirty="0">
                <a:ea typeface="楷体" pitchFamily="49" charset="-122"/>
                <a:cs typeface="Times New Roman" panose="02020603050405020304" pitchFamily="18" charset="0"/>
              </a:rPr>
              <a:t>A →B→C→ D</a:t>
            </a:r>
            <a:r>
              <a:rPr lang="zh-CN" altLang="en-US" sz="2000" dirty="0">
                <a:ea typeface="楷体" pitchFamily="49" charset="-122"/>
                <a:cs typeface="Times New Roman" panose="02020603050405020304" pitchFamily="18" charset="0"/>
              </a:rPr>
              <a:t>，</a:t>
            </a:r>
            <a:r>
              <a:rPr lang="en-US" altLang="zh-CN" sz="2000" dirty="0">
                <a:ea typeface="楷体" pitchFamily="49" charset="-122"/>
                <a:cs typeface="Times New Roman" panose="02020603050405020304" pitchFamily="18" charset="0"/>
              </a:rPr>
              <a:t>4</a:t>
            </a:r>
            <a:r>
              <a:rPr lang="zh-CN" altLang="en-US" sz="2000" dirty="0">
                <a:ea typeface="楷体" pitchFamily="49" charset="-122"/>
                <a:cs typeface="Times New Roman" panose="02020603050405020304" pitchFamily="18" charset="0"/>
              </a:rPr>
              <a:t>个记录刚好占用一个磁道，因此传输一个记录的时间为：</a:t>
            </a:r>
            <a:r>
              <a:rPr lang="en-US" altLang="zh-CN" sz="2000" dirty="0">
                <a:ea typeface="楷体" pitchFamily="49" charset="-122"/>
                <a:cs typeface="Times New Roman" panose="02020603050405020304" pitchFamily="18" charset="0"/>
              </a:rPr>
              <a:t> T</a:t>
            </a:r>
            <a:r>
              <a:rPr lang="en-US" altLang="zh-CN" sz="2000" baseline="-25000" dirty="0">
                <a:ea typeface="楷体" pitchFamily="49" charset="-122"/>
                <a:cs typeface="Times New Roman" panose="02020603050405020304" pitchFamily="18" charset="0"/>
              </a:rPr>
              <a:t>t</a:t>
            </a:r>
            <a:r>
              <a:rPr lang="zh-CN" altLang="en-US" sz="2000" dirty="0">
                <a:ea typeface="楷体" pitchFamily="49" charset="-122"/>
                <a:cs typeface="Times New Roman" panose="02020603050405020304" pitchFamily="18" charset="0"/>
              </a:rPr>
              <a:t>＝</a:t>
            </a:r>
            <a:r>
              <a:rPr lang="en-US" altLang="zh-CN" sz="2000" dirty="0">
                <a:ea typeface="楷体" pitchFamily="49" charset="-122"/>
                <a:cs typeface="Times New Roman" panose="02020603050405020304" pitchFamily="18" charset="0"/>
              </a:rPr>
              <a:t>b/</a:t>
            </a:r>
            <a:r>
              <a:rPr lang="en-US" altLang="zh-CN" sz="2000" dirty="0" err="1">
                <a:ea typeface="楷体" pitchFamily="49" charset="-122"/>
                <a:cs typeface="Times New Roman" panose="02020603050405020304" pitchFamily="18" charset="0"/>
              </a:rPr>
              <a:t>rN</a:t>
            </a:r>
            <a:r>
              <a:rPr lang="en-US" altLang="zh-CN" sz="2000" dirty="0">
                <a:ea typeface="楷体" pitchFamily="49" charset="-122"/>
                <a:cs typeface="Times New Roman" panose="02020603050405020304" pitchFamily="18" charset="0"/>
              </a:rPr>
              <a:t> =b/(r*4b)=5ms</a:t>
            </a:r>
            <a:r>
              <a:rPr lang="zh-CN" altLang="en-US" sz="2000" dirty="0">
                <a:ea typeface="楷体" pitchFamily="49" charset="-122"/>
                <a:cs typeface="Times New Roman" panose="02020603050405020304" pitchFamily="18" charset="0"/>
              </a:rPr>
              <a:t>。</a:t>
            </a:r>
            <a:endParaRPr lang="zh-CN" altLang="en-US" sz="2000" dirty="0">
              <a:ea typeface="楷体" pitchFamily="49" charset="-122"/>
              <a:cs typeface="Times New Roman" panose="02020603050405020304" pitchFamily="18" charset="0"/>
            </a:endParaRPr>
          </a:p>
          <a:p>
            <a:pPr>
              <a:lnSpc>
                <a:spcPct val="100000"/>
              </a:lnSpc>
              <a:spcBef>
                <a:spcPct val="0"/>
              </a:spcBef>
            </a:pPr>
            <a:r>
              <a:rPr lang="zh-CN" altLang="en-US" sz="2000" dirty="0">
                <a:ea typeface="楷体" pitchFamily="49" charset="-122"/>
                <a:cs typeface="Times New Roman" panose="02020603050405020304" pitchFamily="18" charset="0"/>
              </a:rPr>
              <a:t>传输完记录</a:t>
            </a:r>
            <a:r>
              <a:rPr lang="en-US" altLang="zh-CN" sz="2000" dirty="0">
                <a:ea typeface="楷体" pitchFamily="49" charset="-122"/>
                <a:cs typeface="Times New Roman" panose="02020603050405020304" pitchFamily="18" charset="0"/>
              </a:rPr>
              <a:t>A</a:t>
            </a:r>
            <a:r>
              <a:rPr lang="zh-CN" altLang="en-US" sz="2000" dirty="0">
                <a:ea typeface="楷体" pitchFamily="49" charset="-122"/>
                <a:cs typeface="Times New Roman" panose="02020603050405020304" pitchFamily="18" charset="0"/>
              </a:rPr>
              <a:t>后还需要处理</a:t>
            </a:r>
            <a:r>
              <a:rPr lang="en-US" altLang="zh-CN" sz="2000" dirty="0">
                <a:ea typeface="楷体" pitchFamily="49" charset="-122"/>
                <a:cs typeface="Times New Roman" panose="02020603050405020304" pitchFamily="18" charset="0"/>
              </a:rPr>
              <a:t>5ms</a:t>
            </a:r>
            <a:r>
              <a:rPr lang="zh-CN" altLang="en-US" sz="2000" dirty="0">
                <a:ea typeface="楷体" pitchFamily="49" charset="-122"/>
                <a:cs typeface="Times New Roman" panose="02020603050405020304" pitchFamily="18" charset="0"/>
              </a:rPr>
              <a:t>，因此在读第</a:t>
            </a:r>
            <a:r>
              <a:rPr lang="en-US" altLang="zh-CN" sz="2000" dirty="0">
                <a:ea typeface="楷体" pitchFamily="49" charset="-122"/>
                <a:cs typeface="Times New Roman" panose="02020603050405020304" pitchFamily="18" charset="0"/>
              </a:rPr>
              <a:t>2</a:t>
            </a:r>
            <a:r>
              <a:rPr lang="zh-CN" altLang="en-US" sz="2000" dirty="0">
                <a:ea typeface="楷体" pitchFamily="49" charset="-122"/>
                <a:cs typeface="Times New Roman" panose="02020603050405020304" pitchFamily="18" charset="0"/>
              </a:rPr>
              <a:t>个记录</a:t>
            </a:r>
            <a:r>
              <a:rPr lang="en-US" altLang="zh-CN" sz="2000" dirty="0">
                <a:ea typeface="楷体" pitchFamily="49" charset="-122"/>
                <a:cs typeface="Times New Roman" panose="02020603050405020304" pitchFamily="18" charset="0"/>
              </a:rPr>
              <a:t>B</a:t>
            </a:r>
            <a:r>
              <a:rPr lang="zh-CN" altLang="en-US" sz="2000" dirty="0">
                <a:ea typeface="楷体" pitchFamily="49" charset="-122"/>
                <a:cs typeface="Times New Roman" panose="02020603050405020304" pitchFamily="18" charset="0"/>
              </a:rPr>
              <a:t>时，磁头已经移到了第</a:t>
            </a:r>
            <a:r>
              <a:rPr lang="en-US" altLang="zh-CN" sz="2000" dirty="0">
                <a:ea typeface="楷体" pitchFamily="49" charset="-122"/>
                <a:cs typeface="Times New Roman" panose="02020603050405020304" pitchFamily="18" charset="0"/>
              </a:rPr>
              <a:t>3</a:t>
            </a:r>
            <a:r>
              <a:rPr lang="zh-CN" altLang="en-US" sz="2000" dirty="0">
                <a:ea typeface="楷体" pitchFamily="49" charset="-122"/>
                <a:cs typeface="Times New Roman" panose="02020603050405020304" pitchFamily="18" charset="0"/>
              </a:rPr>
              <a:t>个记录</a:t>
            </a:r>
            <a:r>
              <a:rPr lang="en-US" altLang="zh-CN" sz="2000" dirty="0">
                <a:ea typeface="楷体" pitchFamily="49" charset="-122"/>
                <a:cs typeface="Times New Roman" panose="02020603050405020304" pitchFamily="18" charset="0"/>
              </a:rPr>
              <a:t>C</a:t>
            </a:r>
            <a:r>
              <a:rPr lang="zh-CN" altLang="en-US" sz="2000" dirty="0">
                <a:ea typeface="楷体" pitchFamily="49" charset="-122"/>
                <a:cs typeface="Times New Roman" panose="02020603050405020304" pitchFamily="18" charset="0"/>
              </a:rPr>
              <a:t>处，因此需要等磁盘再次旋转一周，才能读记录</a:t>
            </a:r>
            <a:r>
              <a:rPr lang="en-US" altLang="zh-CN" sz="2000" dirty="0">
                <a:ea typeface="楷体" pitchFamily="49" charset="-122"/>
                <a:cs typeface="Times New Roman" panose="02020603050405020304" pitchFamily="18" charset="0"/>
              </a:rPr>
              <a:t>B</a:t>
            </a:r>
            <a:r>
              <a:rPr lang="zh-CN" altLang="en-US" sz="2000" dirty="0">
                <a:ea typeface="楷体" pitchFamily="49" charset="-122"/>
                <a:cs typeface="Times New Roman" panose="02020603050405020304" pitchFamily="18" charset="0"/>
              </a:rPr>
              <a:t>。这样</a:t>
            </a:r>
            <a:r>
              <a:rPr lang="en-US" altLang="zh-CN" sz="2000" dirty="0">
                <a:ea typeface="楷体" pitchFamily="49" charset="-122"/>
                <a:cs typeface="Times New Roman" panose="02020603050405020304" pitchFamily="18" charset="0"/>
              </a:rPr>
              <a:t>4</a:t>
            </a:r>
            <a:r>
              <a:rPr lang="zh-CN" altLang="en-US" sz="2000" dirty="0">
                <a:ea typeface="楷体" pitchFamily="49" charset="-122"/>
                <a:cs typeface="Times New Roman" panose="02020603050405020304" pitchFamily="18" charset="0"/>
              </a:rPr>
              <a:t>个记录处理完的总时间是：</a:t>
            </a:r>
            <a:endParaRPr lang="en-US" altLang="zh-CN" sz="2000" dirty="0">
              <a:ea typeface="楷体" pitchFamily="49" charset="-122"/>
              <a:cs typeface="Times New Roman" panose="02020603050405020304" pitchFamily="18" charset="0"/>
            </a:endParaRPr>
          </a:p>
          <a:p>
            <a:pPr>
              <a:lnSpc>
                <a:spcPct val="100000"/>
              </a:lnSpc>
              <a:spcBef>
                <a:spcPct val="0"/>
              </a:spcBef>
              <a:buFontTx/>
              <a:buNone/>
            </a:pPr>
            <a:r>
              <a:rPr lang="en-US" altLang="zh-CN" sz="1800" b="1" i="1" dirty="0">
                <a:solidFill>
                  <a:srgbClr val="7030A0"/>
                </a:solidFill>
                <a:ea typeface="楷体" pitchFamily="49" charset="-122"/>
                <a:cs typeface="Times New Roman" panose="02020603050405020304" pitchFamily="18" charset="0"/>
              </a:rPr>
              <a:t>     [10ms</a:t>
            </a:r>
            <a:r>
              <a:rPr lang="zh-CN" altLang="en-US" sz="1800" b="1" i="1" dirty="0">
                <a:solidFill>
                  <a:srgbClr val="7030A0"/>
                </a:solidFill>
                <a:ea typeface="楷体" pitchFamily="49" charset="-122"/>
                <a:cs typeface="Times New Roman" panose="02020603050405020304" pitchFamily="18" charset="0"/>
              </a:rPr>
              <a:t>（移动到记录</a:t>
            </a:r>
            <a:r>
              <a:rPr lang="en-US" altLang="zh-CN" sz="1800" b="1" i="1" dirty="0">
                <a:solidFill>
                  <a:srgbClr val="7030A0"/>
                </a:solidFill>
                <a:ea typeface="楷体" pitchFamily="49" charset="-122"/>
                <a:cs typeface="Times New Roman" panose="02020603050405020304" pitchFamily="18" charset="0"/>
              </a:rPr>
              <a:t>A</a:t>
            </a:r>
            <a:r>
              <a:rPr lang="zh-CN" altLang="en-US" sz="1800" b="1" i="1" dirty="0">
                <a:solidFill>
                  <a:srgbClr val="7030A0"/>
                </a:solidFill>
                <a:ea typeface="楷体" pitchFamily="49" charset="-122"/>
                <a:cs typeface="Times New Roman" panose="02020603050405020304" pitchFamily="18" charset="0"/>
              </a:rPr>
              <a:t>的平均时间）＋</a:t>
            </a:r>
            <a:r>
              <a:rPr lang="en-US" altLang="zh-CN" sz="1800" b="1" i="1" dirty="0">
                <a:solidFill>
                  <a:srgbClr val="7030A0"/>
                </a:solidFill>
                <a:ea typeface="楷体" pitchFamily="49" charset="-122"/>
                <a:cs typeface="Times New Roman" panose="02020603050405020304" pitchFamily="18" charset="0"/>
              </a:rPr>
              <a:t>5ms</a:t>
            </a:r>
            <a:r>
              <a:rPr lang="zh-CN" altLang="en-US" sz="1800" b="1" i="1" dirty="0">
                <a:solidFill>
                  <a:srgbClr val="7030A0"/>
                </a:solidFill>
                <a:ea typeface="楷体" pitchFamily="49" charset="-122"/>
                <a:cs typeface="Times New Roman" panose="02020603050405020304" pitchFamily="18" charset="0"/>
              </a:rPr>
              <a:t>（读记录</a:t>
            </a:r>
            <a:r>
              <a:rPr lang="en-US" altLang="zh-CN" sz="1800" b="1" i="1" dirty="0">
                <a:solidFill>
                  <a:srgbClr val="7030A0"/>
                </a:solidFill>
                <a:ea typeface="楷体" pitchFamily="49" charset="-122"/>
                <a:cs typeface="Times New Roman" panose="02020603050405020304" pitchFamily="18" charset="0"/>
              </a:rPr>
              <a:t>A</a:t>
            </a:r>
            <a:r>
              <a:rPr lang="zh-CN" altLang="en-US" sz="1800" b="1" i="1" dirty="0">
                <a:solidFill>
                  <a:srgbClr val="7030A0"/>
                </a:solidFill>
                <a:ea typeface="楷体" pitchFamily="49" charset="-122"/>
                <a:cs typeface="Times New Roman" panose="02020603050405020304" pitchFamily="18" charset="0"/>
              </a:rPr>
              <a:t>）十</a:t>
            </a:r>
            <a:r>
              <a:rPr lang="en-US" altLang="zh-CN" sz="1800" b="1" i="1" dirty="0">
                <a:solidFill>
                  <a:srgbClr val="7030A0"/>
                </a:solidFill>
                <a:ea typeface="楷体" pitchFamily="49" charset="-122"/>
                <a:cs typeface="Times New Roman" panose="02020603050405020304" pitchFamily="18" charset="0"/>
              </a:rPr>
              <a:t>5ms</a:t>
            </a:r>
            <a:r>
              <a:rPr lang="zh-CN" altLang="en-US" sz="1800" b="1" i="1" dirty="0">
                <a:solidFill>
                  <a:srgbClr val="7030A0"/>
                </a:solidFill>
                <a:ea typeface="楷体" pitchFamily="49" charset="-122"/>
                <a:cs typeface="Times New Roman" panose="02020603050405020304" pitchFamily="18" charset="0"/>
              </a:rPr>
              <a:t>（处理记录</a:t>
            </a:r>
            <a:r>
              <a:rPr lang="en-US" altLang="zh-CN" sz="1800" b="1" i="1" dirty="0">
                <a:solidFill>
                  <a:srgbClr val="7030A0"/>
                </a:solidFill>
                <a:ea typeface="楷体" pitchFamily="49" charset="-122"/>
                <a:cs typeface="Times New Roman" panose="02020603050405020304" pitchFamily="18" charset="0"/>
              </a:rPr>
              <a:t>A</a:t>
            </a:r>
            <a:r>
              <a:rPr lang="zh-CN" altLang="en-US" sz="1800" b="1" i="1" dirty="0">
                <a:solidFill>
                  <a:srgbClr val="7030A0"/>
                </a:solidFill>
                <a:ea typeface="楷体" pitchFamily="49" charset="-122"/>
                <a:cs typeface="Times New Roman" panose="02020603050405020304" pitchFamily="18" charset="0"/>
              </a:rPr>
              <a:t>）</a:t>
            </a:r>
            <a:r>
              <a:rPr lang="en-US" altLang="zh-CN" sz="1800" b="1" i="1" dirty="0">
                <a:solidFill>
                  <a:srgbClr val="7030A0"/>
                </a:solidFill>
                <a:ea typeface="楷体" pitchFamily="49" charset="-122"/>
                <a:cs typeface="Times New Roman" panose="02020603050405020304" pitchFamily="18" charset="0"/>
              </a:rPr>
              <a:t>]</a:t>
            </a:r>
            <a:r>
              <a:rPr lang="zh-CN" altLang="en-US" sz="1800" b="1" i="1" dirty="0">
                <a:solidFill>
                  <a:srgbClr val="7030A0"/>
                </a:solidFill>
                <a:ea typeface="楷体" pitchFamily="49" charset="-122"/>
                <a:cs typeface="Times New Roman" panose="02020603050405020304" pitchFamily="18" charset="0"/>
              </a:rPr>
              <a:t>＋</a:t>
            </a:r>
            <a:r>
              <a:rPr lang="en-US" altLang="zh-CN" sz="1800" b="1" i="1" dirty="0">
                <a:solidFill>
                  <a:srgbClr val="7030A0"/>
                </a:solidFill>
                <a:ea typeface="楷体" pitchFamily="49" charset="-122"/>
                <a:cs typeface="Times New Roman" panose="02020603050405020304" pitchFamily="18" charset="0"/>
              </a:rPr>
              <a:t>3×[15ms</a:t>
            </a:r>
            <a:r>
              <a:rPr lang="zh-CN" altLang="en-US" sz="1800" b="1" i="1" dirty="0">
                <a:solidFill>
                  <a:srgbClr val="7030A0"/>
                </a:solidFill>
                <a:ea typeface="楷体" pitchFamily="49" charset="-122"/>
                <a:cs typeface="Times New Roman" panose="02020603050405020304" pitchFamily="18" charset="0"/>
              </a:rPr>
              <a:t>（移动到下一记录）＋</a:t>
            </a:r>
            <a:r>
              <a:rPr lang="en-US" altLang="zh-CN" sz="1800" b="1" i="1" dirty="0">
                <a:solidFill>
                  <a:srgbClr val="7030A0"/>
                </a:solidFill>
                <a:ea typeface="楷体" pitchFamily="49" charset="-122"/>
                <a:cs typeface="Times New Roman" panose="02020603050405020304" pitchFamily="18" charset="0"/>
              </a:rPr>
              <a:t>5 </a:t>
            </a:r>
            <a:r>
              <a:rPr lang="en-US" altLang="zh-CN" sz="1800" b="1" i="1" dirty="0" err="1">
                <a:solidFill>
                  <a:srgbClr val="7030A0"/>
                </a:solidFill>
                <a:ea typeface="楷体" pitchFamily="49" charset="-122"/>
                <a:cs typeface="Times New Roman" panose="02020603050405020304" pitchFamily="18" charset="0"/>
              </a:rPr>
              <a:t>ms</a:t>
            </a:r>
            <a:r>
              <a:rPr lang="zh-CN" altLang="en-US" sz="1800" b="1" i="1" dirty="0">
                <a:solidFill>
                  <a:srgbClr val="7030A0"/>
                </a:solidFill>
                <a:ea typeface="楷体" pitchFamily="49" charset="-122"/>
                <a:cs typeface="Times New Roman" panose="02020603050405020304" pitchFamily="18" charset="0"/>
              </a:rPr>
              <a:t>（读记录）＋</a:t>
            </a:r>
            <a:r>
              <a:rPr lang="en-US" altLang="zh-CN" sz="1800" b="1" i="1" dirty="0">
                <a:solidFill>
                  <a:srgbClr val="7030A0"/>
                </a:solidFill>
                <a:ea typeface="楷体" pitchFamily="49" charset="-122"/>
                <a:cs typeface="Times New Roman" panose="02020603050405020304" pitchFamily="18" charset="0"/>
              </a:rPr>
              <a:t>5ms</a:t>
            </a:r>
            <a:r>
              <a:rPr lang="zh-CN" altLang="en-US" sz="1800" b="1" i="1" dirty="0">
                <a:solidFill>
                  <a:srgbClr val="7030A0"/>
                </a:solidFill>
                <a:ea typeface="楷体" pitchFamily="49" charset="-122"/>
                <a:cs typeface="Times New Roman" panose="02020603050405020304" pitchFamily="18" charset="0"/>
              </a:rPr>
              <a:t>（处理记录）</a:t>
            </a:r>
            <a:r>
              <a:rPr lang="en-US" altLang="zh-CN" sz="1800" b="1" i="1" dirty="0">
                <a:solidFill>
                  <a:srgbClr val="7030A0"/>
                </a:solidFill>
                <a:ea typeface="楷体" pitchFamily="49" charset="-122"/>
                <a:cs typeface="Times New Roman" panose="02020603050405020304" pitchFamily="18" charset="0"/>
              </a:rPr>
              <a:t>]</a:t>
            </a:r>
            <a:r>
              <a:rPr lang="zh-CN" altLang="en-US" sz="1800" b="1" i="1" dirty="0">
                <a:solidFill>
                  <a:srgbClr val="7030A0"/>
                </a:solidFill>
                <a:ea typeface="楷体" pitchFamily="49" charset="-122"/>
                <a:cs typeface="Times New Roman" panose="02020603050405020304" pitchFamily="18" charset="0"/>
              </a:rPr>
              <a:t>＝</a:t>
            </a:r>
            <a:r>
              <a:rPr lang="en-US" altLang="zh-CN" sz="1800" b="1" i="1" dirty="0">
                <a:solidFill>
                  <a:srgbClr val="7030A0"/>
                </a:solidFill>
                <a:ea typeface="楷体" pitchFamily="49" charset="-122"/>
                <a:cs typeface="Times New Roman" panose="02020603050405020304" pitchFamily="18" charset="0"/>
              </a:rPr>
              <a:t>95ms</a:t>
            </a:r>
            <a:endParaRPr lang="zh-CN" altLang="en-US" sz="1800" b="1" i="1" dirty="0">
              <a:solidFill>
                <a:srgbClr val="7030A0"/>
              </a:solidFill>
              <a:ea typeface="楷体" pitchFamily="49" charset="-122"/>
              <a:cs typeface="Times New Roman" panose="02020603050405020304" pitchFamily="18" charset="0"/>
            </a:endParaRPr>
          </a:p>
          <a:p>
            <a:pPr>
              <a:lnSpc>
                <a:spcPct val="100000"/>
              </a:lnSpc>
              <a:spcBef>
                <a:spcPct val="0"/>
              </a:spcBef>
            </a:pPr>
            <a:endParaRPr lang="en-US" altLang="zh-CN" sz="2000" dirty="0">
              <a:ea typeface="楷体" pitchFamily="49" charset="-122"/>
              <a:cs typeface="Times New Roman" panose="02020603050405020304" pitchFamily="18" charset="0"/>
            </a:endParaRPr>
          </a:p>
          <a:p>
            <a:r>
              <a:rPr lang="zh-CN" altLang="en-US" sz="2000" dirty="0">
                <a:ea typeface="楷体" pitchFamily="49" charset="-122"/>
                <a:cs typeface="Times New Roman" panose="02020603050405020304" pitchFamily="18" charset="0"/>
              </a:rPr>
              <a:t>由于读第一个记录并处理完成后，磁头移到了第</a:t>
            </a:r>
            <a:r>
              <a:rPr lang="en-US" altLang="zh-CN" sz="2000" dirty="0">
                <a:ea typeface="楷体" pitchFamily="49" charset="-122"/>
                <a:cs typeface="Times New Roman" panose="02020603050405020304" pitchFamily="18" charset="0"/>
              </a:rPr>
              <a:t>3</a:t>
            </a:r>
            <a:r>
              <a:rPr lang="zh-CN" altLang="en-US" sz="2000" dirty="0">
                <a:ea typeface="楷体" pitchFamily="49" charset="-122"/>
                <a:cs typeface="Times New Roman" panose="02020603050405020304" pitchFamily="18" charset="0"/>
              </a:rPr>
              <a:t>个记录开始处，所以可将记录的排列顺序优化为</a:t>
            </a:r>
            <a:r>
              <a:rPr lang="en-US" altLang="zh-CN" sz="2000" dirty="0">
                <a:ea typeface="楷体" pitchFamily="49" charset="-122"/>
                <a:cs typeface="Times New Roman" panose="02020603050405020304" pitchFamily="18" charset="0"/>
              </a:rPr>
              <a:t>1</a:t>
            </a:r>
            <a:r>
              <a:rPr lang="zh-CN" altLang="en-US" sz="2000" dirty="0">
                <a:ea typeface="楷体" pitchFamily="49" charset="-122"/>
                <a:cs typeface="Times New Roman" panose="02020603050405020304" pitchFamily="18" charset="0"/>
              </a:rPr>
              <a:t>、</a:t>
            </a:r>
            <a:r>
              <a:rPr lang="en-US" altLang="zh-CN" sz="2000" dirty="0">
                <a:ea typeface="楷体" pitchFamily="49" charset="-122"/>
                <a:cs typeface="Times New Roman" panose="02020603050405020304" pitchFamily="18" charset="0"/>
              </a:rPr>
              <a:t>3</a:t>
            </a:r>
            <a:r>
              <a:rPr lang="zh-CN" altLang="en-US" sz="2000" dirty="0">
                <a:ea typeface="楷体" pitchFamily="49" charset="-122"/>
                <a:cs typeface="Times New Roman" panose="02020603050405020304" pitchFamily="18" charset="0"/>
              </a:rPr>
              <a:t>、</a:t>
            </a:r>
            <a:r>
              <a:rPr lang="en-US" altLang="zh-CN" sz="2000" dirty="0">
                <a:ea typeface="楷体" pitchFamily="49" charset="-122"/>
                <a:cs typeface="Times New Roman" panose="02020603050405020304" pitchFamily="18" charset="0"/>
              </a:rPr>
              <a:t>2</a:t>
            </a:r>
            <a:r>
              <a:rPr lang="zh-CN" altLang="en-US" sz="2000" dirty="0">
                <a:ea typeface="楷体" pitchFamily="49" charset="-122"/>
                <a:cs typeface="Times New Roman" panose="02020603050405020304" pitchFamily="18" charset="0"/>
              </a:rPr>
              <a:t>、</a:t>
            </a:r>
            <a:r>
              <a:rPr lang="en-US" altLang="zh-CN" sz="2000" dirty="0">
                <a:ea typeface="楷体" pitchFamily="49" charset="-122"/>
                <a:cs typeface="Times New Roman" panose="02020603050405020304" pitchFamily="18" charset="0"/>
              </a:rPr>
              <a:t>4</a:t>
            </a:r>
            <a:r>
              <a:rPr lang="zh-CN" altLang="en-US" sz="2000" dirty="0">
                <a:ea typeface="楷体" pitchFamily="49" charset="-122"/>
                <a:cs typeface="Times New Roman" panose="02020603050405020304" pitchFamily="18" charset="0"/>
              </a:rPr>
              <a:t>，这样安排后，</a:t>
            </a:r>
            <a:r>
              <a:rPr lang="en-US" altLang="zh-CN" sz="2000" dirty="0">
                <a:ea typeface="楷体" pitchFamily="49" charset="-122"/>
                <a:cs typeface="Times New Roman" panose="02020603050405020304" pitchFamily="18" charset="0"/>
              </a:rPr>
              <a:t>4</a:t>
            </a:r>
            <a:r>
              <a:rPr lang="zh-CN" altLang="en-US" sz="2000" dirty="0">
                <a:ea typeface="楷体" pitchFamily="49" charset="-122"/>
                <a:cs typeface="Times New Roman" panose="02020603050405020304" pitchFamily="18" charset="0"/>
              </a:rPr>
              <a:t>个记录处理完的总时间是：</a:t>
            </a:r>
            <a:endParaRPr lang="en-US" altLang="zh-CN" sz="2000" dirty="0">
              <a:ea typeface="楷体" pitchFamily="49" charset="-122"/>
              <a:cs typeface="Times New Roman" panose="02020603050405020304" pitchFamily="18" charset="0"/>
            </a:endParaRPr>
          </a:p>
          <a:p>
            <a:r>
              <a:rPr lang="en-US" altLang="zh-CN" sz="1800" b="1" i="1" dirty="0">
                <a:solidFill>
                  <a:srgbClr val="7030A0"/>
                </a:solidFill>
                <a:ea typeface="楷体" pitchFamily="49" charset="-122"/>
                <a:cs typeface="Times New Roman" panose="02020603050405020304" pitchFamily="18" charset="0"/>
              </a:rPr>
              <a:t>[10ms</a:t>
            </a:r>
            <a:r>
              <a:rPr lang="zh-CN" altLang="en-US" sz="1800" b="1" i="1" dirty="0">
                <a:solidFill>
                  <a:srgbClr val="7030A0"/>
                </a:solidFill>
                <a:ea typeface="楷体" pitchFamily="49" charset="-122"/>
                <a:cs typeface="Times New Roman" panose="02020603050405020304" pitchFamily="18" charset="0"/>
              </a:rPr>
              <a:t>（移动到记录</a:t>
            </a:r>
            <a:r>
              <a:rPr lang="en-US" altLang="zh-CN" sz="1800" b="1" i="1" dirty="0">
                <a:solidFill>
                  <a:srgbClr val="7030A0"/>
                </a:solidFill>
                <a:ea typeface="楷体" pitchFamily="49" charset="-122"/>
                <a:cs typeface="Times New Roman" panose="02020603050405020304" pitchFamily="18" charset="0"/>
              </a:rPr>
              <a:t>A</a:t>
            </a:r>
            <a:r>
              <a:rPr lang="zh-CN" altLang="en-US" sz="1800" b="1" i="1" dirty="0">
                <a:solidFill>
                  <a:srgbClr val="7030A0"/>
                </a:solidFill>
                <a:ea typeface="楷体" pitchFamily="49" charset="-122"/>
                <a:cs typeface="Times New Roman" panose="02020603050405020304" pitchFamily="18" charset="0"/>
              </a:rPr>
              <a:t>的平均时间）＋</a:t>
            </a:r>
            <a:r>
              <a:rPr lang="en-US" altLang="zh-CN" sz="1800" b="1" i="1" dirty="0">
                <a:solidFill>
                  <a:srgbClr val="7030A0"/>
                </a:solidFill>
                <a:ea typeface="楷体" pitchFamily="49" charset="-122"/>
                <a:cs typeface="Times New Roman" panose="02020603050405020304" pitchFamily="18" charset="0"/>
              </a:rPr>
              <a:t>5ms</a:t>
            </a:r>
            <a:r>
              <a:rPr lang="zh-CN" altLang="en-US" sz="1800" b="1" i="1" dirty="0">
                <a:solidFill>
                  <a:srgbClr val="7030A0"/>
                </a:solidFill>
                <a:ea typeface="楷体" pitchFamily="49" charset="-122"/>
                <a:cs typeface="Times New Roman" panose="02020603050405020304" pitchFamily="18" charset="0"/>
              </a:rPr>
              <a:t>（读记录</a:t>
            </a:r>
            <a:r>
              <a:rPr lang="en-US" altLang="zh-CN" sz="1800" b="1" i="1" dirty="0">
                <a:solidFill>
                  <a:srgbClr val="7030A0"/>
                </a:solidFill>
                <a:ea typeface="楷体" pitchFamily="49" charset="-122"/>
                <a:cs typeface="Times New Roman" panose="02020603050405020304" pitchFamily="18" charset="0"/>
              </a:rPr>
              <a:t>A</a:t>
            </a:r>
            <a:r>
              <a:rPr lang="zh-CN" altLang="en-US" sz="1800" b="1" i="1" dirty="0">
                <a:solidFill>
                  <a:srgbClr val="7030A0"/>
                </a:solidFill>
                <a:ea typeface="楷体" pitchFamily="49" charset="-122"/>
                <a:cs typeface="Times New Roman" panose="02020603050405020304" pitchFamily="18" charset="0"/>
              </a:rPr>
              <a:t>）</a:t>
            </a:r>
            <a:r>
              <a:rPr lang="en-US" altLang="zh-CN" sz="1800" b="1" i="1" dirty="0">
                <a:solidFill>
                  <a:srgbClr val="7030A0"/>
                </a:solidFill>
                <a:ea typeface="楷体" pitchFamily="49" charset="-122"/>
                <a:cs typeface="Times New Roman" panose="02020603050405020304" pitchFamily="18" charset="0"/>
              </a:rPr>
              <a:t>+5ms</a:t>
            </a:r>
            <a:r>
              <a:rPr lang="zh-CN" altLang="en-US" sz="1800" b="1" i="1" dirty="0">
                <a:solidFill>
                  <a:srgbClr val="7030A0"/>
                </a:solidFill>
                <a:ea typeface="楷体" pitchFamily="49" charset="-122"/>
                <a:cs typeface="Times New Roman" panose="02020603050405020304" pitchFamily="18" charset="0"/>
              </a:rPr>
              <a:t>（处理记录</a:t>
            </a:r>
            <a:r>
              <a:rPr lang="en-US" altLang="zh-CN" sz="1800" b="1" i="1" dirty="0">
                <a:solidFill>
                  <a:srgbClr val="7030A0"/>
                </a:solidFill>
                <a:ea typeface="楷体" pitchFamily="49" charset="-122"/>
                <a:cs typeface="Times New Roman" panose="02020603050405020304" pitchFamily="18" charset="0"/>
              </a:rPr>
              <a:t>A</a:t>
            </a:r>
            <a:r>
              <a:rPr lang="zh-CN" altLang="en-US" sz="1800" b="1" i="1" dirty="0">
                <a:solidFill>
                  <a:srgbClr val="7030A0"/>
                </a:solidFill>
                <a:ea typeface="楷体" pitchFamily="49" charset="-122"/>
                <a:cs typeface="Times New Roman" panose="02020603050405020304" pitchFamily="18" charset="0"/>
              </a:rPr>
              <a:t>）</a:t>
            </a:r>
            <a:r>
              <a:rPr lang="en-US" altLang="zh-CN" sz="1800" b="1" i="1" dirty="0">
                <a:solidFill>
                  <a:srgbClr val="7030A0"/>
                </a:solidFill>
                <a:ea typeface="楷体" pitchFamily="49" charset="-122"/>
                <a:cs typeface="Times New Roman" panose="02020603050405020304" pitchFamily="18" charset="0"/>
              </a:rPr>
              <a:t>]+[5ms</a:t>
            </a:r>
            <a:r>
              <a:rPr lang="zh-CN" altLang="en-US" sz="1800" b="1" i="1" dirty="0">
                <a:solidFill>
                  <a:srgbClr val="7030A0"/>
                </a:solidFill>
                <a:ea typeface="楷体" pitchFamily="49" charset="-122"/>
                <a:cs typeface="Times New Roman" panose="02020603050405020304" pitchFamily="18" charset="0"/>
              </a:rPr>
              <a:t>（读记录</a:t>
            </a:r>
            <a:r>
              <a:rPr lang="en-US" altLang="zh-CN" sz="1800" b="1" i="1" dirty="0">
                <a:solidFill>
                  <a:srgbClr val="7030A0"/>
                </a:solidFill>
                <a:ea typeface="楷体" pitchFamily="49" charset="-122"/>
                <a:cs typeface="Times New Roman" panose="02020603050405020304" pitchFamily="18" charset="0"/>
              </a:rPr>
              <a:t>C</a:t>
            </a:r>
            <a:r>
              <a:rPr lang="zh-CN" altLang="en-US" sz="1800" b="1" i="1" dirty="0">
                <a:solidFill>
                  <a:srgbClr val="7030A0"/>
                </a:solidFill>
                <a:ea typeface="楷体" pitchFamily="49" charset="-122"/>
                <a:cs typeface="Times New Roman" panose="02020603050405020304" pitchFamily="18" charset="0"/>
              </a:rPr>
              <a:t>）＋</a:t>
            </a:r>
            <a:r>
              <a:rPr lang="en-US" altLang="zh-CN" sz="1800" b="1" i="1" dirty="0">
                <a:solidFill>
                  <a:srgbClr val="7030A0"/>
                </a:solidFill>
                <a:ea typeface="楷体" pitchFamily="49" charset="-122"/>
                <a:cs typeface="Times New Roman" panose="02020603050405020304" pitchFamily="18" charset="0"/>
              </a:rPr>
              <a:t>5ms</a:t>
            </a:r>
            <a:r>
              <a:rPr lang="zh-CN" altLang="en-US" sz="1800" b="1" i="1" dirty="0">
                <a:solidFill>
                  <a:srgbClr val="7030A0"/>
                </a:solidFill>
                <a:ea typeface="楷体" pitchFamily="49" charset="-122"/>
                <a:cs typeface="Times New Roman" panose="02020603050405020304" pitchFamily="18" charset="0"/>
              </a:rPr>
              <a:t>（处理记录</a:t>
            </a:r>
            <a:r>
              <a:rPr lang="en-US" altLang="zh-CN" sz="1800" b="1" i="1" dirty="0">
                <a:solidFill>
                  <a:srgbClr val="7030A0"/>
                </a:solidFill>
                <a:ea typeface="楷体" pitchFamily="49" charset="-122"/>
                <a:cs typeface="Times New Roman" panose="02020603050405020304" pitchFamily="18" charset="0"/>
              </a:rPr>
              <a:t>C</a:t>
            </a:r>
            <a:r>
              <a:rPr lang="zh-CN" altLang="en-US" sz="1800" b="1" i="1" dirty="0">
                <a:solidFill>
                  <a:srgbClr val="7030A0"/>
                </a:solidFill>
                <a:ea typeface="楷体" pitchFamily="49" charset="-122"/>
                <a:cs typeface="Times New Roman" panose="02020603050405020304" pitchFamily="18" charset="0"/>
              </a:rPr>
              <a:t>）</a:t>
            </a:r>
            <a:r>
              <a:rPr lang="en-US" altLang="zh-CN" sz="1800" b="1" i="1" dirty="0">
                <a:solidFill>
                  <a:srgbClr val="7030A0"/>
                </a:solidFill>
                <a:ea typeface="楷体" pitchFamily="49" charset="-122"/>
                <a:cs typeface="Times New Roman" panose="02020603050405020304" pitchFamily="18" charset="0"/>
              </a:rPr>
              <a:t>]</a:t>
            </a:r>
            <a:r>
              <a:rPr lang="zh-CN" altLang="en-US" sz="1800" b="1" i="1" dirty="0">
                <a:solidFill>
                  <a:srgbClr val="7030A0"/>
                </a:solidFill>
                <a:ea typeface="楷体" pitchFamily="49" charset="-122"/>
                <a:cs typeface="Times New Roman" panose="02020603050405020304" pitchFamily="18" charset="0"/>
              </a:rPr>
              <a:t>十</a:t>
            </a:r>
            <a:r>
              <a:rPr lang="en-US" altLang="zh-CN" sz="1800" b="1" i="1" dirty="0">
                <a:solidFill>
                  <a:srgbClr val="7030A0"/>
                </a:solidFill>
                <a:ea typeface="楷体" pitchFamily="49" charset="-122"/>
                <a:cs typeface="Times New Roman" panose="02020603050405020304" pitchFamily="18" charset="0"/>
              </a:rPr>
              <a:t>[5ms</a:t>
            </a:r>
            <a:r>
              <a:rPr lang="zh-CN" altLang="en-US" sz="1800" b="1" i="1" dirty="0">
                <a:solidFill>
                  <a:srgbClr val="7030A0"/>
                </a:solidFill>
                <a:ea typeface="楷体" pitchFamily="49" charset="-122"/>
                <a:cs typeface="Times New Roman" panose="02020603050405020304" pitchFamily="18" charset="0"/>
              </a:rPr>
              <a:t>（空转）</a:t>
            </a:r>
            <a:r>
              <a:rPr lang="en-US" altLang="zh-CN" sz="1800" b="1" i="1" dirty="0">
                <a:solidFill>
                  <a:srgbClr val="7030A0"/>
                </a:solidFill>
                <a:ea typeface="楷体" pitchFamily="49" charset="-122"/>
                <a:cs typeface="Times New Roman" panose="02020603050405020304" pitchFamily="18" charset="0"/>
              </a:rPr>
              <a:t>+5ms</a:t>
            </a:r>
            <a:r>
              <a:rPr lang="zh-CN" altLang="en-US" sz="1800" b="1" i="1" dirty="0">
                <a:solidFill>
                  <a:srgbClr val="7030A0"/>
                </a:solidFill>
                <a:ea typeface="楷体" pitchFamily="49" charset="-122"/>
                <a:cs typeface="Times New Roman" panose="02020603050405020304" pitchFamily="18" charset="0"/>
              </a:rPr>
              <a:t>（读记录</a:t>
            </a:r>
            <a:r>
              <a:rPr lang="en-US" altLang="zh-CN" sz="1800" b="1" i="1" dirty="0">
                <a:solidFill>
                  <a:srgbClr val="7030A0"/>
                </a:solidFill>
                <a:ea typeface="楷体" pitchFamily="49" charset="-122"/>
                <a:cs typeface="Times New Roman" panose="02020603050405020304" pitchFamily="18" charset="0"/>
              </a:rPr>
              <a:t>B</a:t>
            </a:r>
            <a:r>
              <a:rPr lang="zh-CN" altLang="en-US" sz="1800" b="1" i="1" dirty="0">
                <a:solidFill>
                  <a:srgbClr val="7030A0"/>
                </a:solidFill>
                <a:ea typeface="楷体" pitchFamily="49" charset="-122"/>
                <a:cs typeface="Times New Roman" panose="02020603050405020304" pitchFamily="18" charset="0"/>
              </a:rPr>
              <a:t>）＋</a:t>
            </a:r>
            <a:r>
              <a:rPr lang="en-US" altLang="zh-CN" sz="1800" b="1" i="1" dirty="0">
                <a:solidFill>
                  <a:srgbClr val="7030A0"/>
                </a:solidFill>
                <a:ea typeface="楷体" pitchFamily="49" charset="-122"/>
                <a:cs typeface="Times New Roman" panose="02020603050405020304" pitchFamily="18" charset="0"/>
              </a:rPr>
              <a:t>5ms</a:t>
            </a:r>
            <a:r>
              <a:rPr lang="zh-CN" altLang="en-US" sz="1800" b="1" i="1" dirty="0">
                <a:solidFill>
                  <a:srgbClr val="7030A0"/>
                </a:solidFill>
                <a:ea typeface="楷体" pitchFamily="49" charset="-122"/>
                <a:cs typeface="Times New Roman" panose="02020603050405020304" pitchFamily="18" charset="0"/>
              </a:rPr>
              <a:t>（处理记录</a:t>
            </a:r>
            <a:r>
              <a:rPr lang="en-US" altLang="zh-CN" sz="1800" b="1" i="1" dirty="0">
                <a:solidFill>
                  <a:srgbClr val="7030A0"/>
                </a:solidFill>
                <a:ea typeface="楷体" pitchFamily="49" charset="-122"/>
                <a:cs typeface="Times New Roman" panose="02020603050405020304" pitchFamily="18" charset="0"/>
              </a:rPr>
              <a:t>B</a:t>
            </a:r>
            <a:r>
              <a:rPr lang="zh-CN" altLang="en-US" sz="1800" b="1" i="1" dirty="0">
                <a:solidFill>
                  <a:srgbClr val="7030A0"/>
                </a:solidFill>
                <a:ea typeface="楷体" pitchFamily="49" charset="-122"/>
                <a:cs typeface="Times New Roman" panose="02020603050405020304" pitchFamily="18" charset="0"/>
              </a:rPr>
              <a:t>）</a:t>
            </a:r>
            <a:r>
              <a:rPr lang="en-US" altLang="zh-CN" sz="1800" b="1" i="1" dirty="0">
                <a:solidFill>
                  <a:srgbClr val="7030A0"/>
                </a:solidFill>
                <a:ea typeface="楷体" pitchFamily="49" charset="-122"/>
                <a:cs typeface="Times New Roman" panose="02020603050405020304" pitchFamily="18" charset="0"/>
              </a:rPr>
              <a:t>]+[ 5ms</a:t>
            </a:r>
            <a:r>
              <a:rPr lang="zh-CN" altLang="en-US" sz="1800" b="1" i="1" dirty="0">
                <a:solidFill>
                  <a:srgbClr val="7030A0"/>
                </a:solidFill>
                <a:ea typeface="楷体" pitchFamily="49" charset="-122"/>
                <a:cs typeface="Times New Roman" panose="02020603050405020304" pitchFamily="18" charset="0"/>
              </a:rPr>
              <a:t>（读记录</a:t>
            </a:r>
            <a:r>
              <a:rPr lang="en-US" altLang="zh-CN" sz="1800" b="1" i="1" dirty="0">
                <a:solidFill>
                  <a:srgbClr val="7030A0"/>
                </a:solidFill>
                <a:ea typeface="楷体" pitchFamily="49" charset="-122"/>
                <a:cs typeface="Times New Roman" panose="02020603050405020304" pitchFamily="18" charset="0"/>
              </a:rPr>
              <a:t>D </a:t>
            </a:r>
            <a:r>
              <a:rPr lang="zh-CN" altLang="en-US" sz="1800" b="1" i="1" dirty="0">
                <a:solidFill>
                  <a:srgbClr val="7030A0"/>
                </a:solidFill>
                <a:ea typeface="楷体" pitchFamily="49" charset="-122"/>
                <a:cs typeface="Times New Roman" panose="02020603050405020304" pitchFamily="18" charset="0"/>
              </a:rPr>
              <a:t>）＋</a:t>
            </a:r>
            <a:r>
              <a:rPr lang="en-US" altLang="zh-CN" sz="1800" b="1" i="1" dirty="0">
                <a:solidFill>
                  <a:srgbClr val="7030A0"/>
                </a:solidFill>
                <a:ea typeface="楷体" pitchFamily="49" charset="-122"/>
                <a:cs typeface="Times New Roman" panose="02020603050405020304" pitchFamily="18" charset="0"/>
              </a:rPr>
              <a:t>5 </a:t>
            </a:r>
            <a:r>
              <a:rPr lang="en-US" altLang="zh-CN" sz="1800" b="1" i="1" dirty="0" err="1">
                <a:solidFill>
                  <a:srgbClr val="7030A0"/>
                </a:solidFill>
                <a:ea typeface="楷体" pitchFamily="49" charset="-122"/>
                <a:cs typeface="Times New Roman" panose="02020603050405020304" pitchFamily="18" charset="0"/>
              </a:rPr>
              <a:t>ms</a:t>
            </a:r>
            <a:r>
              <a:rPr lang="zh-CN" altLang="en-US" sz="1800" b="1" i="1" dirty="0">
                <a:solidFill>
                  <a:srgbClr val="7030A0"/>
                </a:solidFill>
                <a:ea typeface="楷体" pitchFamily="49" charset="-122"/>
                <a:cs typeface="Times New Roman" panose="02020603050405020304" pitchFamily="18" charset="0"/>
              </a:rPr>
              <a:t>（处理记录</a:t>
            </a:r>
            <a:r>
              <a:rPr lang="en-US" altLang="zh-CN" sz="1800" b="1" i="1" dirty="0">
                <a:solidFill>
                  <a:srgbClr val="7030A0"/>
                </a:solidFill>
                <a:ea typeface="楷体" pitchFamily="49" charset="-122"/>
                <a:cs typeface="Times New Roman" panose="02020603050405020304" pitchFamily="18" charset="0"/>
              </a:rPr>
              <a:t>D</a:t>
            </a:r>
            <a:r>
              <a:rPr lang="zh-CN" altLang="en-US" sz="1800" b="1" i="1" dirty="0">
                <a:solidFill>
                  <a:srgbClr val="7030A0"/>
                </a:solidFill>
                <a:ea typeface="楷体" pitchFamily="49" charset="-122"/>
                <a:cs typeface="Times New Roman" panose="02020603050405020304" pitchFamily="18" charset="0"/>
              </a:rPr>
              <a:t>）</a:t>
            </a:r>
            <a:r>
              <a:rPr lang="en-US" altLang="zh-CN" sz="1800" b="1" i="1" dirty="0">
                <a:solidFill>
                  <a:srgbClr val="7030A0"/>
                </a:solidFill>
                <a:ea typeface="楷体" pitchFamily="49" charset="-122"/>
                <a:cs typeface="Times New Roman" panose="02020603050405020304" pitchFamily="18" charset="0"/>
              </a:rPr>
              <a:t>]=55ms</a:t>
            </a:r>
            <a:endParaRPr lang="zh-CN" altLang="en-US" sz="1800" b="1" i="1" dirty="0">
              <a:solidFill>
                <a:srgbClr val="7030A0"/>
              </a:solidFill>
              <a:ea typeface="楷体" pitchFamily="49" charset="-122"/>
              <a:cs typeface="Times New Roman" panose="02020603050405020304" pitchFamily="18" charset="0"/>
            </a:endParaRPr>
          </a:p>
          <a:p>
            <a:pPr>
              <a:lnSpc>
                <a:spcPct val="100000"/>
              </a:lnSpc>
              <a:spcBef>
                <a:spcPct val="0"/>
              </a:spcBef>
            </a:pPr>
            <a:endParaRPr lang="zh-CN" altLang="en-US" sz="2000" dirty="0">
              <a:ea typeface="楷体" pitchFamily="49" charset="-122"/>
              <a:cs typeface="Times New Roman" panose="02020603050405020304" pitchFamily="18" charset="0"/>
            </a:endParaRPr>
          </a:p>
        </p:txBody>
      </p:sp>
      <p:sp>
        <p:nvSpPr>
          <p:cNvPr id="20889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EB344DAF-1501-4275-8E00-993844493C46}" type="slidenum">
              <a:rPr lang="en-US" altLang="zh-CN" sz="1400">
                <a:solidFill>
                  <a:srgbClr val="000000"/>
                </a:solidFill>
                <a:ea typeface="楷体" pitchFamily="49" charset="-122"/>
                <a:cs typeface="Times New Roman" panose="02020603050405020304" pitchFamily="18" charset="0"/>
              </a:rPr>
            </a:fld>
            <a:endParaRPr lang="en-US" altLang="zh-CN" sz="1400">
              <a:solidFill>
                <a:srgbClr val="000000"/>
              </a:solidFill>
              <a:ea typeface="楷体" pitchFamily="49" charset="-122"/>
              <a:cs typeface="Times New Roman" panose="02020603050405020304" pitchFamily="18" charset="0"/>
            </a:endParaRPr>
          </a:p>
        </p:txBody>
      </p:sp>
      <p:sp>
        <p:nvSpPr>
          <p:cNvPr id="7" name="矩形 6"/>
          <p:cNvSpPr/>
          <p:nvPr/>
        </p:nvSpPr>
        <p:spPr>
          <a:xfrm>
            <a:off x="2286000" y="457200"/>
            <a:ext cx="1004888" cy="584200"/>
          </a:xfrm>
          <a:prstGeom prst="rect">
            <a:avLst/>
          </a:prstGeom>
        </p:spPr>
        <p:txBody>
          <a:bodyPr wrap="none">
            <a:spAutoFit/>
          </a:bodyPr>
          <a:lstStyle/>
          <a:p>
            <a:pPr eaLnBrk="1" hangingPunct="1">
              <a:defRPr/>
            </a:pPr>
            <a:r>
              <a:rPr lang="zh-CN" altLang="en-US" sz="3200" b="1" kern="0" dirty="0">
                <a:solidFill>
                  <a:srgbClr val="000000"/>
                </a:solidFill>
                <a:latin typeface="Times New Roman" panose="02020603050405020304" pitchFamily="18" charset="0"/>
                <a:ea typeface="楷体" pitchFamily="49" charset="-122"/>
                <a:cs typeface="Times New Roman" panose="02020603050405020304" pitchFamily="18" charset="0"/>
              </a:rPr>
              <a:t>解答</a:t>
            </a:r>
            <a:endParaRPr lang="zh-CN" altLang="en-US" sz="2800" b="1" dirty="0">
              <a:latin typeface="Times New Roman" panose="02020603050405020304" pitchFamily="18" charset="0"/>
              <a:ea typeface="楷体" pitchFamily="49" charset="-122"/>
              <a:cs typeface="Times New Roman" panose="02020603050405020304" pitchFamily="18" charset="0"/>
            </a:endParaRPr>
          </a:p>
        </p:txBody>
      </p:sp>
    </p:spTree>
  </p:cSld>
  <p:clrMapOvr>
    <a:masterClrMapping/>
  </p:clrMapOvr>
  <p:transition>
    <p:zo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957D56D3-BDBE-4468-8545-07D4684CD48C}"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sp>
        <p:nvSpPr>
          <p:cNvPr id="210947" name="Rectangle 2"/>
          <p:cNvSpPr>
            <a:spLocks noGrp="1" noChangeArrowheads="1"/>
          </p:cNvSpPr>
          <p:nvPr>
            <p:ph type="title"/>
          </p:nvPr>
        </p:nvSpPr>
        <p:spPr/>
        <p:txBody>
          <a:bodyPr/>
          <a:lstStyle/>
          <a:p>
            <a:pPr eaLnBrk="1" hangingPunct="1"/>
            <a:r>
              <a:rPr lang="zh-CN" altLang="en-US" sz="3200" b="1">
                <a:solidFill>
                  <a:schemeClr val="tx1"/>
                </a:solidFill>
                <a:latin typeface="楷体" pitchFamily="49" charset="-122"/>
                <a:ea typeface="楷体" pitchFamily="49" charset="-122"/>
              </a:rPr>
              <a:t>思考</a:t>
            </a:r>
            <a:endParaRPr lang="zh-CN" altLang="en-US" sz="3200" b="1">
              <a:solidFill>
                <a:schemeClr val="tx1"/>
              </a:solidFill>
              <a:latin typeface="楷体" pitchFamily="49" charset="-122"/>
              <a:ea typeface="楷体" pitchFamily="49" charset="-122"/>
            </a:endParaRPr>
          </a:p>
        </p:txBody>
      </p:sp>
      <p:sp>
        <p:nvSpPr>
          <p:cNvPr id="161796" name="Rectangle 3"/>
          <p:cNvSpPr>
            <a:spLocks noGrp="1" noChangeArrowheads="1"/>
          </p:cNvSpPr>
          <p:nvPr>
            <p:ph type="body" idx="1"/>
          </p:nvPr>
        </p:nvSpPr>
        <p:spPr/>
        <p:txBody>
          <a:bodyPr/>
          <a:lstStyle/>
          <a:p>
            <a:pPr eaLnBrk="1" hangingPunct="1"/>
            <a:r>
              <a:rPr lang="zh-CN" altLang="en-US" sz="2800" b="1">
                <a:latin typeface="楷体" pitchFamily="49" charset="-122"/>
                <a:ea typeface="楷体" pitchFamily="49" charset="-122"/>
              </a:rPr>
              <a:t>要提高磁盘的数据访问速度，主要应在哪方面下功夫？</a:t>
            </a:r>
            <a:endParaRPr lang="en-US" altLang="zh-CN" sz="2800" b="1">
              <a:latin typeface="楷体" pitchFamily="49" charset="-122"/>
              <a:ea typeface="楷体" pitchFamily="49" charset="-122"/>
            </a:endParaRPr>
          </a:p>
          <a:p>
            <a:pPr lvl="2" eaLnBrk="1" hangingPunct="1">
              <a:buFont typeface="Wingdings" panose="05000000000000000000" pitchFamily="2" charset="2"/>
              <a:buChar char="Ø"/>
            </a:pPr>
            <a:endParaRPr lang="en-US" altLang="zh-CN" sz="2800" b="1">
              <a:latin typeface="楷体" pitchFamily="49" charset="-122"/>
              <a:ea typeface="楷体" pitchFamily="49" charset="-122"/>
            </a:endParaRPr>
          </a:p>
          <a:p>
            <a:pPr lvl="2" eaLnBrk="1" hangingPunct="1">
              <a:lnSpc>
                <a:spcPct val="130000"/>
              </a:lnSpc>
              <a:buFont typeface="Wingdings" panose="05000000000000000000" pitchFamily="2" charset="2"/>
              <a:buChar char="Ø"/>
            </a:pPr>
            <a:r>
              <a:rPr lang="zh-CN" altLang="en-US" sz="2800" b="1">
                <a:solidFill>
                  <a:schemeClr val="hlink"/>
                </a:solidFill>
                <a:latin typeface="楷体" pitchFamily="49" charset="-122"/>
                <a:ea typeface="楷体" pitchFamily="49" charset="-122"/>
              </a:rPr>
              <a:t>数据的合理组织</a:t>
            </a:r>
            <a:endParaRPr lang="zh-CN" altLang="en-US" sz="2800" b="1">
              <a:solidFill>
                <a:schemeClr val="hlink"/>
              </a:solidFill>
              <a:latin typeface="楷体" pitchFamily="49" charset="-122"/>
              <a:ea typeface="楷体" pitchFamily="49" charset="-122"/>
            </a:endParaRPr>
          </a:p>
          <a:p>
            <a:pPr lvl="2" eaLnBrk="1" hangingPunct="1">
              <a:lnSpc>
                <a:spcPct val="130000"/>
              </a:lnSpc>
              <a:buFont typeface="Wingdings" panose="05000000000000000000" pitchFamily="2" charset="2"/>
              <a:buChar char="Ø"/>
            </a:pPr>
            <a:r>
              <a:rPr lang="zh-CN" altLang="en-US" sz="2800" b="1">
                <a:solidFill>
                  <a:schemeClr val="accent2"/>
                </a:solidFill>
                <a:latin typeface="楷体" pitchFamily="49" charset="-122"/>
                <a:ea typeface="楷体" pitchFamily="49" charset="-122"/>
              </a:rPr>
              <a:t>磁盘的调度算法</a:t>
            </a:r>
            <a:endParaRPr lang="zh-CN" altLang="en-US" sz="2800" b="1">
              <a:solidFill>
                <a:schemeClr val="accent2"/>
              </a:solidFill>
              <a:latin typeface="楷体" pitchFamily="49" charset="-122"/>
              <a:ea typeface="楷体" pitchFamily="49" charset="-122"/>
            </a:endParaRPr>
          </a:p>
          <a:p>
            <a:pPr eaLnBrk="1" hangingPunct="1"/>
            <a:endParaRPr lang="zh-CN" altLang="en-US" sz="2800" b="1">
              <a:latin typeface="楷体" pitchFamily="49" charset="-122"/>
              <a:ea typeface="楷体" pitchFamily="49" charset="-122"/>
            </a:endParaRPr>
          </a:p>
          <a:p>
            <a:pPr eaLnBrk="1" hangingPunct="1"/>
            <a:endParaRPr lang="en-US" altLang="zh-CN" b="1">
              <a:latin typeface="楷体" pitchFamily="49" charset="-122"/>
              <a:ea typeface="楷体"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1796">
                                            <p:txEl>
                                              <p:pRg st="2" end="2"/>
                                            </p:txEl>
                                          </p:spTgt>
                                        </p:tgtEl>
                                        <p:attrNameLst>
                                          <p:attrName>style.visibility</p:attrName>
                                        </p:attrNameLst>
                                      </p:cBhvr>
                                      <p:to>
                                        <p:strVal val="visible"/>
                                      </p:to>
                                    </p:set>
                                    <p:anim calcmode="lin" valueType="num">
                                      <p:cBhvr additive="base">
                                        <p:cTn id="7" dur="500" fill="hold"/>
                                        <p:tgtEl>
                                          <p:spTgt spid="16179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79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1796">
                                            <p:txEl>
                                              <p:pRg st="3" end="3"/>
                                            </p:txEl>
                                          </p:spTgt>
                                        </p:tgtEl>
                                        <p:attrNameLst>
                                          <p:attrName>style.visibility</p:attrName>
                                        </p:attrNameLst>
                                      </p:cBhvr>
                                      <p:to>
                                        <p:strVal val="visible"/>
                                      </p:to>
                                    </p:set>
                                    <p:anim calcmode="lin" valueType="num">
                                      <p:cBhvr additive="base">
                                        <p:cTn id="11" dur="500" fill="hold"/>
                                        <p:tgtEl>
                                          <p:spTgt spid="16179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179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algn="l"/>
            <a:r>
              <a:rPr lang="en-US" altLang="zh-CN" b="1"/>
              <a:t>5.8.2</a:t>
            </a:r>
            <a:r>
              <a:rPr lang="zh-CN" altLang="en-US" b="1"/>
              <a:t>磁盘调度算法</a:t>
            </a:r>
            <a:endParaRPr lang="zh-CN" altLang="en-US" b="1"/>
          </a:p>
        </p:txBody>
      </p:sp>
      <p:sp>
        <p:nvSpPr>
          <p:cNvPr id="211971" name="Rectangle 3"/>
          <p:cNvSpPr>
            <a:spLocks noGrp="1" noChangeArrowheads="1"/>
          </p:cNvSpPr>
          <p:nvPr>
            <p:ph type="body" idx="1"/>
          </p:nvPr>
        </p:nvSpPr>
        <p:spPr>
          <a:xfrm>
            <a:off x="2895600" y="5181600"/>
            <a:ext cx="6781800" cy="1066800"/>
          </a:xfrm>
          <a:solidFill>
            <a:srgbClr val="FF9900"/>
          </a:solidFill>
        </p:spPr>
        <p:txBody>
          <a:bodyPr/>
          <a:lstStyle/>
          <a:p>
            <a:pPr>
              <a:lnSpc>
                <a:spcPct val="110000"/>
              </a:lnSpc>
            </a:pPr>
            <a:r>
              <a:rPr lang="zh-CN" altLang="en-US" sz="2400" b="1">
                <a:latin typeface="楷体" pitchFamily="49" charset="-122"/>
                <a:ea typeface="楷体" pitchFamily="49" charset="-122"/>
              </a:rPr>
              <a:t>公平：一个</a:t>
            </a:r>
            <a:r>
              <a:rPr lang="en-US" altLang="zh-CN" sz="2400" b="1">
                <a:latin typeface="楷体" pitchFamily="49" charset="-122"/>
                <a:ea typeface="楷体" pitchFamily="49" charset="-122"/>
              </a:rPr>
              <a:t>I/O</a:t>
            </a:r>
            <a:r>
              <a:rPr lang="zh-CN" altLang="en-US" sz="2400" b="1">
                <a:latin typeface="楷体" pitchFamily="49" charset="-122"/>
                <a:ea typeface="楷体" pitchFamily="49" charset="-122"/>
              </a:rPr>
              <a:t>请求在有限时间内满足</a:t>
            </a:r>
            <a:endParaRPr lang="zh-CN" altLang="en-US" sz="2400" b="1">
              <a:latin typeface="楷体" pitchFamily="49" charset="-122"/>
              <a:ea typeface="楷体" pitchFamily="49" charset="-122"/>
            </a:endParaRPr>
          </a:p>
          <a:p>
            <a:pPr>
              <a:lnSpc>
                <a:spcPct val="110000"/>
              </a:lnSpc>
            </a:pPr>
            <a:r>
              <a:rPr lang="zh-CN" altLang="en-US" sz="2400" b="1">
                <a:latin typeface="楷体" pitchFamily="49" charset="-122"/>
                <a:ea typeface="楷体" pitchFamily="49" charset="-122"/>
              </a:rPr>
              <a:t>高效：减少设备机械运动所带来的时间浪费</a:t>
            </a:r>
            <a:endParaRPr lang="zh-CN" altLang="en-US" sz="2400" b="1">
              <a:latin typeface="楷体" pitchFamily="49" charset="-122"/>
              <a:ea typeface="楷体" pitchFamily="49" charset="-122"/>
            </a:endParaRPr>
          </a:p>
        </p:txBody>
      </p:sp>
      <p:sp>
        <p:nvSpPr>
          <p:cNvPr id="211972" name="矩形 8"/>
          <p:cNvSpPr>
            <a:spLocks noChangeArrowheads="1"/>
          </p:cNvSpPr>
          <p:nvPr/>
        </p:nvSpPr>
        <p:spPr bwMode="auto">
          <a:xfrm>
            <a:off x="838200" y="1600200"/>
            <a:ext cx="10820400"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50000"/>
              </a:lnSpc>
              <a:buFont typeface="Wingdings" panose="05000000000000000000" pitchFamily="2" charset="2"/>
              <a:buChar char="Ø"/>
            </a:pPr>
            <a:r>
              <a:rPr lang="zh-CN" altLang="en-US" sz="2400" b="1" dirty="0">
                <a:latin typeface="楷体" pitchFamily="49" charset="-122"/>
                <a:ea typeface="楷体" pitchFamily="49" charset="-122"/>
              </a:rPr>
              <a:t>当有多个进程都请求访问磁盘时，他们访问的位置</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磁道</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各不一样，磁头需要来回频繁移动进行寻道操作。</a:t>
            </a:r>
            <a:endParaRPr lang="zh-CN" altLang="en-US" sz="2400" b="1" dirty="0">
              <a:latin typeface="楷体" pitchFamily="49" charset="-122"/>
              <a:ea typeface="楷体" pitchFamily="49" charset="-122"/>
            </a:endParaRPr>
          </a:p>
          <a:p>
            <a:pPr eaLnBrk="1" hangingPunct="1">
              <a:lnSpc>
                <a:spcPct val="150000"/>
              </a:lnSpc>
              <a:buFont typeface="Wingdings" panose="05000000000000000000" pitchFamily="2" charset="2"/>
              <a:buChar char="Ø"/>
            </a:pPr>
            <a:r>
              <a:rPr lang="zh-CN" altLang="en-US" sz="2400" b="1" dirty="0">
                <a:latin typeface="楷体" pitchFamily="49" charset="-122"/>
                <a:ea typeface="楷体" pitchFamily="49" charset="-122"/>
              </a:rPr>
              <a:t>磁头的寻道操作属于机械运动，花费的时间较长，而且过度的寻道操作会大大缩短磁盘的寿命。因此，必须采用适当的磁盘调度算法，使得在尽可能公平的情况下，缩短平均寻道时间，并使磁头移动距离最小。</a:t>
            </a:r>
            <a:endParaRPr lang="zh-CN" altLang="en-US" sz="2400" b="1" dirty="0">
              <a:latin typeface="楷体" pitchFamily="49" charset="-122"/>
              <a:ea typeface="楷体" pitchFamily="49" charset="-122"/>
            </a:endParaRPr>
          </a:p>
        </p:txBody>
      </p:sp>
      <p:sp>
        <p:nvSpPr>
          <p:cNvPr id="10" name="Text Box 4"/>
          <p:cNvSpPr txBox="1">
            <a:spLocks noChangeArrowheads="1"/>
          </p:cNvSpPr>
          <p:nvPr/>
        </p:nvSpPr>
        <p:spPr bwMode="auto">
          <a:xfrm>
            <a:off x="7391400" y="0"/>
            <a:ext cx="3124200" cy="1938338"/>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50000"/>
              </a:lnSpc>
              <a:spcBef>
                <a:spcPct val="0"/>
              </a:spcBef>
            </a:pPr>
            <a:r>
              <a:rPr lang="zh-CN" altLang="en-US" sz="2000" b="1" dirty="0">
                <a:latin typeface="楷体" pitchFamily="49" charset="-122"/>
                <a:ea typeface="楷体" pitchFamily="49" charset="-122"/>
                <a:hlinkClick r:id="rId1" action="ppaction://hlinksldjump"/>
              </a:rPr>
              <a:t>先来先服务</a:t>
            </a:r>
            <a:r>
              <a:rPr lang="en-US" altLang="zh-CN" sz="2000" b="1" dirty="0">
                <a:latin typeface="楷体" pitchFamily="49" charset="-122"/>
                <a:ea typeface="楷体" pitchFamily="49" charset="-122"/>
                <a:hlinkClick r:id="rId1" action="ppaction://hlinksldjump"/>
              </a:rPr>
              <a:t>FCFS</a:t>
            </a:r>
            <a:endParaRPr lang="en-US" altLang="zh-CN" sz="2000" b="1" dirty="0">
              <a:latin typeface="楷体" pitchFamily="49" charset="-122"/>
              <a:ea typeface="楷体" pitchFamily="49" charset="-122"/>
            </a:endParaRPr>
          </a:p>
          <a:p>
            <a:pPr eaLnBrk="1" hangingPunct="1">
              <a:lnSpc>
                <a:spcPct val="150000"/>
              </a:lnSpc>
              <a:spcBef>
                <a:spcPct val="0"/>
              </a:spcBef>
            </a:pPr>
            <a:r>
              <a:rPr lang="zh-CN" altLang="en-US" sz="2000" b="1" u="sng" dirty="0">
                <a:latin typeface="楷体" pitchFamily="49" charset="-122"/>
                <a:ea typeface="楷体" pitchFamily="49" charset="-122"/>
                <a:hlinkClick r:id="rId2" action="ppaction://hlinksldjump"/>
              </a:rPr>
              <a:t>最短寻道时间优先</a:t>
            </a:r>
            <a:r>
              <a:rPr lang="en-US" altLang="zh-CN" sz="2000" b="1" u="sng" dirty="0">
                <a:latin typeface="楷体" pitchFamily="49" charset="-122"/>
                <a:ea typeface="楷体" pitchFamily="49" charset="-122"/>
                <a:hlinkClick r:id="rId2" action="ppaction://hlinksldjump"/>
              </a:rPr>
              <a:t>SSTF</a:t>
            </a:r>
            <a:endParaRPr lang="en-US" altLang="zh-CN" sz="2000" b="1" u="sng" dirty="0">
              <a:latin typeface="楷体" pitchFamily="49" charset="-122"/>
              <a:ea typeface="楷体" pitchFamily="49" charset="-122"/>
            </a:endParaRPr>
          </a:p>
          <a:p>
            <a:pPr eaLnBrk="1" hangingPunct="1">
              <a:lnSpc>
                <a:spcPct val="150000"/>
              </a:lnSpc>
              <a:spcBef>
                <a:spcPct val="0"/>
              </a:spcBef>
            </a:pPr>
            <a:r>
              <a:rPr lang="zh-CN" altLang="en-US" sz="2000" b="1" u="sng" dirty="0">
                <a:latin typeface="楷体" pitchFamily="49" charset="-122"/>
                <a:ea typeface="楷体" pitchFamily="49" charset="-122"/>
                <a:hlinkClick r:id="rId3" action="ppaction://hlinksldjump"/>
              </a:rPr>
              <a:t>扫描算法</a:t>
            </a:r>
            <a:r>
              <a:rPr lang="en-US" altLang="zh-CN" sz="2000" b="1" u="sng" dirty="0">
                <a:latin typeface="楷体" pitchFamily="49" charset="-122"/>
                <a:ea typeface="楷体" pitchFamily="49" charset="-122"/>
                <a:hlinkClick r:id="rId3" action="ppaction://hlinksldjump"/>
              </a:rPr>
              <a:t>SCAN</a:t>
            </a:r>
            <a:endParaRPr lang="en-US" altLang="zh-CN" sz="2000" b="1" u="sng" dirty="0">
              <a:latin typeface="楷体" pitchFamily="49" charset="-122"/>
              <a:ea typeface="楷体" pitchFamily="49" charset="-122"/>
            </a:endParaRPr>
          </a:p>
          <a:p>
            <a:pPr eaLnBrk="1" hangingPunct="1">
              <a:lnSpc>
                <a:spcPct val="150000"/>
              </a:lnSpc>
              <a:spcBef>
                <a:spcPct val="0"/>
              </a:spcBef>
            </a:pPr>
            <a:r>
              <a:rPr lang="zh-CN" altLang="en-US" sz="2000" b="1" u="sng" dirty="0">
                <a:latin typeface="楷体" pitchFamily="49" charset="-122"/>
                <a:ea typeface="楷体" pitchFamily="49" charset="-122"/>
                <a:hlinkClick r:id="rId4" action="ppaction://hlinksldjump"/>
              </a:rPr>
              <a:t>循环扫描算法</a:t>
            </a:r>
            <a:r>
              <a:rPr lang="en-US" altLang="zh-CN" sz="2000" b="1" u="sng" dirty="0">
                <a:latin typeface="楷体" pitchFamily="49" charset="-122"/>
                <a:ea typeface="楷体" pitchFamily="49" charset="-122"/>
                <a:hlinkClick r:id="rId4" action="ppaction://hlinksldjump"/>
              </a:rPr>
              <a:t>CSCAN</a:t>
            </a:r>
            <a:endParaRPr lang="en-US" altLang="zh-CN" sz="2000" b="1" u="sng" dirty="0">
              <a:latin typeface="楷体" pitchFamily="49" charset="-122"/>
              <a:ea typeface="楷体"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1919288" y="0"/>
            <a:ext cx="8229600" cy="1066800"/>
          </a:xfrm>
        </p:spPr>
        <p:txBody>
          <a:bodyPr/>
          <a:lstStyle/>
          <a:p>
            <a:r>
              <a:rPr lang="en-US" altLang="zh-CN" sz="3600" b="1" dirty="0">
                <a:latin typeface="微软雅黑" panose="020B0503020204020204" pitchFamily="34" charset="-122"/>
                <a:ea typeface="微软雅黑" panose="020B0503020204020204" pitchFamily="34" charset="-122"/>
              </a:rPr>
              <a:t>5.1.2 I/O</a:t>
            </a:r>
            <a:r>
              <a:rPr lang="zh-CN" altLang="en-US" sz="3600" b="1" dirty="0">
                <a:latin typeface="微软雅黑" panose="020B0503020204020204" pitchFamily="34" charset="-122"/>
                <a:ea typeface="微软雅黑" panose="020B0503020204020204" pitchFamily="34" charset="-122"/>
              </a:rPr>
              <a:t>系统的层次结构和模型</a:t>
            </a:r>
            <a:endParaRPr lang="zh-CN" altLang="en-US" sz="3600" b="1" dirty="0">
              <a:latin typeface="微软雅黑" panose="020B0503020204020204" pitchFamily="34" charset="-122"/>
              <a:ea typeface="微软雅黑" panose="020B0503020204020204" pitchFamily="34" charset="-122"/>
            </a:endParaRPr>
          </a:p>
        </p:txBody>
      </p:sp>
      <p:sp>
        <p:nvSpPr>
          <p:cNvPr id="13" name="Rectangle 3"/>
          <p:cNvSpPr txBox="1">
            <a:spLocks noChangeArrowheads="1"/>
          </p:cNvSpPr>
          <p:nvPr/>
        </p:nvSpPr>
        <p:spPr bwMode="auto">
          <a:xfrm>
            <a:off x="1919289" y="1916113"/>
            <a:ext cx="8193087"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30000"/>
              </a:lnSpc>
              <a:defRPr/>
            </a:pPr>
            <a:r>
              <a:rPr lang="zh-CN" altLang="en-US" b="1" kern="0">
                <a:latin typeface="微软雅黑" panose="020B0503020204020204" pitchFamily="34" charset="-122"/>
                <a:ea typeface="微软雅黑" panose="020B0503020204020204" pitchFamily="34" charset="-122"/>
              </a:rPr>
              <a:t>总体设计目标是</a:t>
            </a:r>
            <a:r>
              <a:rPr lang="zh-CN" altLang="en-US" b="1" kern="0">
                <a:solidFill>
                  <a:srgbClr val="FF0000"/>
                </a:solidFill>
                <a:latin typeface="微软雅黑" panose="020B0503020204020204" pitchFamily="34" charset="-122"/>
                <a:ea typeface="微软雅黑" panose="020B0503020204020204" pitchFamily="34" charset="-122"/>
              </a:rPr>
              <a:t>高效性</a:t>
            </a:r>
            <a:r>
              <a:rPr lang="zh-CN" altLang="en-US" b="1" kern="0">
                <a:latin typeface="微软雅黑" panose="020B0503020204020204" pitchFamily="34" charset="-122"/>
                <a:ea typeface="微软雅黑" panose="020B0503020204020204" pitchFamily="34" charset="-122"/>
              </a:rPr>
              <a:t>和</a:t>
            </a:r>
            <a:r>
              <a:rPr lang="zh-CN" altLang="en-US" b="1" kern="0">
                <a:solidFill>
                  <a:srgbClr val="FF0000"/>
                </a:solidFill>
                <a:latin typeface="微软雅黑" panose="020B0503020204020204" pitchFamily="34" charset="-122"/>
                <a:ea typeface="微软雅黑" panose="020B0503020204020204" pitchFamily="34" charset="-122"/>
              </a:rPr>
              <a:t>通用性</a:t>
            </a:r>
            <a:r>
              <a:rPr lang="zh-CN" altLang="en-US" b="1" kern="0">
                <a:latin typeface="微软雅黑" panose="020B0503020204020204" pitchFamily="34" charset="-122"/>
                <a:ea typeface="微软雅黑" panose="020B0503020204020204" pitchFamily="34" charset="-122"/>
              </a:rPr>
              <a:t>。</a:t>
            </a:r>
            <a:endParaRPr lang="en-US" altLang="zh-CN" b="1" kern="0">
              <a:latin typeface="微软雅黑" panose="020B0503020204020204" pitchFamily="34" charset="-122"/>
              <a:ea typeface="微软雅黑" panose="020B0503020204020204" pitchFamily="34" charset="-122"/>
            </a:endParaRPr>
          </a:p>
          <a:p>
            <a:pPr marL="800100" lvl="2" indent="0">
              <a:lnSpc>
                <a:spcPct val="130000"/>
              </a:lnSpc>
              <a:buNone/>
              <a:defRPr/>
            </a:pPr>
            <a:r>
              <a:rPr lang="en-US" altLang="zh-CN" sz="2800" b="1" kern="0">
                <a:latin typeface="微软雅黑" panose="020B0503020204020204" pitchFamily="34" charset="-122"/>
                <a:ea typeface="微软雅黑" panose="020B0503020204020204" pitchFamily="34" charset="-122"/>
              </a:rPr>
              <a:t>(1)I/O</a:t>
            </a:r>
            <a:r>
              <a:rPr lang="zh-CN" altLang="en-US" sz="2800" b="1" kern="0">
                <a:latin typeface="微软雅黑" panose="020B0503020204020204" pitchFamily="34" charset="-122"/>
                <a:ea typeface="微软雅黑" panose="020B0503020204020204" pitchFamily="34" charset="-122"/>
              </a:rPr>
              <a:t>设备与</a:t>
            </a:r>
            <a:r>
              <a:rPr lang="en-US" altLang="zh-CN" sz="2800" b="1" kern="0">
                <a:latin typeface="微软雅黑" panose="020B0503020204020204" pitchFamily="34" charset="-122"/>
                <a:ea typeface="微软雅黑" panose="020B0503020204020204" pitchFamily="34" charset="-122"/>
              </a:rPr>
              <a:t>CPU</a:t>
            </a:r>
            <a:r>
              <a:rPr lang="zh-CN" altLang="en-US" sz="2800" b="1" kern="0">
                <a:latin typeface="微软雅黑" panose="020B0503020204020204" pitchFamily="34" charset="-122"/>
                <a:ea typeface="微软雅黑" panose="020B0503020204020204" pitchFamily="34" charset="-122"/>
              </a:rPr>
              <a:t>的并发性；</a:t>
            </a:r>
            <a:endParaRPr lang="en-US" altLang="zh-CN" sz="2800" b="1" kern="0">
              <a:latin typeface="微软雅黑" panose="020B0503020204020204" pitchFamily="34" charset="-122"/>
              <a:ea typeface="微软雅黑" panose="020B0503020204020204" pitchFamily="34" charset="-122"/>
            </a:endParaRPr>
          </a:p>
          <a:p>
            <a:pPr marL="800100" lvl="2" indent="0">
              <a:lnSpc>
                <a:spcPct val="130000"/>
              </a:lnSpc>
              <a:buNone/>
              <a:defRPr/>
            </a:pPr>
            <a:r>
              <a:rPr lang="en-US" altLang="zh-CN" sz="2800" b="1" kern="0">
                <a:latin typeface="微软雅黑" panose="020B0503020204020204" pitchFamily="34" charset="-122"/>
                <a:ea typeface="微软雅黑" panose="020B0503020204020204" pitchFamily="34" charset="-122"/>
              </a:rPr>
              <a:t>(2)</a:t>
            </a:r>
            <a:r>
              <a:rPr lang="zh-CN" altLang="en-US" sz="2800" b="1" kern="0">
                <a:latin typeface="微软雅黑" panose="020B0503020204020204" pitchFamily="34" charset="-122"/>
                <a:ea typeface="微软雅黑" panose="020B0503020204020204" pitchFamily="34" charset="-122"/>
              </a:rPr>
              <a:t>简单抽象、清晰而统一的接口。</a:t>
            </a:r>
            <a:endParaRPr lang="zh-CN" altLang="en-US" sz="2800" b="1" kern="0">
              <a:latin typeface="微软雅黑" panose="020B0503020204020204" pitchFamily="34" charset="-122"/>
              <a:ea typeface="微软雅黑" panose="020B0503020204020204" pitchFamily="34" charset="-122"/>
            </a:endParaRPr>
          </a:p>
          <a:p>
            <a:pPr>
              <a:lnSpc>
                <a:spcPct val="130000"/>
              </a:lnSpc>
              <a:defRPr/>
            </a:pPr>
            <a:endParaRPr lang="zh-CN" altLang="en-US" sz="2800" b="1" kern="0" dirty="0">
              <a:solidFill>
                <a:schemeClr val="hlin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199EB48E-518B-455D-A124-151EF3CD5038}" type="slidenum">
              <a:rPr lang="en-US" altLang="zh-CN" sz="1400">
                <a:latin typeface="Arial" panose="020B0604020202020204" pitchFamily="34" charset="0"/>
              </a:rPr>
            </a:fld>
            <a:endParaRPr lang="en-US" altLang="zh-CN" sz="1400">
              <a:latin typeface="Arial" panose="020B0604020202020204" pitchFamily="34" charset="0"/>
            </a:endParaRPr>
          </a:p>
        </p:txBody>
      </p:sp>
      <p:sp>
        <p:nvSpPr>
          <p:cNvPr id="225282" name="Rectangle 2"/>
          <p:cNvSpPr>
            <a:spLocks noGrp="1" noChangeArrowheads="1"/>
          </p:cNvSpPr>
          <p:nvPr>
            <p:ph type="body" idx="1"/>
          </p:nvPr>
        </p:nvSpPr>
        <p:spPr>
          <a:xfrm>
            <a:off x="1066800" y="1989138"/>
            <a:ext cx="10668000" cy="2278062"/>
          </a:xfrm>
          <a:noFill/>
        </p:spPr>
        <p:txBody>
          <a:bodyPr/>
          <a:lstStyle/>
          <a:p>
            <a:pPr eaLnBrk="1" hangingPunct="1">
              <a:lnSpc>
                <a:spcPct val="120000"/>
              </a:lnSpc>
            </a:pPr>
            <a:r>
              <a:rPr lang="zh-CN" altLang="en-US" sz="2400" b="1" dirty="0">
                <a:latin typeface="楷体" pitchFamily="49" charset="-122"/>
                <a:ea typeface="楷体" pitchFamily="49" charset="-122"/>
              </a:rPr>
              <a:t>按访问请求到达的先后次序服务</a:t>
            </a:r>
            <a:endParaRPr lang="zh-CN" altLang="en-US" sz="2400" b="1" dirty="0">
              <a:latin typeface="楷体" pitchFamily="49" charset="-122"/>
              <a:ea typeface="楷体" pitchFamily="49" charset="-122"/>
            </a:endParaRPr>
          </a:p>
          <a:p>
            <a:pPr eaLnBrk="1" hangingPunct="1">
              <a:lnSpc>
                <a:spcPct val="120000"/>
              </a:lnSpc>
            </a:pPr>
            <a:r>
              <a:rPr lang="zh-CN" altLang="en-US" sz="2400" b="1" dirty="0">
                <a:latin typeface="楷体" pitchFamily="49" charset="-122"/>
                <a:ea typeface="楷体" pitchFamily="49" charset="-122"/>
              </a:rPr>
              <a:t>优点：简单，公平；</a:t>
            </a:r>
            <a:endParaRPr lang="zh-CN" altLang="en-US" sz="2400" b="1" dirty="0">
              <a:latin typeface="楷体" pitchFamily="49" charset="-122"/>
              <a:ea typeface="楷体" pitchFamily="49" charset="-122"/>
            </a:endParaRPr>
          </a:p>
          <a:p>
            <a:pPr eaLnBrk="1" hangingPunct="1">
              <a:lnSpc>
                <a:spcPct val="120000"/>
              </a:lnSpc>
            </a:pPr>
            <a:r>
              <a:rPr lang="zh-CN" altLang="en-US" sz="2400" b="1" dirty="0">
                <a:latin typeface="楷体" pitchFamily="49" charset="-122"/>
                <a:ea typeface="楷体" pitchFamily="49" charset="-122"/>
              </a:rPr>
              <a:t>缺点：效率不高，相邻两次请求可能会造成最内到最外的柱面寻道，使磁头反复移动，增加了服务时间，对机械也不利</a:t>
            </a:r>
            <a:endParaRPr lang="zh-CN" altLang="en-US" sz="2400" b="1" dirty="0">
              <a:latin typeface="楷体" pitchFamily="49" charset="-122"/>
              <a:ea typeface="楷体" pitchFamily="49" charset="-122"/>
            </a:endParaRPr>
          </a:p>
        </p:txBody>
      </p:sp>
      <p:sp>
        <p:nvSpPr>
          <p:cNvPr id="212996" name="AutoShape 5"/>
          <p:cNvSpPr>
            <a:spLocks noChangeArrowheads="1"/>
          </p:cNvSpPr>
          <p:nvPr/>
        </p:nvSpPr>
        <p:spPr bwMode="auto">
          <a:xfrm>
            <a:off x="2709863" y="692151"/>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r>
              <a:rPr lang="zh-CN" altLang="en-US" b="1">
                <a:solidFill>
                  <a:schemeClr val="tx2"/>
                </a:solidFill>
                <a:latin typeface="Arial" panose="020B0604020202020204" pitchFamily="34" charset="0"/>
              </a:rPr>
              <a:t>先来先服务</a:t>
            </a:r>
            <a:r>
              <a:rPr lang="en-US" altLang="zh-CN" b="1">
                <a:solidFill>
                  <a:schemeClr val="tx2"/>
                </a:solidFill>
                <a:latin typeface="Arial" panose="020B0604020202020204" pitchFamily="34" charset="0"/>
              </a:rPr>
              <a:t>FCFS</a:t>
            </a:r>
            <a:endParaRPr lang="en-US" altLang="zh-CN" b="1">
              <a:solidFill>
                <a:schemeClr val="tx2"/>
              </a:solidFill>
              <a:latin typeface="Arial" panose="020B0604020202020204" pitchFamily="34" charset="0"/>
            </a:endParaRPr>
          </a:p>
        </p:txBody>
      </p:sp>
      <p:sp>
        <p:nvSpPr>
          <p:cNvPr id="5" name="矩形 4"/>
          <p:cNvSpPr>
            <a:spLocks noChangeArrowheads="1"/>
          </p:cNvSpPr>
          <p:nvPr/>
        </p:nvSpPr>
        <p:spPr bwMode="auto">
          <a:xfrm>
            <a:off x="1828800" y="5486400"/>
            <a:ext cx="8153400" cy="838200"/>
          </a:xfrm>
          <a:prstGeom prst="rect">
            <a:avLst/>
          </a:prstGeom>
          <a:solidFill>
            <a:schemeClr val="accent1"/>
          </a:solidFill>
          <a:ln w="12700" algn="ctr">
            <a:solidFill>
              <a:srgbClr val="C4B596"/>
            </a:solidFill>
            <a:round/>
          </a:ln>
          <a:effectLst>
            <a:outerShdw dist="53882" dir="2700000" algn="ctr" rotWithShape="0">
              <a:srgbClr val="CBCBCB">
                <a:alpha val="79999"/>
              </a:srgbClr>
            </a:outerShdw>
          </a:effec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gn="ctr" eaLnBrk="1" hangingPunct="1">
              <a:lnSpc>
                <a:spcPct val="100000"/>
              </a:lnSpc>
              <a:spcBef>
                <a:spcPct val="0"/>
              </a:spcBef>
              <a:buFontTx/>
              <a:buNone/>
            </a:pPr>
            <a:r>
              <a:rPr kumimoji="1" lang="zh-CN" altLang="en-US" b="1">
                <a:latin typeface="楷体" pitchFamily="49" charset="-122"/>
                <a:ea typeface="楷体" pitchFamily="49" charset="-122"/>
              </a:rPr>
              <a:t>仅适用于请求磁盘</a:t>
            </a:r>
            <a:r>
              <a:rPr kumimoji="1" lang="en-US" altLang="zh-CN" b="1">
                <a:latin typeface="楷体" pitchFamily="49" charset="-122"/>
                <a:ea typeface="楷体" pitchFamily="49" charset="-122"/>
              </a:rPr>
              <a:t>I/O</a:t>
            </a:r>
            <a:r>
              <a:rPr kumimoji="1" lang="zh-CN" altLang="en-US" b="1">
                <a:latin typeface="楷体" pitchFamily="49" charset="-122"/>
                <a:ea typeface="楷体" pitchFamily="49" charset="-122"/>
              </a:rPr>
              <a:t>的进程数目较少的场合</a:t>
            </a:r>
            <a:endParaRPr kumimoji="1" lang="zh-CN" altLang="en-US" b="1">
              <a:latin typeface="楷体" pitchFamily="49" charset="-122"/>
              <a:ea typeface="楷体"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5282">
                                            <p:txEl>
                                              <p:pRg st="0" end="0"/>
                                            </p:txEl>
                                          </p:spTgt>
                                        </p:tgtEl>
                                        <p:attrNameLst>
                                          <p:attrName>style.visibility</p:attrName>
                                        </p:attrNameLst>
                                      </p:cBhvr>
                                      <p:to>
                                        <p:strVal val="visible"/>
                                      </p:to>
                                    </p:set>
                                    <p:animEffect transition="in" filter="checkerboard(across)">
                                      <p:cBhvr>
                                        <p:cTn id="7" dur="500"/>
                                        <p:tgtEl>
                                          <p:spTgt spid="2252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5282">
                                            <p:txEl>
                                              <p:pRg st="1" end="1"/>
                                            </p:txEl>
                                          </p:spTgt>
                                        </p:tgtEl>
                                        <p:attrNameLst>
                                          <p:attrName>style.visibility</p:attrName>
                                        </p:attrNameLst>
                                      </p:cBhvr>
                                      <p:to>
                                        <p:strVal val="visible"/>
                                      </p:to>
                                    </p:set>
                                    <p:animEffect transition="in" filter="checkerboard(across)">
                                      <p:cBhvr>
                                        <p:cTn id="12" dur="500"/>
                                        <p:tgtEl>
                                          <p:spTgt spid="2252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25282">
                                            <p:txEl>
                                              <p:pRg st="2" end="2"/>
                                            </p:txEl>
                                          </p:spTgt>
                                        </p:tgtEl>
                                        <p:attrNameLst>
                                          <p:attrName>style.visibility</p:attrName>
                                        </p:attrNameLst>
                                      </p:cBhvr>
                                      <p:to>
                                        <p:strVal val="visible"/>
                                      </p:to>
                                    </p:set>
                                    <p:animEffect transition="in" filter="checkerboard(across)">
                                      <p:cBhvr>
                                        <p:cTn id="17" dur="500"/>
                                        <p:tgtEl>
                                          <p:spTgt spid="2252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build="p"/>
      <p:bldP spid="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19E48224-4A08-407C-BBF2-0020185C03D7}"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sp>
        <p:nvSpPr>
          <p:cNvPr id="214019" name="Rectangle 2"/>
          <p:cNvSpPr>
            <a:spLocks noGrp="1" noChangeArrowheads="1"/>
          </p:cNvSpPr>
          <p:nvPr>
            <p:ph type="body" idx="1"/>
          </p:nvPr>
        </p:nvSpPr>
        <p:spPr>
          <a:xfrm>
            <a:off x="1847850" y="1831977"/>
            <a:ext cx="9810750" cy="2663824"/>
          </a:xfrm>
          <a:noFill/>
        </p:spPr>
        <p:txBody>
          <a:bodyPr/>
          <a:lstStyle/>
          <a:p>
            <a:pPr eaLnBrk="1" hangingPunct="1"/>
            <a:r>
              <a:rPr lang="zh-CN" altLang="en-US" sz="2400" b="1" dirty="0">
                <a:latin typeface="楷体" pitchFamily="49" charset="-122"/>
                <a:ea typeface="楷体" pitchFamily="49" charset="-122"/>
              </a:rPr>
              <a:t>假设磁盘访问序列：</a:t>
            </a:r>
            <a:r>
              <a:rPr lang="en-US" altLang="zh-CN" sz="2400" b="1" dirty="0">
                <a:latin typeface="楷体" pitchFamily="49" charset="-122"/>
                <a:ea typeface="楷体" pitchFamily="49" charset="-122"/>
              </a:rPr>
              <a:t>98</a:t>
            </a:r>
            <a:r>
              <a:rPr lang="zh-CN" altLang="en-US" sz="2400" b="1" dirty="0">
                <a:latin typeface="楷体" pitchFamily="49" charset="-122"/>
                <a:ea typeface="楷体" pitchFamily="49" charset="-122"/>
              </a:rPr>
              <a:t>，</a:t>
            </a:r>
            <a:r>
              <a:rPr lang="en-US" altLang="zh-CN" sz="2400" b="1" dirty="0">
                <a:latin typeface="楷体" pitchFamily="49" charset="-122"/>
                <a:ea typeface="楷体" pitchFamily="49" charset="-122"/>
              </a:rPr>
              <a:t>183</a:t>
            </a:r>
            <a:r>
              <a:rPr lang="zh-CN" altLang="en-US" sz="2400" b="1" dirty="0">
                <a:latin typeface="楷体" pitchFamily="49" charset="-122"/>
                <a:ea typeface="楷体" pitchFamily="49" charset="-122"/>
              </a:rPr>
              <a:t>，</a:t>
            </a:r>
            <a:r>
              <a:rPr lang="en-US" altLang="zh-CN" sz="2400" b="1" dirty="0">
                <a:latin typeface="楷体" pitchFamily="49" charset="-122"/>
                <a:ea typeface="楷体" pitchFamily="49" charset="-122"/>
              </a:rPr>
              <a:t>37</a:t>
            </a:r>
            <a:r>
              <a:rPr lang="zh-CN" altLang="en-US" sz="2400" b="1" dirty="0">
                <a:latin typeface="楷体" pitchFamily="49" charset="-122"/>
                <a:ea typeface="楷体" pitchFamily="49" charset="-122"/>
              </a:rPr>
              <a:t>，</a:t>
            </a:r>
            <a:r>
              <a:rPr lang="en-US" altLang="zh-CN" sz="2400" b="1" dirty="0">
                <a:latin typeface="楷体" pitchFamily="49" charset="-122"/>
                <a:ea typeface="楷体" pitchFamily="49" charset="-122"/>
              </a:rPr>
              <a:t>122</a:t>
            </a:r>
            <a:r>
              <a:rPr lang="zh-CN" altLang="en-US" sz="2400" b="1" dirty="0">
                <a:latin typeface="楷体" pitchFamily="49" charset="-122"/>
                <a:ea typeface="楷体" pitchFamily="49" charset="-122"/>
              </a:rPr>
              <a:t>，</a:t>
            </a:r>
            <a:r>
              <a:rPr lang="en-US" altLang="zh-CN" sz="2400" b="1" dirty="0">
                <a:latin typeface="楷体" pitchFamily="49" charset="-122"/>
                <a:ea typeface="楷体" pitchFamily="49" charset="-122"/>
              </a:rPr>
              <a:t>14</a:t>
            </a:r>
            <a:r>
              <a:rPr lang="zh-CN" altLang="en-US" sz="2400" b="1" dirty="0">
                <a:latin typeface="楷体" pitchFamily="49" charset="-122"/>
                <a:ea typeface="楷体" pitchFamily="49" charset="-122"/>
              </a:rPr>
              <a:t>，</a:t>
            </a:r>
            <a:r>
              <a:rPr lang="en-US" altLang="zh-CN" sz="2400" b="1" dirty="0">
                <a:latin typeface="楷体" pitchFamily="49" charset="-122"/>
                <a:ea typeface="楷体" pitchFamily="49" charset="-122"/>
              </a:rPr>
              <a:t>124</a:t>
            </a:r>
            <a:r>
              <a:rPr lang="zh-CN" altLang="en-US" sz="2400" b="1" dirty="0">
                <a:latin typeface="楷体" pitchFamily="49" charset="-122"/>
                <a:ea typeface="楷体" pitchFamily="49" charset="-122"/>
              </a:rPr>
              <a:t>，</a:t>
            </a:r>
            <a:r>
              <a:rPr lang="en-US" altLang="zh-CN" sz="2400" b="1" dirty="0">
                <a:latin typeface="楷体" pitchFamily="49" charset="-122"/>
                <a:ea typeface="楷体" pitchFamily="49" charset="-122"/>
              </a:rPr>
              <a:t>65</a:t>
            </a:r>
            <a:r>
              <a:rPr lang="zh-CN" altLang="en-US" sz="2400" b="1" dirty="0">
                <a:latin typeface="楷体" pitchFamily="49" charset="-122"/>
                <a:ea typeface="楷体" pitchFamily="49" charset="-122"/>
              </a:rPr>
              <a:t>，</a:t>
            </a:r>
            <a:r>
              <a:rPr lang="en-US" altLang="zh-CN" sz="2400" b="1" dirty="0">
                <a:latin typeface="楷体" pitchFamily="49" charset="-122"/>
                <a:ea typeface="楷体" pitchFamily="49" charset="-122"/>
              </a:rPr>
              <a:t>67</a:t>
            </a:r>
            <a:endParaRPr lang="en-US" altLang="zh-CN" sz="2400" b="1" dirty="0">
              <a:latin typeface="楷体" pitchFamily="49" charset="-122"/>
              <a:ea typeface="楷体" pitchFamily="49" charset="-122"/>
            </a:endParaRPr>
          </a:p>
          <a:p>
            <a:pPr eaLnBrk="1" hangingPunct="1"/>
            <a:r>
              <a:rPr lang="zh-CN" altLang="en-US" sz="2400" b="1" dirty="0">
                <a:latin typeface="楷体" pitchFamily="49" charset="-122"/>
                <a:ea typeface="楷体" pitchFamily="49" charset="-122"/>
              </a:rPr>
              <a:t>读写头起始位置：</a:t>
            </a:r>
            <a:r>
              <a:rPr lang="en-US" altLang="zh-CN" sz="2400" b="1" dirty="0">
                <a:latin typeface="楷体" pitchFamily="49" charset="-122"/>
                <a:ea typeface="楷体" pitchFamily="49" charset="-122"/>
              </a:rPr>
              <a:t>53</a:t>
            </a:r>
            <a:endParaRPr lang="en-US" altLang="zh-CN" sz="2400" b="1" dirty="0">
              <a:latin typeface="楷体" pitchFamily="49" charset="-122"/>
              <a:ea typeface="楷体" pitchFamily="49" charset="-122"/>
            </a:endParaRPr>
          </a:p>
          <a:p>
            <a:pPr eaLnBrk="1" hangingPunct="1"/>
            <a:endParaRPr lang="en-US" altLang="zh-CN" sz="2400" b="1" dirty="0">
              <a:latin typeface="楷体" pitchFamily="49" charset="-122"/>
              <a:ea typeface="楷体" pitchFamily="49" charset="-122"/>
            </a:endParaRPr>
          </a:p>
          <a:p>
            <a:pPr eaLnBrk="1" hangingPunct="1"/>
            <a:r>
              <a:rPr lang="zh-CN" altLang="en-US" sz="2400" b="1" dirty="0">
                <a:latin typeface="楷体" pitchFamily="49" charset="-122"/>
                <a:ea typeface="楷体" pitchFamily="49" charset="-122"/>
              </a:rPr>
              <a:t>安排磁头服务序列</a:t>
            </a:r>
            <a:endParaRPr lang="zh-CN" altLang="en-US" sz="2400" b="1" dirty="0">
              <a:latin typeface="楷体" pitchFamily="49" charset="-122"/>
              <a:ea typeface="楷体" pitchFamily="49" charset="-122"/>
            </a:endParaRPr>
          </a:p>
          <a:p>
            <a:pPr eaLnBrk="1" hangingPunct="1"/>
            <a:r>
              <a:rPr lang="zh-CN" altLang="en-US" sz="2400" b="1" dirty="0">
                <a:latin typeface="楷体" pitchFamily="49" charset="-122"/>
                <a:ea typeface="楷体" pitchFamily="49" charset="-122"/>
              </a:rPr>
              <a:t>计算磁头移动总距离（道数）</a:t>
            </a:r>
            <a:endParaRPr lang="zh-CN" altLang="en-US" sz="2400" b="1" dirty="0">
              <a:latin typeface="楷体" pitchFamily="49" charset="-122"/>
              <a:ea typeface="楷体" pitchFamily="49" charset="-122"/>
            </a:endParaRPr>
          </a:p>
        </p:txBody>
      </p:sp>
      <p:sp>
        <p:nvSpPr>
          <p:cNvPr id="214020" name="AutoShape 5"/>
          <p:cNvSpPr>
            <a:spLocks noChangeArrowheads="1"/>
          </p:cNvSpPr>
          <p:nvPr/>
        </p:nvSpPr>
        <p:spPr bwMode="auto">
          <a:xfrm>
            <a:off x="2709863" y="692151"/>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r>
              <a:rPr lang="zh-CN" altLang="en-US" b="1">
                <a:solidFill>
                  <a:schemeClr val="tx2"/>
                </a:solidFill>
                <a:latin typeface="楷体" pitchFamily="49" charset="-122"/>
                <a:ea typeface="楷体" pitchFamily="49" charset="-122"/>
              </a:rPr>
              <a:t>先来先服务</a:t>
            </a:r>
            <a:r>
              <a:rPr lang="en-US" altLang="zh-CN" b="1">
                <a:solidFill>
                  <a:schemeClr val="tx2"/>
                </a:solidFill>
                <a:latin typeface="楷体" pitchFamily="49" charset="-122"/>
                <a:ea typeface="楷体" pitchFamily="49" charset="-122"/>
              </a:rPr>
              <a:t>FCFS</a:t>
            </a:r>
            <a:endParaRPr lang="en-US" altLang="zh-CN" b="1">
              <a:solidFill>
                <a:schemeClr val="tx2"/>
              </a:solidFill>
              <a:latin typeface="楷体" pitchFamily="49" charset="-122"/>
              <a:ea typeface="楷体" pitchFamily="49" charset="-122"/>
            </a:endParaRPr>
          </a:p>
        </p:txBody>
      </p:sp>
    </p:spTree>
  </p:cSld>
  <p:clrMapOvr>
    <a:masterClrMapping/>
  </p:clrMapOvr>
  <p:transition>
    <p:zo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F6243BC8-B800-4AC1-8E16-E35AA7FC2B84}"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sp>
        <p:nvSpPr>
          <p:cNvPr id="227332" name="Text Box 4"/>
          <p:cNvSpPr txBox="1">
            <a:spLocks noChangeArrowheads="1"/>
          </p:cNvSpPr>
          <p:nvPr/>
        </p:nvSpPr>
        <p:spPr bwMode="auto">
          <a:xfrm>
            <a:off x="2667000" y="5157788"/>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itchFamily="49" charset="-122"/>
                <a:ea typeface="楷体" pitchFamily="49" charset="-122"/>
              </a:rPr>
              <a:t>磁盘访问序列：</a:t>
            </a:r>
            <a:r>
              <a:rPr lang="en-US" altLang="zh-CN" sz="2400" b="1">
                <a:solidFill>
                  <a:srgbClr val="000000"/>
                </a:solidFill>
                <a:latin typeface="楷体" pitchFamily="49" charset="-122"/>
                <a:ea typeface="楷体" pitchFamily="49" charset="-122"/>
              </a:rPr>
              <a:t>98</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183</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37</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122</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14</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124</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65</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67</a:t>
            </a:r>
            <a:endParaRPr lang="en-US" altLang="zh-CN" sz="2400" b="1">
              <a:latin typeface="楷体" pitchFamily="49" charset="-122"/>
              <a:ea typeface="楷体" pitchFamily="49" charset="-122"/>
            </a:endParaRPr>
          </a:p>
        </p:txBody>
      </p:sp>
      <p:sp>
        <p:nvSpPr>
          <p:cNvPr id="215044" name="AutoShape 6"/>
          <p:cNvSpPr>
            <a:spLocks noChangeArrowheads="1"/>
          </p:cNvSpPr>
          <p:nvPr/>
        </p:nvSpPr>
        <p:spPr bwMode="auto">
          <a:xfrm>
            <a:off x="1487487" y="766764"/>
            <a:ext cx="1081088" cy="4967287"/>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r>
              <a:rPr lang="zh-CN" altLang="en-US" sz="3600">
                <a:solidFill>
                  <a:schemeClr val="tx2"/>
                </a:solidFill>
                <a:latin typeface="楷体" pitchFamily="49" charset="-122"/>
                <a:ea typeface="楷体" pitchFamily="49" charset="-122"/>
              </a:rPr>
              <a:t>先来先服务</a:t>
            </a:r>
            <a:r>
              <a:rPr lang="en-US" altLang="zh-CN" sz="3600">
                <a:solidFill>
                  <a:schemeClr val="tx2"/>
                </a:solidFill>
                <a:latin typeface="楷体" pitchFamily="49" charset="-122"/>
                <a:ea typeface="楷体" pitchFamily="49" charset="-122"/>
              </a:rPr>
              <a:t>FCFS</a:t>
            </a:r>
            <a:endParaRPr lang="en-US" altLang="zh-CN" sz="3600">
              <a:solidFill>
                <a:schemeClr val="tx2"/>
              </a:solidFill>
              <a:latin typeface="楷体" pitchFamily="49" charset="-122"/>
              <a:ea typeface="楷体" pitchFamily="49" charset="-122"/>
            </a:endParaRPr>
          </a:p>
        </p:txBody>
      </p:sp>
      <p:sp>
        <p:nvSpPr>
          <p:cNvPr id="215045" name="Text Box 7"/>
          <p:cNvSpPr txBox="1">
            <a:spLocks noChangeArrowheads="1"/>
          </p:cNvSpPr>
          <p:nvPr/>
        </p:nvSpPr>
        <p:spPr bwMode="auto">
          <a:xfrm>
            <a:off x="2673350" y="1198563"/>
            <a:ext cx="7850188" cy="3816350"/>
          </a:xfrm>
          <a:prstGeom prst="rect">
            <a:avLst/>
          </a:prstGeom>
          <a:blipFill dpi="0" rotWithShape="1">
            <a:blip r:embed="rId1"/>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endParaRPr lang="zh-CN" altLang="zh-CN" sz="2400">
              <a:latin typeface="楷体" pitchFamily="49" charset="-122"/>
              <a:ea typeface="楷体" pitchFamily="49" charset="-122"/>
            </a:endParaRPr>
          </a:p>
        </p:txBody>
      </p:sp>
      <p:graphicFrame>
        <p:nvGraphicFramePr>
          <p:cNvPr id="227600" name="Group 272"/>
          <p:cNvGraphicFramePr>
            <a:graphicFrameLocks noGrp="1"/>
          </p:cNvGraphicFramePr>
          <p:nvPr>
            <p:ph/>
          </p:nvPr>
        </p:nvGraphicFramePr>
        <p:xfrm>
          <a:off x="2673351" y="1198563"/>
          <a:ext cx="7489825" cy="3490912"/>
        </p:xfrm>
        <a:graphic>
          <a:graphicData uri="http://schemas.openxmlformats.org/drawingml/2006/table">
            <a:tbl>
              <a:tblPr/>
              <a:tblGrid>
                <a:gridCol w="506413"/>
                <a:gridCol w="576262"/>
                <a:gridCol w="793750"/>
                <a:gridCol w="790575"/>
                <a:gridCol w="503238"/>
                <a:gridCol w="793750"/>
                <a:gridCol w="827087"/>
                <a:gridCol w="433388"/>
                <a:gridCol w="287337"/>
                <a:gridCol w="323850"/>
                <a:gridCol w="936625"/>
                <a:gridCol w="717550"/>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14</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37</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53</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65</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67</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98</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122</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124</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183</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r>
            </a:tbl>
          </a:graphicData>
        </a:graphic>
      </p:graphicFrame>
      <p:sp>
        <p:nvSpPr>
          <p:cNvPr id="227575" name="Line 247"/>
          <p:cNvSpPr>
            <a:spLocks noChangeShapeType="1"/>
          </p:cNvSpPr>
          <p:nvPr/>
        </p:nvSpPr>
        <p:spPr bwMode="auto">
          <a:xfrm>
            <a:off x="4549776" y="1625601"/>
            <a:ext cx="2087563" cy="214313"/>
          </a:xfrm>
          <a:prstGeom prst="line">
            <a:avLst/>
          </a:prstGeom>
          <a:noFill/>
          <a:ln w="57150">
            <a:solidFill>
              <a:srgbClr val="FF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76" name="Line 248"/>
          <p:cNvSpPr>
            <a:spLocks noChangeShapeType="1"/>
          </p:cNvSpPr>
          <p:nvPr/>
        </p:nvSpPr>
        <p:spPr bwMode="auto">
          <a:xfrm>
            <a:off x="6637339" y="1839914"/>
            <a:ext cx="2808287" cy="288925"/>
          </a:xfrm>
          <a:prstGeom prst="line">
            <a:avLst/>
          </a:prstGeom>
          <a:noFill/>
          <a:ln w="57150">
            <a:solidFill>
              <a:srgbClr val="FFCC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77" name="Line 249"/>
          <p:cNvSpPr>
            <a:spLocks noChangeShapeType="1"/>
          </p:cNvSpPr>
          <p:nvPr/>
        </p:nvSpPr>
        <p:spPr bwMode="auto">
          <a:xfrm rot="10016990">
            <a:off x="3819525" y="1703389"/>
            <a:ext cx="5545138" cy="1101725"/>
          </a:xfrm>
          <a:prstGeom prst="line">
            <a:avLst/>
          </a:prstGeom>
          <a:noFill/>
          <a:ln w="5715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78" name="Text Box 250"/>
          <p:cNvSpPr txBox="1">
            <a:spLocks noChangeArrowheads="1"/>
          </p:cNvSpPr>
          <p:nvPr/>
        </p:nvSpPr>
        <p:spPr bwMode="auto">
          <a:xfrm>
            <a:off x="5554664" y="1552576"/>
            <a:ext cx="617537" cy="461963"/>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00"/>
                </a:solidFill>
                <a:latin typeface="楷体" pitchFamily="49" charset="-122"/>
                <a:ea typeface="楷体" pitchFamily="49" charset="-122"/>
              </a:rPr>
              <a:t>45</a:t>
            </a:r>
            <a:endParaRPr lang="en-US" altLang="zh-CN" sz="2400">
              <a:solidFill>
                <a:srgbClr val="FFFF00"/>
              </a:solidFill>
              <a:latin typeface="楷体" pitchFamily="49" charset="-122"/>
              <a:ea typeface="楷体" pitchFamily="49" charset="-122"/>
            </a:endParaRPr>
          </a:p>
        </p:txBody>
      </p:sp>
      <p:sp>
        <p:nvSpPr>
          <p:cNvPr id="227579" name="Line 251"/>
          <p:cNvSpPr>
            <a:spLocks noChangeShapeType="1"/>
          </p:cNvSpPr>
          <p:nvPr/>
        </p:nvSpPr>
        <p:spPr bwMode="auto">
          <a:xfrm>
            <a:off x="3756026" y="2344739"/>
            <a:ext cx="3743325" cy="504825"/>
          </a:xfrm>
          <a:prstGeom prst="line">
            <a:avLst/>
          </a:prstGeom>
          <a:noFill/>
          <a:ln w="57150">
            <a:solidFill>
              <a:srgbClr val="FF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1" name="Line 253"/>
          <p:cNvSpPr>
            <a:spLocks noChangeShapeType="1"/>
          </p:cNvSpPr>
          <p:nvPr/>
        </p:nvSpPr>
        <p:spPr bwMode="auto">
          <a:xfrm rot="10016990">
            <a:off x="3171825" y="3065463"/>
            <a:ext cx="4325938" cy="277812"/>
          </a:xfrm>
          <a:prstGeom prst="line">
            <a:avLst/>
          </a:prstGeom>
          <a:noFill/>
          <a:ln w="57150">
            <a:solidFill>
              <a:srgbClr val="FF99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2" name="Line 254"/>
          <p:cNvSpPr>
            <a:spLocks noChangeShapeType="1"/>
          </p:cNvSpPr>
          <p:nvPr/>
        </p:nvSpPr>
        <p:spPr bwMode="auto">
          <a:xfrm>
            <a:off x="3179763" y="3567113"/>
            <a:ext cx="5040312" cy="146050"/>
          </a:xfrm>
          <a:prstGeom prst="line">
            <a:avLst/>
          </a:prstGeom>
          <a:noFill/>
          <a:ln w="57150">
            <a:solidFill>
              <a:srgbClr val="FF99CC"/>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3" name="Line 255"/>
          <p:cNvSpPr>
            <a:spLocks noChangeShapeType="1"/>
          </p:cNvSpPr>
          <p:nvPr/>
        </p:nvSpPr>
        <p:spPr bwMode="auto">
          <a:xfrm rot="10016990">
            <a:off x="5267325" y="3784601"/>
            <a:ext cx="2914650" cy="314325"/>
          </a:xfrm>
          <a:prstGeom prst="line">
            <a:avLst/>
          </a:prstGeom>
          <a:noFill/>
          <a:ln w="5715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4" name="Line 256"/>
          <p:cNvSpPr>
            <a:spLocks noChangeShapeType="1"/>
          </p:cNvSpPr>
          <p:nvPr/>
        </p:nvSpPr>
        <p:spPr bwMode="auto">
          <a:xfrm>
            <a:off x="5340350" y="4144963"/>
            <a:ext cx="503238" cy="21590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5" name="Text Box 257"/>
          <p:cNvSpPr txBox="1">
            <a:spLocks noChangeArrowheads="1"/>
          </p:cNvSpPr>
          <p:nvPr/>
        </p:nvSpPr>
        <p:spPr bwMode="auto">
          <a:xfrm>
            <a:off x="7427914" y="1625601"/>
            <a:ext cx="649287" cy="461963"/>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CC99"/>
                </a:solidFill>
                <a:latin typeface="楷体" pitchFamily="49" charset="-122"/>
                <a:ea typeface="楷体" pitchFamily="49" charset="-122"/>
              </a:rPr>
              <a:t>85</a:t>
            </a:r>
            <a:endParaRPr lang="en-US" altLang="zh-CN" sz="2400">
              <a:solidFill>
                <a:srgbClr val="FFCC99"/>
              </a:solidFill>
              <a:latin typeface="楷体" pitchFamily="49" charset="-122"/>
              <a:ea typeface="楷体" pitchFamily="49" charset="-122"/>
            </a:endParaRPr>
          </a:p>
        </p:txBody>
      </p:sp>
      <p:sp>
        <p:nvSpPr>
          <p:cNvPr id="227586" name="Text Box 258"/>
          <p:cNvSpPr txBox="1">
            <a:spLocks noChangeArrowheads="1"/>
          </p:cNvSpPr>
          <p:nvPr/>
        </p:nvSpPr>
        <p:spPr bwMode="auto">
          <a:xfrm>
            <a:off x="6348414" y="2057400"/>
            <a:ext cx="719137"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146</a:t>
            </a:r>
            <a:endParaRPr lang="en-US" altLang="zh-CN" sz="2400">
              <a:solidFill>
                <a:srgbClr val="FFFF99"/>
              </a:solidFill>
              <a:latin typeface="楷体" pitchFamily="49" charset="-122"/>
              <a:ea typeface="楷体" pitchFamily="49" charset="-122"/>
            </a:endParaRPr>
          </a:p>
        </p:txBody>
      </p:sp>
      <p:sp>
        <p:nvSpPr>
          <p:cNvPr id="227587" name="Text Box 259"/>
          <p:cNvSpPr txBox="1">
            <a:spLocks noChangeArrowheads="1"/>
          </p:cNvSpPr>
          <p:nvPr/>
        </p:nvSpPr>
        <p:spPr bwMode="auto">
          <a:xfrm>
            <a:off x="5411788" y="2416175"/>
            <a:ext cx="608012"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85</a:t>
            </a:r>
            <a:endParaRPr lang="en-US" altLang="zh-CN" sz="2400">
              <a:solidFill>
                <a:srgbClr val="FFFF99"/>
              </a:solidFill>
              <a:latin typeface="楷体" pitchFamily="49" charset="-122"/>
              <a:ea typeface="楷体" pitchFamily="49" charset="-122"/>
            </a:endParaRPr>
          </a:p>
        </p:txBody>
      </p:sp>
      <p:sp>
        <p:nvSpPr>
          <p:cNvPr id="227588" name="Text Box 260"/>
          <p:cNvSpPr txBox="1">
            <a:spLocks noChangeArrowheads="1"/>
          </p:cNvSpPr>
          <p:nvPr/>
        </p:nvSpPr>
        <p:spPr bwMode="auto">
          <a:xfrm>
            <a:off x="4619626" y="3065464"/>
            <a:ext cx="792163"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108</a:t>
            </a:r>
            <a:endParaRPr lang="en-US" altLang="zh-CN" sz="2400">
              <a:solidFill>
                <a:srgbClr val="FFFF99"/>
              </a:solidFill>
              <a:latin typeface="楷体" pitchFamily="49" charset="-122"/>
              <a:ea typeface="楷体" pitchFamily="49" charset="-122"/>
            </a:endParaRPr>
          </a:p>
        </p:txBody>
      </p:sp>
      <p:sp>
        <p:nvSpPr>
          <p:cNvPr id="227589" name="Text Box 261"/>
          <p:cNvSpPr txBox="1">
            <a:spLocks noChangeArrowheads="1"/>
          </p:cNvSpPr>
          <p:nvPr/>
        </p:nvSpPr>
        <p:spPr bwMode="auto">
          <a:xfrm>
            <a:off x="5627688" y="3419475"/>
            <a:ext cx="792162"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110</a:t>
            </a:r>
            <a:endParaRPr lang="en-US" altLang="zh-CN" sz="2400">
              <a:solidFill>
                <a:srgbClr val="FFFF99"/>
              </a:solidFill>
              <a:latin typeface="楷体" pitchFamily="49" charset="-122"/>
              <a:ea typeface="楷体" pitchFamily="49" charset="-122"/>
            </a:endParaRPr>
          </a:p>
        </p:txBody>
      </p:sp>
      <p:sp>
        <p:nvSpPr>
          <p:cNvPr id="227590" name="Text Box 262"/>
          <p:cNvSpPr txBox="1">
            <a:spLocks noChangeArrowheads="1"/>
          </p:cNvSpPr>
          <p:nvPr/>
        </p:nvSpPr>
        <p:spPr bwMode="auto">
          <a:xfrm>
            <a:off x="6491288" y="3784600"/>
            <a:ext cx="576262"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59</a:t>
            </a:r>
            <a:endParaRPr lang="en-US" altLang="zh-CN" sz="2400">
              <a:solidFill>
                <a:srgbClr val="FFFF99"/>
              </a:solidFill>
              <a:latin typeface="楷体" pitchFamily="49" charset="-122"/>
              <a:ea typeface="楷体" pitchFamily="49" charset="-122"/>
            </a:endParaRPr>
          </a:p>
        </p:txBody>
      </p:sp>
      <p:sp>
        <p:nvSpPr>
          <p:cNvPr id="227591" name="Text Box 263"/>
          <p:cNvSpPr txBox="1">
            <a:spLocks noChangeArrowheads="1"/>
          </p:cNvSpPr>
          <p:nvPr/>
        </p:nvSpPr>
        <p:spPr bwMode="auto">
          <a:xfrm>
            <a:off x="5411788" y="4433889"/>
            <a:ext cx="360362"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2</a:t>
            </a:r>
            <a:endParaRPr lang="en-US" altLang="zh-CN" sz="2400">
              <a:solidFill>
                <a:srgbClr val="FFFF99"/>
              </a:solidFill>
              <a:latin typeface="楷体" pitchFamily="49" charset="-122"/>
              <a:ea typeface="楷体" pitchFamily="49" charset="-122"/>
            </a:endParaRPr>
          </a:p>
        </p:txBody>
      </p:sp>
      <p:sp>
        <p:nvSpPr>
          <p:cNvPr id="227592" name="AutoShape 264"/>
          <p:cNvSpPr>
            <a:spLocks noChangeArrowheads="1"/>
          </p:cNvSpPr>
          <p:nvPr/>
        </p:nvSpPr>
        <p:spPr bwMode="auto">
          <a:xfrm>
            <a:off x="2133600" y="5867400"/>
            <a:ext cx="5518150" cy="1149350"/>
          </a:xfrm>
          <a:prstGeom prst="wedgeEllipseCallout">
            <a:avLst>
              <a:gd name="adj1" fmla="val -43245"/>
              <a:gd name="adj2" fmla="val -90194"/>
            </a:avLst>
          </a:prstGeom>
          <a:gradFill rotWithShape="1">
            <a:gsLst>
              <a:gs pos="0">
                <a:srgbClr val="FFFFFF"/>
              </a:gs>
              <a:gs pos="100000">
                <a:srgbClr val="FFCC99"/>
              </a:gs>
            </a:gsLst>
            <a:path path="rect">
              <a:fillToRect l="50000" t="50000" r="50000" b="50000"/>
            </a:path>
          </a:gradFill>
          <a:ln w="12700" algn="ctr">
            <a:solidFill>
              <a:srgbClr val="E6552E"/>
            </a:solidFill>
            <a:miter lim="800000"/>
          </a:ln>
          <a:effectLst>
            <a:outerShdw dist="53882" dir="2700000" algn="ctr" rotWithShape="0">
              <a:srgbClr val="CBCBCB">
                <a:alpha val="79999"/>
              </a:srgbClr>
            </a:outerShdw>
          </a:effec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10000"/>
              </a:lnSpc>
              <a:spcBef>
                <a:spcPct val="0"/>
              </a:spcBef>
              <a:buFontTx/>
              <a:buNone/>
            </a:pPr>
            <a:r>
              <a:rPr lang="zh-CN" altLang="en-US" sz="2400" b="1">
                <a:latin typeface="楷体" pitchFamily="49" charset="-122"/>
                <a:ea typeface="楷体" pitchFamily="49" charset="-122"/>
              </a:rPr>
              <a:t>磁头走过的总道数：</a:t>
            </a:r>
            <a:r>
              <a:rPr lang="en-US" altLang="zh-CN" sz="2400" b="1">
                <a:latin typeface="楷体" pitchFamily="49" charset="-122"/>
                <a:ea typeface="楷体" pitchFamily="49" charset="-122"/>
              </a:rPr>
              <a:t>640</a:t>
            </a:r>
            <a:endParaRPr lang="en-US" altLang="zh-CN" sz="2400" b="1">
              <a:latin typeface="楷体" pitchFamily="49" charset="-122"/>
              <a:ea typeface="楷体" pitchFamily="49" charset="-122"/>
            </a:endParaRPr>
          </a:p>
          <a:p>
            <a:pPr>
              <a:lnSpc>
                <a:spcPct val="110000"/>
              </a:lnSpc>
              <a:spcBef>
                <a:spcPct val="0"/>
              </a:spcBef>
              <a:buFontTx/>
              <a:buNone/>
            </a:pPr>
            <a:r>
              <a:rPr lang="zh-CN" altLang="en-US" sz="2400" b="1">
                <a:latin typeface="楷体" pitchFamily="49" charset="-122"/>
                <a:ea typeface="楷体" pitchFamily="49" charset="-122"/>
              </a:rPr>
              <a:t>平均寻道长度：</a:t>
            </a:r>
            <a:r>
              <a:rPr lang="en-US" altLang="zh-CN" sz="2400" b="1">
                <a:latin typeface="楷体" pitchFamily="49" charset="-122"/>
                <a:ea typeface="楷体" pitchFamily="49" charset="-122"/>
              </a:rPr>
              <a:t>80</a:t>
            </a:r>
            <a:endParaRPr lang="en-US" altLang="zh-CN" sz="2400">
              <a:latin typeface="楷体" pitchFamily="49" charset="-122"/>
              <a:ea typeface="楷体" pitchFamily="49" charset="-122"/>
            </a:endParaRPr>
          </a:p>
        </p:txBody>
      </p:sp>
      <p:sp>
        <p:nvSpPr>
          <p:cNvPr id="215094" name="Text Box 266"/>
          <p:cNvSpPr txBox="1">
            <a:spLocks noChangeArrowheads="1"/>
          </p:cNvSpPr>
          <p:nvPr/>
        </p:nvSpPr>
        <p:spPr bwMode="auto">
          <a:xfrm>
            <a:off x="3179763" y="549276"/>
            <a:ext cx="5262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r>
              <a:rPr lang="en-US" altLang="zh-CN" sz="2400">
                <a:solidFill>
                  <a:srgbClr val="000000"/>
                </a:solidFill>
                <a:latin typeface="楷体" pitchFamily="49" charset="-122"/>
                <a:ea typeface="楷体" pitchFamily="49" charset="-122"/>
              </a:rPr>
              <a:t>98</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183</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37</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122</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14</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124</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65</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67</a:t>
            </a:r>
            <a:endParaRPr lang="en-US" altLang="zh-CN" sz="2400">
              <a:solidFill>
                <a:srgbClr val="000000"/>
              </a:solidFill>
              <a:latin typeface="楷体" pitchFamily="49" charset="-122"/>
              <a:ea typeface="楷体"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27575"/>
                                        </p:tgtEl>
                                        <p:attrNameLst>
                                          <p:attrName>style.visibility</p:attrName>
                                        </p:attrNameLst>
                                      </p:cBhvr>
                                      <p:to>
                                        <p:strVal val="visible"/>
                                      </p:to>
                                    </p:set>
                                    <p:anim calcmode="lin" valueType="num">
                                      <p:cBhvr>
                                        <p:cTn id="7" dur="500" fill="hold"/>
                                        <p:tgtEl>
                                          <p:spTgt spid="227575"/>
                                        </p:tgtEl>
                                        <p:attrNameLst>
                                          <p:attrName>ppt_x</p:attrName>
                                        </p:attrNameLst>
                                      </p:cBhvr>
                                      <p:tavLst>
                                        <p:tav tm="0">
                                          <p:val>
                                            <p:strVal val="#ppt_x-#ppt_w/2"/>
                                          </p:val>
                                        </p:tav>
                                        <p:tav tm="100000">
                                          <p:val>
                                            <p:strVal val="#ppt_x"/>
                                          </p:val>
                                        </p:tav>
                                      </p:tavLst>
                                    </p:anim>
                                    <p:anim calcmode="lin" valueType="num">
                                      <p:cBhvr>
                                        <p:cTn id="8" dur="500" fill="hold"/>
                                        <p:tgtEl>
                                          <p:spTgt spid="227575"/>
                                        </p:tgtEl>
                                        <p:attrNameLst>
                                          <p:attrName>ppt_y</p:attrName>
                                        </p:attrNameLst>
                                      </p:cBhvr>
                                      <p:tavLst>
                                        <p:tav tm="0">
                                          <p:val>
                                            <p:strVal val="#ppt_y"/>
                                          </p:val>
                                        </p:tav>
                                        <p:tav tm="100000">
                                          <p:val>
                                            <p:strVal val="#ppt_y"/>
                                          </p:val>
                                        </p:tav>
                                      </p:tavLst>
                                    </p:anim>
                                    <p:anim calcmode="lin" valueType="num">
                                      <p:cBhvr>
                                        <p:cTn id="9" dur="500" fill="hold"/>
                                        <p:tgtEl>
                                          <p:spTgt spid="227575"/>
                                        </p:tgtEl>
                                        <p:attrNameLst>
                                          <p:attrName>ppt_w</p:attrName>
                                        </p:attrNameLst>
                                      </p:cBhvr>
                                      <p:tavLst>
                                        <p:tav tm="0">
                                          <p:val>
                                            <p:fltVal val="0"/>
                                          </p:val>
                                        </p:tav>
                                        <p:tav tm="100000">
                                          <p:val>
                                            <p:strVal val="#ppt_w"/>
                                          </p:val>
                                        </p:tav>
                                      </p:tavLst>
                                    </p:anim>
                                    <p:anim calcmode="lin" valueType="num">
                                      <p:cBhvr>
                                        <p:cTn id="10" dur="500" fill="hold"/>
                                        <p:tgtEl>
                                          <p:spTgt spid="22757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227576"/>
                                        </p:tgtEl>
                                        <p:attrNameLst>
                                          <p:attrName>style.visibility</p:attrName>
                                        </p:attrNameLst>
                                      </p:cBhvr>
                                      <p:to>
                                        <p:strVal val="visible"/>
                                      </p:to>
                                    </p:set>
                                    <p:anim calcmode="lin" valueType="num">
                                      <p:cBhvr>
                                        <p:cTn id="15" dur="500" fill="hold"/>
                                        <p:tgtEl>
                                          <p:spTgt spid="227576"/>
                                        </p:tgtEl>
                                        <p:attrNameLst>
                                          <p:attrName>ppt_x</p:attrName>
                                        </p:attrNameLst>
                                      </p:cBhvr>
                                      <p:tavLst>
                                        <p:tav tm="0">
                                          <p:val>
                                            <p:strVal val="#ppt_x-#ppt_w/2"/>
                                          </p:val>
                                        </p:tav>
                                        <p:tav tm="100000">
                                          <p:val>
                                            <p:strVal val="#ppt_x"/>
                                          </p:val>
                                        </p:tav>
                                      </p:tavLst>
                                    </p:anim>
                                    <p:anim calcmode="lin" valueType="num">
                                      <p:cBhvr>
                                        <p:cTn id="16" dur="500" fill="hold"/>
                                        <p:tgtEl>
                                          <p:spTgt spid="227576"/>
                                        </p:tgtEl>
                                        <p:attrNameLst>
                                          <p:attrName>ppt_y</p:attrName>
                                        </p:attrNameLst>
                                      </p:cBhvr>
                                      <p:tavLst>
                                        <p:tav tm="0">
                                          <p:val>
                                            <p:strVal val="#ppt_y"/>
                                          </p:val>
                                        </p:tav>
                                        <p:tav tm="100000">
                                          <p:val>
                                            <p:strVal val="#ppt_y"/>
                                          </p:val>
                                        </p:tav>
                                      </p:tavLst>
                                    </p:anim>
                                    <p:anim calcmode="lin" valueType="num">
                                      <p:cBhvr>
                                        <p:cTn id="17" dur="500" fill="hold"/>
                                        <p:tgtEl>
                                          <p:spTgt spid="227576"/>
                                        </p:tgtEl>
                                        <p:attrNameLst>
                                          <p:attrName>ppt_w</p:attrName>
                                        </p:attrNameLst>
                                      </p:cBhvr>
                                      <p:tavLst>
                                        <p:tav tm="0">
                                          <p:val>
                                            <p:fltVal val="0"/>
                                          </p:val>
                                        </p:tav>
                                        <p:tav tm="100000">
                                          <p:val>
                                            <p:strVal val="#ppt_w"/>
                                          </p:val>
                                        </p:tav>
                                      </p:tavLst>
                                    </p:anim>
                                    <p:anim calcmode="lin" valueType="num">
                                      <p:cBhvr>
                                        <p:cTn id="18" dur="500" fill="hold"/>
                                        <p:tgtEl>
                                          <p:spTgt spid="22757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2" fill="hold" nodeType="clickEffect">
                                  <p:stCondLst>
                                    <p:cond delay="0"/>
                                  </p:stCondLst>
                                  <p:childTnLst>
                                    <p:set>
                                      <p:cBhvr>
                                        <p:cTn id="22" dur="1" fill="hold">
                                          <p:stCondLst>
                                            <p:cond delay="0"/>
                                          </p:stCondLst>
                                        </p:cTn>
                                        <p:tgtEl>
                                          <p:spTgt spid="227577"/>
                                        </p:tgtEl>
                                        <p:attrNameLst>
                                          <p:attrName>style.visibility</p:attrName>
                                        </p:attrNameLst>
                                      </p:cBhvr>
                                      <p:to>
                                        <p:strVal val="visible"/>
                                      </p:to>
                                    </p:set>
                                    <p:anim calcmode="lin" valueType="num">
                                      <p:cBhvr>
                                        <p:cTn id="23" dur="500" fill="hold"/>
                                        <p:tgtEl>
                                          <p:spTgt spid="227577"/>
                                        </p:tgtEl>
                                        <p:attrNameLst>
                                          <p:attrName>ppt_x</p:attrName>
                                        </p:attrNameLst>
                                      </p:cBhvr>
                                      <p:tavLst>
                                        <p:tav tm="0">
                                          <p:val>
                                            <p:strVal val="#ppt_x+#ppt_w/2"/>
                                          </p:val>
                                        </p:tav>
                                        <p:tav tm="100000">
                                          <p:val>
                                            <p:strVal val="#ppt_x"/>
                                          </p:val>
                                        </p:tav>
                                      </p:tavLst>
                                    </p:anim>
                                    <p:anim calcmode="lin" valueType="num">
                                      <p:cBhvr>
                                        <p:cTn id="24" dur="500" fill="hold"/>
                                        <p:tgtEl>
                                          <p:spTgt spid="227577"/>
                                        </p:tgtEl>
                                        <p:attrNameLst>
                                          <p:attrName>ppt_y</p:attrName>
                                        </p:attrNameLst>
                                      </p:cBhvr>
                                      <p:tavLst>
                                        <p:tav tm="0">
                                          <p:val>
                                            <p:strVal val="#ppt_y"/>
                                          </p:val>
                                        </p:tav>
                                        <p:tav tm="100000">
                                          <p:val>
                                            <p:strVal val="#ppt_y"/>
                                          </p:val>
                                        </p:tav>
                                      </p:tavLst>
                                    </p:anim>
                                    <p:anim calcmode="lin" valueType="num">
                                      <p:cBhvr>
                                        <p:cTn id="25" dur="500" fill="hold"/>
                                        <p:tgtEl>
                                          <p:spTgt spid="227577"/>
                                        </p:tgtEl>
                                        <p:attrNameLst>
                                          <p:attrName>ppt_w</p:attrName>
                                        </p:attrNameLst>
                                      </p:cBhvr>
                                      <p:tavLst>
                                        <p:tav tm="0">
                                          <p:val>
                                            <p:fltVal val="0"/>
                                          </p:val>
                                        </p:tav>
                                        <p:tav tm="100000">
                                          <p:val>
                                            <p:strVal val="#ppt_w"/>
                                          </p:val>
                                        </p:tav>
                                      </p:tavLst>
                                    </p:anim>
                                    <p:anim calcmode="lin" valueType="num">
                                      <p:cBhvr>
                                        <p:cTn id="26" dur="500" fill="hold"/>
                                        <p:tgtEl>
                                          <p:spTgt spid="227577"/>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227579"/>
                                        </p:tgtEl>
                                        <p:attrNameLst>
                                          <p:attrName>style.visibility</p:attrName>
                                        </p:attrNameLst>
                                      </p:cBhvr>
                                      <p:to>
                                        <p:strVal val="visible"/>
                                      </p:to>
                                    </p:set>
                                    <p:anim calcmode="lin" valueType="num">
                                      <p:cBhvr>
                                        <p:cTn id="31" dur="500" fill="hold"/>
                                        <p:tgtEl>
                                          <p:spTgt spid="227579"/>
                                        </p:tgtEl>
                                        <p:attrNameLst>
                                          <p:attrName>ppt_x</p:attrName>
                                        </p:attrNameLst>
                                      </p:cBhvr>
                                      <p:tavLst>
                                        <p:tav tm="0">
                                          <p:val>
                                            <p:strVal val="#ppt_x-#ppt_w/2"/>
                                          </p:val>
                                        </p:tav>
                                        <p:tav tm="100000">
                                          <p:val>
                                            <p:strVal val="#ppt_x"/>
                                          </p:val>
                                        </p:tav>
                                      </p:tavLst>
                                    </p:anim>
                                    <p:anim calcmode="lin" valueType="num">
                                      <p:cBhvr>
                                        <p:cTn id="32" dur="500" fill="hold"/>
                                        <p:tgtEl>
                                          <p:spTgt spid="227579"/>
                                        </p:tgtEl>
                                        <p:attrNameLst>
                                          <p:attrName>ppt_y</p:attrName>
                                        </p:attrNameLst>
                                      </p:cBhvr>
                                      <p:tavLst>
                                        <p:tav tm="0">
                                          <p:val>
                                            <p:strVal val="#ppt_y"/>
                                          </p:val>
                                        </p:tav>
                                        <p:tav tm="100000">
                                          <p:val>
                                            <p:strVal val="#ppt_y"/>
                                          </p:val>
                                        </p:tav>
                                      </p:tavLst>
                                    </p:anim>
                                    <p:anim calcmode="lin" valueType="num">
                                      <p:cBhvr>
                                        <p:cTn id="33" dur="500" fill="hold"/>
                                        <p:tgtEl>
                                          <p:spTgt spid="227579"/>
                                        </p:tgtEl>
                                        <p:attrNameLst>
                                          <p:attrName>ppt_w</p:attrName>
                                        </p:attrNameLst>
                                      </p:cBhvr>
                                      <p:tavLst>
                                        <p:tav tm="0">
                                          <p:val>
                                            <p:fltVal val="0"/>
                                          </p:val>
                                        </p:tav>
                                        <p:tav tm="100000">
                                          <p:val>
                                            <p:strVal val="#ppt_w"/>
                                          </p:val>
                                        </p:tav>
                                      </p:tavLst>
                                    </p:anim>
                                    <p:anim calcmode="lin" valueType="num">
                                      <p:cBhvr>
                                        <p:cTn id="34" dur="500" fill="hold"/>
                                        <p:tgtEl>
                                          <p:spTgt spid="227579"/>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2" fill="hold" nodeType="clickEffect">
                                  <p:stCondLst>
                                    <p:cond delay="0"/>
                                  </p:stCondLst>
                                  <p:childTnLst>
                                    <p:set>
                                      <p:cBhvr>
                                        <p:cTn id="38" dur="1" fill="hold">
                                          <p:stCondLst>
                                            <p:cond delay="0"/>
                                          </p:stCondLst>
                                        </p:cTn>
                                        <p:tgtEl>
                                          <p:spTgt spid="227581"/>
                                        </p:tgtEl>
                                        <p:attrNameLst>
                                          <p:attrName>style.visibility</p:attrName>
                                        </p:attrNameLst>
                                      </p:cBhvr>
                                      <p:to>
                                        <p:strVal val="visible"/>
                                      </p:to>
                                    </p:set>
                                    <p:anim calcmode="lin" valueType="num">
                                      <p:cBhvr>
                                        <p:cTn id="39" dur="500" fill="hold"/>
                                        <p:tgtEl>
                                          <p:spTgt spid="227581"/>
                                        </p:tgtEl>
                                        <p:attrNameLst>
                                          <p:attrName>ppt_x</p:attrName>
                                        </p:attrNameLst>
                                      </p:cBhvr>
                                      <p:tavLst>
                                        <p:tav tm="0">
                                          <p:val>
                                            <p:strVal val="#ppt_x+#ppt_w/2"/>
                                          </p:val>
                                        </p:tav>
                                        <p:tav tm="100000">
                                          <p:val>
                                            <p:strVal val="#ppt_x"/>
                                          </p:val>
                                        </p:tav>
                                      </p:tavLst>
                                    </p:anim>
                                    <p:anim calcmode="lin" valueType="num">
                                      <p:cBhvr>
                                        <p:cTn id="40" dur="500" fill="hold"/>
                                        <p:tgtEl>
                                          <p:spTgt spid="227581"/>
                                        </p:tgtEl>
                                        <p:attrNameLst>
                                          <p:attrName>ppt_y</p:attrName>
                                        </p:attrNameLst>
                                      </p:cBhvr>
                                      <p:tavLst>
                                        <p:tav tm="0">
                                          <p:val>
                                            <p:strVal val="#ppt_y"/>
                                          </p:val>
                                        </p:tav>
                                        <p:tav tm="100000">
                                          <p:val>
                                            <p:strVal val="#ppt_y"/>
                                          </p:val>
                                        </p:tav>
                                      </p:tavLst>
                                    </p:anim>
                                    <p:anim calcmode="lin" valueType="num">
                                      <p:cBhvr>
                                        <p:cTn id="41" dur="500" fill="hold"/>
                                        <p:tgtEl>
                                          <p:spTgt spid="227581"/>
                                        </p:tgtEl>
                                        <p:attrNameLst>
                                          <p:attrName>ppt_w</p:attrName>
                                        </p:attrNameLst>
                                      </p:cBhvr>
                                      <p:tavLst>
                                        <p:tav tm="0">
                                          <p:val>
                                            <p:fltVal val="0"/>
                                          </p:val>
                                        </p:tav>
                                        <p:tav tm="100000">
                                          <p:val>
                                            <p:strVal val="#ppt_w"/>
                                          </p:val>
                                        </p:tav>
                                      </p:tavLst>
                                    </p:anim>
                                    <p:anim calcmode="lin" valueType="num">
                                      <p:cBhvr>
                                        <p:cTn id="42" dur="500" fill="hold"/>
                                        <p:tgtEl>
                                          <p:spTgt spid="227581"/>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nodeType="clickEffect">
                                  <p:stCondLst>
                                    <p:cond delay="0"/>
                                  </p:stCondLst>
                                  <p:childTnLst>
                                    <p:set>
                                      <p:cBhvr>
                                        <p:cTn id="46" dur="1" fill="hold">
                                          <p:stCondLst>
                                            <p:cond delay="0"/>
                                          </p:stCondLst>
                                        </p:cTn>
                                        <p:tgtEl>
                                          <p:spTgt spid="227582"/>
                                        </p:tgtEl>
                                        <p:attrNameLst>
                                          <p:attrName>style.visibility</p:attrName>
                                        </p:attrNameLst>
                                      </p:cBhvr>
                                      <p:to>
                                        <p:strVal val="visible"/>
                                      </p:to>
                                    </p:set>
                                    <p:anim calcmode="lin" valueType="num">
                                      <p:cBhvr>
                                        <p:cTn id="47" dur="500" fill="hold"/>
                                        <p:tgtEl>
                                          <p:spTgt spid="227582"/>
                                        </p:tgtEl>
                                        <p:attrNameLst>
                                          <p:attrName>ppt_x</p:attrName>
                                        </p:attrNameLst>
                                      </p:cBhvr>
                                      <p:tavLst>
                                        <p:tav tm="0">
                                          <p:val>
                                            <p:strVal val="#ppt_x-#ppt_w/2"/>
                                          </p:val>
                                        </p:tav>
                                        <p:tav tm="100000">
                                          <p:val>
                                            <p:strVal val="#ppt_x"/>
                                          </p:val>
                                        </p:tav>
                                      </p:tavLst>
                                    </p:anim>
                                    <p:anim calcmode="lin" valueType="num">
                                      <p:cBhvr>
                                        <p:cTn id="48" dur="500" fill="hold"/>
                                        <p:tgtEl>
                                          <p:spTgt spid="227582"/>
                                        </p:tgtEl>
                                        <p:attrNameLst>
                                          <p:attrName>ppt_y</p:attrName>
                                        </p:attrNameLst>
                                      </p:cBhvr>
                                      <p:tavLst>
                                        <p:tav tm="0">
                                          <p:val>
                                            <p:strVal val="#ppt_y"/>
                                          </p:val>
                                        </p:tav>
                                        <p:tav tm="100000">
                                          <p:val>
                                            <p:strVal val="#ppt_y"/>
                                          </p:val>
                                        </p:tav>
                                      </p:tavLst>
                                    </p:anim>
                                    <p:anim calcmode="lin" valueType="num">
                                      <p:cBhvr>
                                        <p:cTn id="49" dur="500" fill="hold"/>
                                        <p:tgtEl>
                                          <p:spTgt spid="227582"/>
                                        </p:tgtEl>
                                        <p:attrNameLst>
                                          <p:attrName>ppt_w</p:attrName>
                                        </p:attrNameLst>
                                      </p:cBhvr>
                                      <p:tavLst>
                                        <p:tav tm="0">
                                          <p:val>
                                            <p:fltVal val="0"/>
                                          </p:val>
                                        </p:tav>
                                        <p:tav tm="100000">
                                          <p:val>
                                            <p:strVal val="#ppt_w"/>
                                          </p:val>
                                        </p:tav>
                                      </p:tavLst>
                                    </p:anim>
                                    <p:anim calcmode="lin" valueType="num">
                                      <p:cBhvr>
                                        <p:cTn id="50" dur="500" fill="hold"/>
                                        <p:tgtEl>
                                          <p:spTgt spid="22758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2" fill="hold" nodeType="clickEffect">
                                  <p:stCondLst>
                                    <p:cond delay="0"/>
                                  </p:stCondLst>
                                  <p:childTnLst>
                                    <p:set>
                                      <p:cBhvr>
                                        <p:cTn id="54" dur="1" fill="hold">
                                          <p:stCondLst>
                                            <p:cond delay="0"/>
                                          </p:stCondLst>
                                        </p:cTn>
                                        <p:tgtEl>
                                          <p:spTgt spid="227583"/>
                                        </p:tgtEl>
                                        <p:attrNameLst>
                                          <p:attrName>style.visibility</p:attrName>
                                        </p:attrNameLst>
                                      </p:cBhvr>
                                      <p:to>
                                        <p:strVal val="visible"/>
                                      </p:to>
                                    </p:set>
                                    <p:anim calcmode="lin" valueType="num">
                                      <p:cBhvr>
                                        <p:cTn id="55" dur="500" fill="hold"/>
                                        <p:tgtEl>
                                          <p:spTgt spid="227583"/>
                                        </p:tgtEl>
                                        <p:attrNameLst>
                                          <p:attrName>ppt_x</p:attrName>
                                        </p:attrNameLst>
                                      </p:cBhvr>
                                      <p:tavLst>
                                        <p:tav tm="0">
                                          <p:val>
                                            <p:strVal val="#ppt_x+#ppt_w/2"/>
                                          </p:val>
                                        </p:tav>
                                        <p:tav tm="100000">
                                          <p:val>
                                            <p:strVal val="#ppt_x"/>
                                          </p:val>
                                        </p:tav>
                                      </p:tavLst>
                                    </p:anim>
                                    <p:anim calcmode="lin" valueType="num">
                                      <p:cBhvr>
                                        <p:cTn id="56" dur="500" fill="hold"/>
                                        <p:tgtEl>
                                          <p:spTgt spid="227583"/>
                                        </p:tgtEl>
                                        <p:attrNameLst>
                                          <p:attrName>ppt_y</p:attrName>
                                        </p:attrNameLst>
                                      </p:cBhvr>
                                      <p:tavLst>
                                        <p:tav tm="0">
                                          <p:val>
                                            <p:strVal val="#ppt_y"/>
                                          </p:val>
                                        </p:tav>
                                        <p:tav tm="100000">
                                          <p:val>
                                            <p:strVal val="#ppt_y"/>
                                          </p:val>
                                        </p:tav>
                                      </p:tavLst>
                                    </p:anim>
                                    <p:anim calcmode="lin" valueType="num">
                                      <p:cBhvr>
                                        <p:cTn id="57" dur="500" fill="hold"/>
                                        <p:tgtEl>
                                          <p:spTgt spid="227583"/>
                                        </p:tgtEl>
                                        <p:attrNameLst>
                                          <p:attrName>ppt_w</p:attrName>
                                        </p:attrNameLst>
                                      </p:cBhvr>
                                      <p:tavLst>
                                        <p:tav tm="0">
                                          <p:val>
                                            <p:fltVal val="0"/>
                                          </p:val>
                                        </p:tav>
                                        <p:tav tm="100000">
                                          <p:val>
                                            <p:strVal val="#ppt_w"/>
                                          </p:val>
                                        </p:tav>
                                      </p:tavLst>
                                    </p:anim>
                                    <p:anim calcmode="lin" valueType="num">
                                      <p:cBhvr>
                                        <p:cTn id="58" dur="500" fill="hold"/>
                                        <p:tgtEl>
                                          <p:spTgt spid="227583"/>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227584"/>
                                        </p:tgtEl>
                                        <p:attrNameLst>
                                          <p:attrName>style.visibility</p:attrName>
                                        </p:attrNameLst>
                                      </p:cBhvr>
                                      <p:to>
                                        <p:strVal val="visible"/>
                                      </p:to>
                                    </p:set>
                                    <p:anim calcmode="lin" valueType="num">
                                      <p:cBhvr>
                                        <p:cTn id="63" dur="500" fill="hold"/>
                                        <p:tgtEl>
                                          <p:spTgt spid="227584"/>
                                        </p:tgtEl>
                                        <p:attrNameLst>
                                          <p:attrName>ppt_x</p:attrName>
                                        </p:attrNameLst>
                                      </p:cBhvr>
                                      <p:tavLst>
                                        <p:tav tm="0">
                                          <p:val>
                                            <p:strVal val="#ppt_x-#ppt_w/2"/>
                                          </p:val>
                                        </p:tav>
                                        <p:tav tm="100000">
                                          <p:val>
                                            <p:strVal val="#ppt_x"/>
                                          </p:val>
                                        </p:tav>
                                      </p:tavLst>
                                    </p:anim>
                                    <p:anim calcmode="lin" valueType="num">
                                      <p:cBhvr>
                                        <p:cTn id="64" dur="500" fill="hold"/>
                                        <p:tgtEl>
                                          <p:spTgt spid="227584"/>
                                        </p:tgtEl>
                                        <p:attrNameLst>
                                          <p:attrName>ppt_y</p:attrName>
                                        </p:attrNameLst>
                                      </p:cBhvr>
                                      <p:tavLst>
                                        <p:tav tm="0">
                                          <p:val>
                                            <p:strVal val="#ppt_y"/>
                                          </p:val>
                                        </p:tav>
                                        <p:tav tm="100000">
                                          <p:val>
                                            <p:strVal val="#ppt_y"/>
                                          </p:val>
                                        </p:tav>
                                      </p:tavLst>
                                    </p:anim>
                                    <p:anim calcmode="lin" valueType="num">
                                      <p:cBhvr>
                                        <p:cTn id="65" dur="500" fill="hold"/>
                                        <p:tgtEl>
                                          <p:spTgt spid="227584"/>
                                        </p:tgtEl>
                                        <p:attrNameLst>
                                          <p:attrName>ppt_w</p:attrName>
                                        </p:attrNameLst>
                                      </p:cBhvr>
                                      <p:tavLst>
                                        <p:tav tm="0">
                                          <p:val>
                                            <p:fltVal val="0"/>
                                          </p:val>
                                        </p:tav>
                                        <p:tav tm="100000">
                                          <p:val>
                                            <p:strVal val="#ppt_w"/>
                                          </p:val>
                                        </p:tav>
                                      </p:tavLst>
                                    </p:anim>
                                    <p:anim calcmode="lin" valueType="num">
                                      <p:cBhvr>
                                        <p:cTn id="66" dur="500" fill="hold"/>
                                        <p:tgtEl>
                                          <p:spTgt spid="227584"/>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27332"/>
                                        </p:tgtEl>
                                        <p:attrNameLst>
                                          <p:attrName>style.visibility</p:attrName>
                                        </p:attrNameLst>
                                      </p:cBhvr>
                                      <p:to>
                                        <p:strVal val="visible"/>
                                      </p:to>
                                    </p:set>
                                    <p:anim calcmode="lin" valueType="num">
                                      <p:cBhvr>
                                        <p:cTn id="71" dur="1000" fill="hold"/>
                                        <p:tgtEl>
                                          <p:spTgt spid="227332"/>
                                        </p:tgtEl>
                                        <p:attrNameLst>
                                          <p:attrName>ppt_w</p:attrName>
                                        </p:attrNameLst>
                                      </p:cBhvr>
                                      <p:tavLst>
                                        <p:tav tm="0">
                                          <p:val>
                                            <p:strVal val="#ppt_w*0.70"/>
                                          </p:val>
                                        </p:tav>
                                        <p:tav tm="100000">
                                          <p:val>
                                            <p:strVal val="#ppt_w"/>
                                          </p:val>
                                        </p:tav>
                                      </p:tavLst>
                                    </p:anim>
                                    <p:anim calcmode="lin" valueType="num">
                                      <p:cBhvr>
                                        <p:cTn id="72" dur="1000" fill="hold"/>
                                        <p:tgtEl>
                                          <p:spTgt spid="227332"/>
                                        </p:tgtEl>
                                        <p:attrNameLst>
                                          <p:attrName>ppt_h</p:attrName>
                                        </p:attrNameLst>
                                      </p:cBhvr>
                                      <p:tavLst>
                                        <p:tav tm="0">
                                          <p:val>
                                            <p:strVal val="#ppt_h"/>
                                          </p:val>
                                        </p:tav>
                                        <p:tav tm="100000">
                                          <p:val>
                                            <p:strVal val="#ppt_h"/>
                                          </p:val>
                                        </p:tav>
                                      </p:tavLst>
                                    </p:anim>
                                    <p:animEffect transition="in" filter="fade">
                                      <p:cBhvr>
                                        <p:cTn id="73" dur="1000"/>
                                        <p:tgtEl>
                                          <p:spTgt spid="227332"/>
                                        </p:tgtEl>
                                      </p:cBhvr>
                                    </p:animEffect>
                                  </p:childTnLst>
                                </p:cTn>
                              </p:par>
                            </p:childTnLst>
                          </p:cTn>
                        </p:par>
                      </p:childTnLst>
                    </p:cTn>
                  </p:par>
                  <p:par>
                    <p:cTn id="74" fill="hold">
                      <p:stCondLst>
                        <p:cond delay="indefinite"/>
                      </p:stCondLst>
                      <p:childTnLst>
                        <p:par>
                          <p:cTn id="75" fill="hold">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27578"/>
                                        </p:tgtEl>
                                        <p:attrNameLst>
                                          <p:attrName>style.visibility</p:attrName>
                                        </p:attrNameLst>
                                      </p:cBhvr>
                                      <p:to>
                                        <p:strVal val="visible"/>
                                      </p:to>
                                    </p:set>
                                    <p:anim calcmode="lin" valueType="num">
                                      <p:cBhvr>
                                        <p:cTn id="78" dur="1000" fill="hold"/>
                                        <p:tgtEl>
                                          <p:spTgt spid="227578"/>
                                        </p:tgtEl>
                                        <p:attrNameLst>
                                          <p:attrName>ppt_w</p:attrName>
                                        </p:attrNameLst>
                                      </p:cBhvr>
                                      <p:tavLst>
                                        <p:tav tm="0">
                                          <p:val>
                                            <p:strVal val="#ppt_w*0.70"/>
                                          </p:val>
                                        </p:tav>
                                        <p:tav tm="100000">
                                          <p:val>
                                            <p:strVal val="#ppt_w"/>
                                          </p:val>
                                        </p:tav>
                                      </p:tavLst>
                                    </p:anim>
                                    <p:anim calcmode="lin" valueType="num">
                                      <p:cBhvr>
                                        <p:cTn id="79" dur="1000" fill="hold"/>
                                        <p:tgtEl>
                                          <p:spTgt spid="227578"/>
                                        </p:tgtEl>
                                        <p:attrNameLst>
                                          <p:attrName>ppt_h</p:attrName>
                                        </p:attrNameLst>
                                      </p:cBhvr>
                                      <p:tavLst>
                                        <p:tav tm="0">
                                          <p:val>
                                            <p:strVal val="#ppt_h"/>
                                          </p:val>
                                        </p:tav>
                                        <p:tav tm="100000">
                                          <p:val>
                                            <p:strVal val="#ppt_h"/>
                                          </p:val>
                                        </p:tav>
                                      </p:tavLst>
                                    </p:anim>
                                    <p:animEffect transition="in" filter="fade">
                                      <p:cBhvr>
                                        <p:cTn id="80" dur="1000"/>
                                        <p:tgtEl>
                                          <p:spTgt spid="227578"/>
                                        </p:tgtEl>
                                      </p:cBhvr>
                                    </p:animEffect>
                                  </p:childTnLst>
                                </p:cTn>
                              </p:par>
                            </p:childTnLst>
                          </p:cTn>
                        </p:par>
                      </p:childTnLst>
                    </p:cTn>
                  </p:par>
                  <p:par>
                    <p:cTn id="81" fill="hold">
                      <p:stCondLst>
                        <p:cond delay="indefinite"/>
                      </p:stCondLst>
                      <p:childTnLst>
                        <p:par>
                          <p:cTn id="82" fill="hold">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27585"/>
                                        </p:tgtEl>
                                        <p:attrNameLst>
                                          <p:attrName>style.visibility</p:attrName>
                                        </p:attrNameLst>
                                      </p:cBhvr>
                                      <p:to>
                                        <p:strVal val="visible"/>
                                      </p:to>
                                    </p:set>
                                    <p:anim calcmode="lin" valueType="num">
                                      <p:cBhvr>
                                        <p:cTn id="85" dur="1000" fill="hold"/>
                                        <p:tgtEl>
                                          <p:spTgt spid="227585"/>
                                        </p:tgtEl>
                                        <p:attrNameLst>
                                          <p:attrName>ppt_w</p:attrName>
                                        </p:attrNameLst>
                                      </p:cBhvr>
                                      <p:tavLst>
                                        <p:tav tm="0">
                                          <p:val>
                                            <p:strVal val="#ppt_w*0.70"/>
                                          </p:val>
                                        </p:tav>
                                        <p:tav tm="100000">
                                          <p:val>
                                            <p:strVal val="#ppt_w"/>
                                          </p:val>
                                        </p:tav>
                                      </p:tavLst>
                                    </p:anim>
                                    <p:anim calcmode="lin" valueType="num">
                                      <p:cBhvr>
                                        <p:cTn id="86" dur="1000" fill="hold"/>
                                        <p:tgtEl>
                                          <p:spTgt spid="227585"/>
                                        </p:tgtEl>
                                        <p:attrNameLst>
                                          <p:attrName>ppt_h</p:attrName>
                                        </p:attrNameLst>
                                      </p:cBhvr>
                                      <p:tavLst>
                                        <p:tav tm="0">
                                          <p:val>
                                            <p:strVal val="#ppt_h"/>
                                          </p:val>
                                        </p:tav>
                                        <p:tav tm="100000">
                                          <p:val>
                                            <p:strVal val="#ppt_h"/>
                                          </p:val>
                                        </p:tav>
                                      </p:tavLst>
                                    </p:anim>
                                    <p:animEffect transition="in" filter="fade">
                                      <p:cBhvr>
                                        <p:cTn id="87" dur="1000"/>
                                        <p:tgtEl>
                                          <p:spTgt spid="227585"/>
                                        </p:tgtEl>
                                      </p:cBhvr>
                                    </p:animEffect>
                                  </p:childTnLst>
                                </p:cTn>
                              </p:par>
                            </p:childTnLst>
                          </p:cTn>
                        </p:par>
                      </p:childTnLst>
                    </p:cTn>
                  </p:par>
                  <p:par>
                    <p:cTn id="88" fill="hold">
                      <p:stCondLst>
                        <p:cond delay="indefinite"/>
                      </p:stCondLst>
                      <p:childTnLst>
                        <p:par>
                          <p:cTn id="89" fill="hold">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27586"/>
                                        </p:tgtEl>
                                        <p:attrNameLst>
                                          <p:attrName>style.visibility</p:attrName>
                                        </p:attrNameLst>
                                      </p:cBhvr>
                                      <p:to>
                                        <p:strVal val="visible"/>
                                      </p:to>
                                    </p:set>
                                    <p:anim calcmode="lin" valueType="num">
                                      <p:cBhvr>
                                        <p:cTn id="92" dur="1000" fill="hold"/>
                                        <p:tgtEl>
                                          <p:spTgt spid="227586"/>
                                        </p:tgtEl>
                                        <p:attrNameLst>
                                          <p:attrName>ppt_w</p:attrName>
                                        </p:attrNameLst>
                                      </p:cBhvr>
                                      <p:tavLst>
                                        <p:tav tm="0">
                                          <p:val>
                                            <p:strVal val="#ppt_w*0.70"/>
                                          </p:val>
                                        </p:tav>
                                        <p:tav tm="100000">
                                          <p:val>
                                            <p:strVal val="#ppt_w"/>
                                          </p:val>
                                        </p:tav>
                                      </p:tavLst>
                                    </p:anim>
                                    <p:anim calcmode="lin" valueType="num">
                                      <p:cBhvr>
                                        <p:cTn id="93" dur="1000" fill="hold"/>
                                        <p:tgtEl>
                                          <p:spTgt spid="227586"/>
                                        </p:tgtEl>
                                        <p:attrNameLst>
                                          <p:attrName>ppt_h</p:attrName>
                                        </p:attrNameLst>
                                      </p:cBhvr>
                                      <p:tavLst>
                                        <p:tav tm="0">
                                          <p:val>
                                            <p:strVal val="#ppt_h"/>
                                          </p:val>
                                        </p:tav>
                                        <p:tav tm="100000">
                                          <p:val>
                                            <p:strVal val="#ppt_h"/>
                                          </p:val>
                                        </p:tav>
                                      </p:tavLst>
                                    </p:anim>
                                    <p:animEffect transition="in" filter="fade">
                                      <p:cBhvr>
                                        <p:cTn id="94" dur="1000"/>
                                        <p:tgtEl>
                                          <p:spTgt spid="227586"/>
                                        </p:tgtEl>
                                      </p:cBhvr>
                                    </p:animEffect>
                                  </p:childTnLst>
                                </p:cTn>
                              </p:par>
                            </p:childTnLst>
                          </p:cTn>
                        </p:par>
                      </p:childTnLst>
                    </p:cTn>
                  </p:par>
                  <p:par>
                    <p:cTn id="95" fill="hold">
                      <p:stCondLst>
                        <p:cond delay="indefinite"/>
                      </p:stCondLst>
                      <p:childTnLst>
                        <p:par>
                          <p:cTn id="96" fill="hold">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27587"/>
                                        </p:tgtEl>
                                        <p:attrNameLst>
                                          <p:attrName>style.visibility</p:attrName>
                                        </p:attrNameLst>
                                      </p:cBhvr>
                                      <p:to>
                                        <p:strVal val="visible"/>
                                      </p:to>
                                    </p:set>
                                    <p:anim calcmode="lin" valueType="num">
                                      <p:cBhvr>
                                        <p:cTn id="99" dur="1000" fill="hold"/>
                                        <p:tgtEl>
                                          <p:spTgt spid="227587"/>
                                        </p:tgtEl>
                                        <p:attrNameLst>
                                          <p:attrName>ppt_w</p:attrName>
                                        </p:attrNameLst>
                                      </p:cBhvr>
                                      <p:tavLst>
                                        <p:tav tm="0">
                                          <p:val>
                                            <p:strVal val="#ppt_w*0.70"/>
                                          </p:val>
                                        </p:tav>
                                        <p:tav tm="100000">
                                          <p:val>
                                            <p:strVal val="#ppt_w"/>
                                          </p:val>
                                        </p:tav>
                                      </p:tavLst>
                                    </p:anim>
                                    <p:anim calcmode="lin" valueType="num">
                                      <p:cBhvr>
                                        <p:cTn id="100" dur="1000" fill="hold"/>
                                        <p:tgtEl>
                                          <p:spTgt spid="227587"/>
                                        </p:tgtEl>
                                        <p:attrNameLst>
                                          <p:attrName>ppt_h</p:attrName>
                                        </p:attrNameLst>
                                      </p:cBhvr>
                                      <p:tavLst>
                                        <p:tav tm="0">
                                          <p:val>
                                            <p:strVal val="#ppt_h"/>
                                          </p:val>
                                        </p:tav>
                                        <p:tav tm="100000">
                                          <p:val>
                                            <p:strVal val="#ppt_h"/>
                                          </p:val>
                                        </p:tav>
                                      </p:tavLst>
                                    </p:anim>
                                    <p:animEffect transition="in" filter="fade">
                                      <p:cBhvr>
                                        <p:cTn id="101" dur="1000"/>
                                        <p:tgtEl>
                                          <p:spTgt spid="227587"/>
                                        </p:tgtEl>
                                      </p:cBhvr>
                                    </p:animEffect>
                                  </p:childTnLst>
                                </p:cTn>
                              </p:par>
                            </p:childTnLst>
                          </p:cTn>
                        </p:par>
                      </p:childTnLst>
                    </p:cTn>
                  </p:par>
                  <p:par>
                    <p:cTn id="102" fill="hold">
                      <p:stCondLst>
                        <p:cond delay="indefinite"/>
                      </p:stCondLst>
                      <p:childTnLst>
                        <p:par>
                          <p:cTn id="103" fill="hold">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27588"/>
                                        </p:tgtEl>
                                        <p:attrNameLst>
                                          <p:attrName>style.visibility</p:attrName>
                                        </p:attrNameLst>
                                      </p:cBhvr>
                                      <p:to>
                                        <p:strVal val="visible"/>
                                      </p:to>
                                    </p:set>
                                    <p:anim calcmode="lin" valueType="num">
                                      <p:cBhvr>
                                        <p:cTn id="106" dur="1000" fill="hold"/>
                                        <p:tgtEl>
                                          <p:spTgt spid="227588"/>
                                        </p:tgtEl>
                                        <p:attrNameLst>
                                          <p:attrName>ppt_w</p:attrName>
                                        </p:attrNameLst>
                                      </p:cBhvr>
                                      <p:tavLst>
                                        <p:tav tm="0">
                                          <p:val>
                                            <p:strVal val="#ppt_w*0.70"/>
                                          </p:val>
                                        </p:tav>
                                        <p:tav tm="100000">
                                          <p:val>
                                            <p:strVal val="#ppt_w"/>
                                          </p:val>
                                        </p:tav>
                                      </p:tavLst>
                                    </p:anim>
                                    <p:anim calcmode="lin" valueType="num">
                                      <p:cBhvr>
                                        <p:cTn id="107" dur="1000" fill="hold"/>
                                        <p:tgtEl>
                                          <p:spTgt spid="227588"/>
                                        </p:tgtEl>
                                        <p:attrNameLst>
                                          <p:attrName>ppt_h</p:attrName>
                                        </p:attrNameLst>
                                      </p:cBhvr>
                                      <p:tavLst>
                                        <p:tav tm="0">
                                          <p:val>
                                            <p:strVal val="#ppt_h"/>
                                          </p:val>
                                        </p:tav>
                                        <p:tav tm="100000">
                                          <p:val>
                                            <p:strVal val="#ppt_h"/>
                                          </p:val>
                                        </p:tav>
                                      </p:tavLst>
                                    </p:anim>
                                    <p:animEffect transition="in" filter="fade">
                                      <p:cBhvr>
                                        <p:cTn id="108" dur="1000"/>
                                        <p:tgtEl>
                                          <p:spTgt spid="227588"/>
                                        </p:tgtEl>
                                      </p:cBhvr>
                                    </p:animEffect>
                                  </p:childTnLst>
                                </p:cTn>
                              </p:par>
                            </p:childTnLst>
                          </p:cTn>
                        </p:par>
                      </p:childTnLst>
                    </p:cTn>
                  </p:par>
                  <p:par>
                    <p:cTn id="109" fill="hold">
                      <p:stCondLst>
                        <p:cond delay="indefinite"/>
                      </p:stCondLst>
                      <p:childTnLst>
                        <p:par>
                          <p:cTn id="110" fill="hold">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27589"/>
                                        </p:tgtEl>
                                        <p:attrNameLst>
                                          <p:attrName>style.visibility</p:attrName>
                                        </p:attrNameLst>
                                      </p:cBhvr>
                                      <p:to>
                                        <p:strVal val="visible"/>
                                      </p:to>
                                    </p:set>
                                    <p:anim calcmode="lin" valueType="num">
                                      <p:cBhvr>
                                        <p:cTn id="113" dur="1000" fill="hold"/>
                                        <p:tgtEl>
                                          <p:spTgt spid="227589"/>
                                        </p:tgtEl>
                                        <p:attrNameLst>
                                          <p:attrName>ppt_w</p:attrName>
                                        </p:attrNameLst>
                                      </p:cBhvr>
                                      <p:tavLst>
                                        <p:tav tm="0">
                                          <p:val>
                                            <p:strVal val="#ppt_w*0.70"/>
                                          </p:val>
                                        </p:tav>
                                        <p:tav tm="100000">
                                          <p:val>
                                            <p:strVal val="#ppt_w"/>
                                          </p:val>
                                        </p:tav>
                                      </p:tavLst>
                                    </p:anim>
                                    <p:anim calcmode="lin" valueType="num">
                                      <p:cBhvr>
                                        <p:cTn id="114" dur="1000" fill="hold"/>
                                        <p:tgtEl>
                                          <p:spTgt spid="227589"/>
                                        </p:tgtEl>
                                        <p:attrNameLst>
                                          <p:attrName>ppt_h</p:attrName>
                                        </p:attrNameLst>
                                      </p:cBhvr>
                                      <p:tavLst>
                                        <p:tav tm="0">
                                          <p:val>
                                            <p:strVal val="#ppt_h"/>
                                          </p:val>
                                        </p:tav>
                                        <p:tav tm="100000">
                                          <p:val>
                                            <p:strVal val="#ppt_h"/>
                                          </p:val>
                                        </p:tav>
                                      </p:tavLst>
                                    </p:anim>
                                    <p:animEffect transition="in" filter="fade">
                                      <p:cBhvr>
                                        <p:cTn id="115" dur="1000"/>
                                        <p:tgtEl>
                                          <p:spTgt spid="227589"/>
                                        </p:tgtEl>
                                      </p:cBhvr>
                                    </p:animEffect>
                                  </p:childTnLst>
                                </p:cTn>
                              </p:par>
                            </p:childTnLst>
                          </p:cTn>
                        </p:par>
                      </p:childTnLst>
                    </p:cTn>
                  </p:par>
                  <p:par>
                    <p:cTn id="116" fill="hold">
                      <p:stCondLst>
                        <p:cond delay="indefinite"/>
                      </p:stCondLst>
                      <p:childTnLst>
                        <p:par>
                          <p:cTn id="117" fill="hold">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27590"/>
                                        </p:tgtEl>
                                        <p:attrNameLst>
                                          <p:attrName>style.visibility</p:attrName>
                                        </p:attrNameLst>
                                      </p:cBhvr>
                                      <p:to>
                                        <p:strVal val="visible"/>
                                      </p:to>
                                    </p:set>
                                    <p:anim calcmode="lin" valueType="num">
                                      <p:cBhvr>
                                        <p:cTn id="120" dur="1000" fill="hold"/>
                                        <p:tgtEl>
                                          <p:spTgt spid="227590"/>
                                        </p:tgtEl>
                                        <p:attrNameLst>
                                          <p:attrName>ppt_w</p:attrName>
                                        </p:attrNameLst>
                                      </p:cBhvr>
                                      <p:tavLst>
                                        <p:tav tm="0">
                                          <p:val>
                                            <p:strVal val="#ppt_w*0.70"/>
                                          </p:val>
                                        </p:tav>
                                        <p:tav tm="100000">
                                          <p:val>
                                            <p:strVal val="#ppt_w"/>
                                          </p:val>
                                        </p:tav>
                                      </p:tavLst>
                                    </p:anim>
                                    <p:anim calcmode="lin" valueType="num">
                                      <p:cBhvr>
                                        <p:cTn id="121" dur="1000" fill="hold"/>
                                        <p:tgtEl>
                                          <p:spTgt spid="227590"/>
                                        </p:tgtEl>
                                        <p:attrNameLst>
                                          <p:attrName>ppt_h</p:attrName>
                                        </p:attrNameLst>
                                      </p:cBhvr>
                                      <p:tavLst>
                                        <p:tav tm="0">
                                          <p:val>
                                            <p:strVal val="#ppt_h"/>
                                          </p:val>
                                        </p:tav>
                                        <p:tav tm="100000">
                                          <p:val>
                                            <p:strVal val="#ppt_h"/>
                                          </p:val>
                                        </p:tav>
                                      </p:tavLst>
                                    </p:anim>
                                    <p:animEffect transition="in" filter="fade">
                                      <p:cBhvr>
                                        <p:cTn id="122" dur="1000"/>
                                        <p:tgtEl>
                                          <p:spTgt spid="227590"/>
                                        </p:tgtEl>
                                      </p:cBhvr>
                                    </p:animEffect>
                                  </p:childTnLst>
                                </p:cTn>
                              </p:par>
                            </p:childTnLst>
                          </p:cTn>
                        </p:par>
                      </p:childTnLst>
                    </p:cTn>
                  </p:par>
                  <p:par>
                    <p:cTn id="123" fill="hold">
                      <p:stCondLst>
                        <p:cond delay="indefinite"/>
                      </p:stCondLst>
                      <p:childTnLst>
                        <p:par>
                          <p:cTn id="124" fill="hold">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27591"/>
                                        </p:tgtEl>
                                        <p:attrNameLst>
                                          <p:attrName>style.visibility</p:attrName>
                                        </p:attrNameLst>
                                      </p:cBhvr>
                                      <p:to>
                                        <p:strVal val="visible"/>
                                      </p:to>
                                    </p:set>
                                    <p:anim calcmode="lin" valueType="num">
                                      <p:cBhvr>
                                        <p:cTn id="127" dur="1000" fill="hold"/>
                                        <p:tgtEl>
                                          <p:spTgt spid="227591"/>
                                        </p:tgtEl>
                                        <p:attrNameLst>
                                          <p:attrName>ppt_w</p:attrName>
                                        </p:attrNameLst>
                                      </p:cBhvr>
                                      <p:tavLst>
                                        <p:tav tm="0">
                                          <p:val>
                                            <p:strVal val="#ppt_w*0.70"/>
                                          </p:val>
                                        </p:tav>
                                        <p:tav tm="100000">
                                          <p:val>
                                            <p:strVal val="#ppt_w"/>
                                          </p:val>
                                        </p:tav>
                                      </p:tavLst>
                                    </p:anim>
                                    <p:anim calcmode="lin" valueType="num">
                                      <p:cBhvr>
                                        <p:cTn id="128" dur="1000" fill="hold"/>
                                        <p:tgtEl>
                                          <p:spTgt spid="227591"/>
                                        </p:tgtEl>
                                        <p:attrNameLst>
                                          <p:attrName>ppt_h</p:attrName>
                                        </p:attrNameLst>
                                      </p:cBhvr>
                                      <p:tavLst>
                                        <p:tav tm="0">
                                          <p:val>
                                            <p:strVal val="#ppt_h"/>
                                          </p:val>
                                        </p:tav>
                                        <p:tav tm="100000">
                                          <p:val>
                                            <p:strVal val="#ppt_h"/>
                                          </p:val>
                                        </p:tav>
                                      </p:tavLst>
                                    </p:anim>
                                    <p:animEffect transition="in" filter="fade">
                                      <p:cBhvr>
                                        <p:cTn id="129" dur="1000"/>
                                        <p:tgtEl>
                                          <p:spTgt spid="227591"/>
                                        </p:tgtEl>
                                      </p:cBhvr>
                                    </p:animEffect>
                                  </p:childTnLst>
                                </p:cTn>
                              </p:par>
                            </p:childTnLst>
                          </p:cTn>
                        </p:par>
                      </p:childTnLst>
                    </p:cTn>
                  </p:par>
                  <p:par>
                    <p:cTn id="130" fill="hold">
                      <p:stCondLst>
                        <p:cond delay="indefinite"/>
                      </p:stCondLst>
                      <p:childTnLst>
                        <p:par>
                          <p:cTn id="131" fill="hold">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27592"/>
                                        </p:tgtEl>
                                        <p:attrNameLst>
                                          <p:attrName>style.visibility</p:attrName>
                                        </p:attrNameLst>
                                      </p:cBhvr>
                                      <p:to>
                                        <p:strVal val="visible"/>
                                      </p:to>
                                    </p:set>
                                    <p:anim calcmode="lin" valueType="num">
                                      <p:cBhvr>
                                        <p:cTn id="134" dur="1000" fill="hold"/>
                                        <p:tgtEl>
                                          <p:spTgt spid="227592"/>
                                        </p:tgtEl>
                                        <p:attrNameLst>
                                          <p:attrName>ppt_w</p:attrName>
                                        </p:attrNameLst>
                                      </p:cBhvr>
                                      <p:tavLst>
                                        <p:tav tm="0">
                                          <p:val>
                                            <p:strVal val="#ppt_w*0.70"/>
                                          </p:val>
                                        </p:tav>
                                        <p:tav tm="100000">
                                          <p:val>
                                            <p:strVal val="#ppt_w"/>
                                          </p:val>
                                        </p:tav>
                                      </p:tavLst>
                                    </p:anim>
                                    <p:anim calcmode="lin" valueType="num">
                                      <p:cBhvr>
                                        <p:cTn id="135" dur="1000" fill="hold"/>
                                        <p:tgtEl>
                                          <p:spTgt spid="227592"/>
                                        </p:tgtEl>
                                        <p:attrNameLst>
                                          <p:attrName>ppt_h</p:attrName>
                                        </p:attrNameLst>
                                      </p:cBhvr>
                                      <p:tavLst>
                                        <p:tav tm="0">
                                          <p:val>
                                            <p:strVal val="#ppt_h"/>
                                          </p:val>
                                        </p:tav>
                                        <p:tav tm="100000">
                                          <p:val>
                                            <p:strVal val="#ppt_h"/>
                                          </p:val>
                                        </p:tav>
                                      </p:tavLst>
                                    </p:anim>
                                    <p:animEffect transition="in" filter="fade">
                                      <p:cBhvr>
                                        <p:cTn id="136" dur="1000"/>
                                        <p:tgtEl>
                                          <p:spTgt spid="227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2" grpId="0"/>
      <p:bldP spid="227578" grpId="0" animBg="1"/>
      <p:bldP spid="227585" grpId="0" animBg="1"/>
      <p:bldP spid="227586" grpId="0" animBg="1"/>
      <p:bldP spid="227587" grpId="0" animBg="1"/>
      <p:bldP spid="227588" grpId="0" animBg="1"/>
      <p:bldP spid="227589" grpId="0" animBg="1"/>
      <p:bldP spid="227590" grpId="0" animBg="1"/>
      <p:bldP spid="227591" grpId="0" animBg="1"/>
      <p:bldP spid="22759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7FCE1283-FDCC-4025-906D-A883CF8A89A3}"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sp>
        <p:nvSpPr>
          <p:cNvPr id="228354" name="Rectangle 2"/>
          <p:cNvSpPr>
            <a:spLocks noGrp="1" noChangeArrowheads="1"/>
          </p:cNvSpPr>
          <p:nvPr>
            <p:ph type="body" idx="1"/>
          </p:nvPr>
        </p:nvSpPr>
        <p:spPr>
          <a:xfrm>
            <a:off x="2065338" y="2263776"/>
            <a:ext cx="8755062" cy="3902075"/>
          </a:xfrm>
          <a:noFill/>
        </p:spPr>
        <p:txBody>
          <a:bodyPr/>
          <a:lstStyle/>
          <a:p>
            <a:pPr eaLnBrk="1" hangingPunct="1"/>
            <a:r>
              <a:rPr lang="zh-CN" altLang="en-US" sz="2400" b="1" dirty="0">
                <a:latin typeface="楷体" pitchFamily="49" charset="-122"/>
                <a:ea typeface="楷体" pitchFamily="49" charset="-122"/>
              </a:rPr>
              <a:t>优先选择距当前磁头最近的访问请求进行服务，主要考虑寻道优先</a:t>
            </a:r>
            <a:endParaRPr lang="zh-CN" altLang="en-US" sz="2400" b="1" dirty="0">
              <a:latin typeface="楷体" pitchFamily="49" charset="-122"/>
              <a:ea typeface="楷体" pitchFamily="49" charset="-122"/>
            </a:endParaRPr>
          </a:p>
          <a:p>
            <a:pPr eaLnBrk="1" hangingPunct="1"/>
            <a:endParaRPr lang="zh-CN" altLang="en-US" sz="2400" b="1" dirty="0">
              <a:latin typeface="楷体" pitchFamily="49" charset="-122"/>
              <a:ea typeface="楷体" pitchFamily="49" charset="-122"/>
            </a:endParaRPr>
          </a:p>
          <a:p>
            <a:pPr eaLnBrk="1" hangingPunct="1"/>
            <a:r>
              <a:rPr lang="zh-CN" altLang="en-US" sz="2400" b="1" dirty="0">
                <a:latin typeface="楷体" pitchFamily="49" charset="-122"/>
                <a:ea typeface="楷体" pitchFamily="49" charset="-122"/>
              </a:rPr>
              <a:t> 优点：改善了磁盘平均服务时间；</a:t>
            </a:r>
            <a:endParaRPr lang="zh-CN" altLang="en-US" sz="2400" b="1" dirty="0">
              <a:latin typeface="楷体" pitchFamily="49" charset="-122"/>
              <a:ea typeface="楷体" pitchFamily="49" charset="-122"/>
            </a:endParaRPr>
          </a:p>
          <a:p>
            <a:pPr eaLnBrk="1" hangingPunct="1"/>
            <a:r>
              <a:rPr lang="zh-CN" altLang="en-US" sz="2400" b="1" dirty="0">
                <a:latin typeface="楷体" pitchFamily="49" charset="-122"/>
                <a:ea typeface="楷体" pitchFamily="49" charset="-122"/>
              </a:rPr>
              <a:t> 缺点：造成某些访问请求长期等待得不到服务</a:t>
            </a:r>
            <a:endParaRPr lang="zh-CN" altLang="en-US" sz="2400" b="1" dirty="0">
              <a:latin typeface="楷体" pitchFamily="49" charset="-122"/>
              <a:ea typeface="楷体" pitchFamily="49" charset="-122"/>
            </a:endParaRPr>
          </a:p>
        </p:txBody>
      </p:sp>
      <p:sp>
        <p:nvSpPr>
          <p:cNvPr id="216068" name="AutoShape 6"/>
          <p:cNvSpPr>
            <a:spLocks noChangeArrowheads="1"/>
          </p:cNvSpPr>
          <p:nvPr/>
        </p:nvSpPr>
        <p:spPr bwMode="auto">
          <a:xfrm>
            <a:off x="2709863" y="692151"/>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r>
              <a:rPr lang="zh-CN" altLang="en-US" b="1">
                <a:solidFill>
                  <a:schemeClr val="tx2"/>
                </a:solidFill>
                <a:latin typeface="楷体" pitchFamily="49" charset="-122"/>
                <a:ea typeface="楷体" pitchFamily="49" charset="-122"/>
              </a:rPr>
              <a:t>最短寻道时间优先</a:t>
            </a:r>
            <a:r>
              <a:rPr lang="en-US" altLang="zh-CN" b="1">
                <a:solidFill>
                  <a:schemeClr val="tx2"/>
                </a:solidFill>
                <a:latin typeface="楷体" pitchFamily="49" charset="-122"/>
                <a:ea typeface="楷体" pitchFamily="49" charset="-122"/>
              </a:rPr>
              <a:t>SSTF</a:t>
            </a:r>
            <a:endParaRPr lang="en-US" altLang="zh-CN" b="1">
              <a:solidFill>
                <a:schemeClr val="tx2"/>
              </a:solidFill>
              <a:latin typeface="楷体" pitchFamily="49" charset="-122"/>
              <a:ea typeface="楷体"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3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3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3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2C1492CF-3DED-4A48-93ED-314473FBF2C6}"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sp>
        <p:nvSpPr>
          <p:cNvPr id="244738" name="Text Box 2"/>
          <p:cNvSpPr txBox="1">
            <a:spLocks noChangeArrowheads="1"/>
          </p:cNvSpPr>
          <p:nvPr/>
        </p:nvSpPr>
        <p:spPr bwMode="auto">
          <a:xfrm>
            <a:off x="3000376" y="5084763"/>
            <a:ext cx="766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itchFamily="49" charset="-122"/>
                <a:ea typeface="楷体" pitchFamily="49" charset="-122"/>
              </a:rPr>
              <a:t>磁盘访问序列： </a:t>
            </a:r>
            <a:r>
              <a:rPr lang="en-US" altLang="zh-CN" sz="2400" b="1">
                <a:solidFill>
                  <a:srgbClr val="000000"/>
                </a:solidFill>
                <a:latin typeface="楷体" pitchFamily="49" charset="-122"/>
                <a:ea typeface="楷体" pitchFamily="49" charset="-122"/>
              </a:rPr>
              <a:t>65</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67</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37</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14</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98</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122</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124</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183</a:t>
            </a:r>
            <a:endParaRPr lang="en-US" altLang="zh-CN" sz="2400" b="1">
              <a:solidFill>
                <a:srgbClr val="000000"/>
              </a:solidFill>
              <a:latin typeface="楷体" pitchFamily="49" charset="-122"/>
              <a:ea typeface="楷体" pitchFamily="49" charset="-122"/>
            </a:endParaRPr>
          </a:p>
        </p:txBody>
      </p:sp>
      <p:sp>
        <p:nvSpPr>
          <p:cNvPr id="217092" name="AutoShape 3"/>
          <p:cNvSpPr>
            <a:spLocks noChangeArrowheads="1"/>
          </p:cNvSpPr>
          <p:nvPr/>
        </p:nvSpPr>
        <p:spPr bwMode="auto">
          <a:xfrm>
            <a:off x="1487487" y="838200"/>
            <a:ext cx="1081088" cy="4967288"/>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r>
              <a:rPr lang="zh-CN" altLang="en-US" sz="2800">
                <a:solidFill>
                  <a:schemeClr val="tx2"/>
                </a:solidFill>
                <a:latin typeface="楷体" pitchFamily="49" charset="-122"/>
                <a:ea typeface="楷体" pitchFamily="49" charset="-122"/>
              </a:rPr>
              <a:t>最短寻道时间优先</a:t>
            </a:r>
            <a:r>
              <a:rPr lang="en-US" altLang="zh-CN" sz="2800">
                <a:solidFill>
                  <a:schemeClr val="tx2"/>
                </a:solidFill>
                <a:latin typeface="楷体" pitchFamily="49" charset="-122"/>
                <a:ea typeface="楷体" pitchFamily="49" charset="-122"/>
              </a:rPr>
              <a:t>SSTF</a:t>
            </a:r>
            <a:endParaRPr lang="en-US" altLang="zh-CN" sz="2800">
              <a:solidFill>
                <a:schemeClr val="tx2"/>
              </a:solidFill>
              <a:latin typeface="楷体" pitchFamily="49" charset="-122"/>
              <a:ea typeface="楷体" pitchFamily="49" charset="-122"/>
            </a:endParaRPr>
          </a:p>
        </p:txBody>
      </p:sp>
      <p:sp>
        <p:nvSpPr>
          <p:cNvPr id="217093" name="Text Box 4"/>
          <p:cNvSpPr txBox="1">
            <a:spLocks noChangeArrowheads="1"/>
          </p:cNvSpPr>
          <p:nvPr/>
        </p:nvSpPr>
        <p:spPr bwMode="auto">
          <a:xfrm>
            <a:off x="2673350" y="1125538"/>
            <a:ext cx="7850188" cy="3816350"/>
          </a:xfrm>
          <a:prstGeom prst="rect">
            <a:avLst/>
          </a:prstGeom>
          <a:blipFill dpi="0" rotWithShape="1">
            <a:blip r:embed="rId1"/>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endParaRPr lang="zh-CN" altLang="zh-CN" sz="2400">
              <a:latin typeface="楷体" pitchFamily="49" charset="-122"/>
              <a:ea typeface="楷体" pitchFamily="49" charset="-122"/>
            </a:endParaRPr>
          </a:p>
        </p:txBody>
      </p:sp>
      <p:graphicFrame>
        <p:nvGraphicFramePr>
          <p:cNvPr id="244810" name="Group 74"/>
          <p:cNvGraphicFramePr>
            <a:graphicFrameLocks noGrp="1"/>
          </p:cNvGraphicFramePr>
          <p:nvPr>
            <p:ph/>
          </p:nvPr>
        </p:nvGraphicFramePr>
        <p:xfrm>
          <a:off x="2673351" y="1125538"/>
          <a:ext cx="7489825" cy="3490912"/>
        </p:xfrm>
        <a:graphic>
          <a:graphicData uri="http://schemas.openxmlformats.org/drawingml/2006/table">
            <a:tbl>
              <a:tblPr/>
              <a:tblGrid>
                <a:gridCol w="506413"/>
                <a:gridCol w="576262"/>
                <a:gridCol w="793750"/>
                <a:gridCol w="790575"/>
                <a:gridCol w="503238"/>
                <a:gridCol w="793750"/>
                <a:gridCol w="827087"/>
                <a:gridCol w="433388"/>
                <a:gridCol w="287337"/>
                <a:gridCol w="323850"/>
                <a:gridCol w="936625"/>
                <a:gridCol w="717550"/>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dirty="0">
                          <a:ln>
                            <a:noFill/>
                          </a:ln>
                          <a:solidFill>
                            <a:schemeClr val="bg1"/>
                          </a:solidFill>
                          <a:effectLst/>
                          <a:latin typeface="Times New Roman" panose="02020603050405020304" pitchFamily="18" charset="0"/>
                          <a:ea typeface="宋体" pitchFamily="2" charset="-122"/>
                        </a:rPr>
                        <a:t>14</a:t>
                      </a:r>
                      <a:endParaRPr kumimoji="0" lang="en-US" altLang="zh-CN" sz="2000" b="0" i="0" u="none" strike="noStrike" cap="none" normalizeH="0" baseline="0" dirty="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37</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53</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65</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67</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98</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122</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124</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183</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dirty="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r>
            </a:tbl>
          </a:graphicData>
        </a:graphic>
      </p:graphicFrame>
      <p:sp>
        <p:nvSpPr>
          <p:cNvPr id="244788" name="Line 52"/>
          <p:cNvSpPr>
            <a:spLocks noChangeShapeType="1"/>
          </p:cNvSpPr>
          <p:nvPr/>
        </p:nvSpPr>
        <p:spPr bwMode="auto">
          <a:xfrm>
            <a:off x="4549775" y="1552576"/>
            <a:ext cx="825500" cy="220663"/>
          </a:xfrm>
          <a:prstGeom prst="line">
            <a:avLst/>
          </a:prstGeom>
          <a:noFill/>
          <a:ln w="57150">
            <a:solidFill>
              <a:srgbClr val="FF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9" name="Line 53"/>
          <p:cNvSpPr>
            <a:spLocks noChangeShapeType="1"/>
          </p:cNvSpPr>
          <p:nvPr/>
        </p:nvSpPr>
        <p:spPr bwMode="auto">
          <a:xfrm>
            <a:off x="5303838" y="1773239"/>
            <a:ext cx="576262" cy="71437"/>
          </a:xfrm>
          <a:prstGeom prst="line">
            <a:avLst/>
          </a:prstGeom>
          <a:noFill/>
          <a:ln w="57150">
            <a:solidFill>
              <a:srgbClr val="FFCC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0" name="Line 54"/>
          <p:cNvSpPr>
            <a:spLocks noChangeShapeType="1"/>
          </p:cNvSpPr>
          <p:nvPr/>
        </p:nvSpPr>
        <p:spPr bwMode="auto">
          <a:xfrm rot="10016990">
            <a:off x="3746500" y="2027239"/>
            <a:ext cx="2135188" cy="96837"/>
          </a:xfrm>
          <a:prstGeom prst="line">
            <a:avLst/>
          </a:prstGeom>
          <a:noFill/>
          <a:ln w="5715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1" name="Text Box 55"/>
          <p:cNvSpPr txBox="1">
            <a:spLocks noChangeArrowheads="1"/>
          </p:cNvSpPr>
          <p:nvPr/>
        </p:nvSpPr>
        <p:spPr bwMode="auto">
          <a:xfrm>
            <a:off x="4656138" y="1484314"/>
            <a:ext cx="501650"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00"/>
                </a:solidFill>
                <a:latin typeface="楷体" pitchFamily="49" charset="-122"/>
                <a:ea typeface="楷体" pitchFamily="49" charset="-122"/>
              </a:rPr>
              <a:t>12</a:t>
            </a:r>
            <a:endParaRPr lang="en-US" altLang="zh-CN" sz="2400">
              <a:solidFill>
                <a:srgbClr val="FFFF00"/>
              </a:solidFill>
              <a:latin typeface="楷体" pitchFamily="49" charset="-122"/>
              <a:ea typeface="楷体" pitchFamily="49" charset="-122"/>
            </a:endParaRPr>
          </a:p>
        </p:txBody>
      </p:sp>
      <p:sp>
        <p:nvSpPr>
          <p:cNvPr id="244792" name="Line 56"/>
          <p:cNvSpPr>
            <a:spLocks noChangeShapeType="1"/>
          </p:cNvSpPr>
          <p:nvPr/>
        </p:nvSpPr>
        <p:spPr bwMode="auto">
          <a:xfrm rot="9957159" flipV="1">
            <a:off x="3141663" y="2339975"/>
            <a:ext cx="647700" cy="71438"/>
          </a:xfrm>
          <a:prstGeom prst="line">
            <a:avLst/>
          </a:prstGeom>
          <a:noFill/>
          <a:ln w="57150">
            <a:solidFill>
              <a:srgbClr val="FF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3" name="Line 57"/>
          <p:cNvSpPr>
            <a:spLocks noChangeShapeType="1"/>
          </p:cNvSpPr>
          <p:nvPr/>
        </p:nvSpPr>
        <p:spPr bwMode="auto">
          <a:xfrm rot="318870" flipV="1">
            <a:off x="3186114" y="2633663"/>
            <a:ext cx="3411537" cy="31750"/>
          </a:xfrm>
          <a:prstGeom prst="line">
            <a:avLst/>
          </a:prstGeom>
          <a:noFill/>
          <a:ln w="57150">
            <a:solidFill>
              <a:srgbClr val="FF99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4" name="Line 58"/>
          <p:cNvSpPr>
            <a:spLocks noChangeShapeType="1"/>
          </p:cNvSpPr>
          <p:nvPr/>
        </p:nvSpPr>
        <p:spPr bwMode="auto">
          <a:xfrm>
            <a:off x="6600825" y="2781300"/>
            <a:ext cx="863600" cy="71438"/>
          </a:xfrm>
          <a:prstGeom prst="line">
            <a:avLst/>
          </a:prstGeom>
          <a:noFill/>
          <a:ln w="57150">
            <a:solidFill>
              <a:srgbClr val="FF99CC"/>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5" name="Line 59"/>
          <p:cNvSpPr>
            <a:spLocks noChangeShapeType="1"/>
          </p:cNvSpPr>
          <p:nvPr/>
        </p:nvSpPr>
        <p:spPr bwMode="auto">
          <a:xfrm rot="238127">
            <a:off x="7466013" y="2867025"/>
            <a:ext cx="722312" cy="287338"/>
          </a:xfrm>
          <a:prstGeom prst="line">
            <a:avLst/>
          </a:prstGeom>
          <a:noFill/>
          <a:ln w="5715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6" name="Line 60"/>
          <p:cNvSpPr>
            <a:spLocks noChangeShapeType="1"/>
          </p:cNvSpPr>
          <p:nvPr/>
        </p:nvSpPr>
        <p:spPr bwMode="auto">
          <a:xfrm>
            <a:off x="8183564" y="3198814"/>
            <a:ext cx="1298575" cy="504825"/>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7" name="Text Box 61"/>
          <p:cNvSpPr txBox="1">
            <a:spLocks noChangeArrowheads="1"/>
          </p:cNvSpPr>
          <p:nvPr/>
        </p:nvSpPr>
        <p:spPr bwMode="auto">
          <a:xfrm>
            <a:off x="5375276" y="1557339"/>
            <a:ext cx="360363"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CC99"/>
                </a:solidFill>
                <a:latin typeface="楷体" pitchFamily="49" charset="-122"/>
                <a:ea typeface="楷体" pitchFamily="49" charset="-122"/>
              </a:rPr>
              <a:t>2</a:t>
            </a:r>
            <a:endParaRPr lang="en-US" altLang="zh-CN" sz="2400">
              <a:solidFill>
                <a:srgbClr val="FFCC99"/>
              </a:solidFill>
              <a:latin typeface="楷体" pitchFamily="49" charset="-122"/>
              <a:ea typeface="楷体" pitchFamily="49" charset="-122"/>
            </a:endParaRPr>
          </a:p>
        </p:txBody>
      </p:sp>
      <p:sp>
        <p:nvSpPr>
          <p:cNvPr id="244798" name="Text Box 62"/>
          <p:cNvSpPr txBox="1">
            <a:spLocks noChangeArrowheads="1"/>
          </p:cNvSpPr>
          <p:nvPr/>
        </p:nvSpPr>
        <p:spPr bwMode="auto">
          <a:xfrm>
            <a:off x="4440238" y="1917700"/>
            <a:ext cx="576262"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30</a:t>
            </a:r>
            <a:endParaRPr lang="en-US" altLang="zh-CN" sz="2400">
              <a:solidFill>
                <a:srgbClr val="FFFF99"/>
              </a:solidFill>
              <a:latin typeface="楷体" pitchFamily="49" charset="-122"/>
              <a:ea typeface="楷体" pitchFamily="49" charset="-122"/>
            </a:endParaRPr>
          </a:p>
        </p:txBody>
      </p:sp>
      <p:sp>
        <p:nvSpPr>
          <p:cNvPr id="244799" name="Text Box 63"/>
          <p:cNvSpPr txBox="1">
            <a:spLocks noChangeArrowheads="1"/>
          </p:cNvSpPr>
          <p:nvPr/>
        </p:nvSpPr>
        <p:spPr bwMode="auto">
          <a:xfrm>
            <a:off x="3341689" y="2133600"/>
            <a:ext cx="307975"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23</a:t>
            </a:r>
            <a:endParaRPr lang="en-US" altLang="zh-CN" sz="2400">
              <a:solidFill>
                <a:srgbClr val="FFFF99"/>
              </a:solidFill>
              <a:latin typeface="楷体" pitchFamily="49" charset="-122"/>
              <a:ea typeface="楷体" pitchFamily="49" charset="-122"/>
            </a:endParaRPr>
          </a:p>
        </p:txBody>
      </p:sp>
      <p:sp>
        <p:nvSpPr>
          <p:cNvPr id="244800" name="Text Box 64"/>
          <p:cNvSpPr txBox="1">
            <a:spLocks noChangeArrowheads="1"/>
          </p:cNvSpPr>
          <p:nvPr/>
        </p:nvSpPr>
        <p:spPr bwMode="auto">
          <a:xfrm>
            <a:off x="4727575" y="2420939"/>
            <a:ext cx="539750"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84</a:t>
            </a:r>
            <a:endParaRPr lang="en-US" altLang="zh-CN" sz="2400">
              <a:solidFill>
                <a:srgbClr val="FFFF99"/>
              </a:solidFill>
              <a:latin typeface="楷体" pitchFamily="49" charset="-122"/>
              <a:ea typeface="楷体" pitchFamily="49" charset="-122"/>
            </a:endParaRPr>
          </a:p>
        </p:txBody>
      </p:sp>
      <p:sp>
        <p:nvSpPr>
          <p:cNvPr id="244801" name="Text Box 65"/>
          <p:cNvSpPr txBox="1">
            <a:spLocks noChangeArrowheads="1"/>
          </p:cNvSpPr>
          <p:nvPr/>
        </p:nvSpPr>
        <p:spPr bwMode="auto">
          <a:xfrm>
            <a:off x="6743700" y="2636838"/>
            <a:ext cx="431800" cy="366712"/>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24</a:t>
            </a:r>
            <a:endParaRPr lang="en-US" altLang="zh-CN" sz="2400">
              <a:solidFill>
                <a:srgbClr val="FFFF99"/>
              </a:solidFill>
              <a:latin typeface="楷体" pitchFamily="49" charset="-122"/>
              <a:ea typeface="楷体" pitchFamily="49" charset="-122"/>
            </a:endParaRPr>
          </a:p>
        </p:txBody>
      </p:sp>
      <p:sp>
        <p:nvSpPr>
          <p:cNvPr id="244802" name="Text Box 66"/>
          <p:cNvSpPr txBox="1">
            <a:spLocks noChangeArrowheads="1"/>
          </p:cNvSpPr>
          <p:nvPr/>
        </p:nvSpPr>
        <p:spPr bwMode="auto">
          <a:xfrm>
            <a:off x="7605713" y="2781300"/>
            <a:ext cx="361950"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2</a:t>
            </a:r>
            <a:endParaRPr lang="en-US" altLang="zh-CN" sz="2400">
              <a:solidFill>
                <a:srgbClr val="FFFF99"/>
              </a:solidFill>
              <a:latin typeface="楷体" pitchFamily="49" charset="-122"/>
              <a:ea typeface="楷体" pitchFamily="49" charset="-122"/>
            </a:endParaRPr>
          </a:p>
        </p:txBody>
      </p:sp>
      <p:sp>
        <p:nvSpPr>
          <p:cNvPr id="244803" name="Text Box 67"/>
          <p:cNvSpPr txBox="1">
            <a:spLocks noChangeArrowheads="1"/>
          </p:cNvSpPr>
          <p:nvPr/>
        </p:nvSpPr>
        <p:spPr bwMode="auto">
          <a:xfrm>
            <a:off x="8616950" y="3213100"/>
            <a:ext cx="679450"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59</a:t>
            </a:r>
            <a:endParaRPr lang="en-US" altLang="zh-CN" sz="2400">
              <a:solidFill>
                <a:srgbClr val="FFFF99"/>
              </a:solidFill>
              <a:latin typeface="楷体" pitchFamily="49" charset="-122"/>
              <a:ea typeface="楷体" pitchFamily="49" charset="-122"/>
            </a:endParaRPr>
          </a:p>
        </p:txBody>
      </p:sp>
      <p:sp>
        <p:nvSpPr>
          <p:cNvPr id="244804" name="AutoShape 68"/>
          <p:cNvSpPr>
            <a:spLocks noChangeArrowheads="1"/>
          </p:cNvSpPr>
          <p:nvPr/>
        </p:nvSpPr>
        <p:spPr bwMode="auto">
          <a:xfrm>
            <a:off x="2065338" y="5686426"/>
            <a:ext cx="5518150" cy="1147763"/>
          </a:xfrm>
          <a:prstGeom prst="wedgeEllipseCallout">
            <a:avLst>
              <a:gd name="adj1" fmla="val -44278"/>
              <a:gd name="adj2" fmla="val -86463"/>
            </a:avLst>
          </a:prstGeom>
          <a:gradFill rotWithShape="1">
            <a:gsLst>
              <a:gs pos="0">
                <a:srgbClr val="FFFFFF"/>
              </a:gs>
              <a:gs pos="100000">
                <a:srgbClr val="FFCC99"/>
              </a:gs>
            </a:gsLst>
            <a:path path="rect">
              <a:fillToRect l="50000" t="50000" r="50000" b="50000"/>
            </a:path>
          </a:gradFill>
          <a:ln w="12700" algn="ctr">
            <a:solidFill>
              <a:srgbClr val="E6552E"/>
            </a:solidFill>
            <a:miter lim="800000"/>
          </a:ln>
          <a:effectLst>
            <a:outerShdw dist="53882" dir="2700000" algn="ctr" rotWithShape="0">
              <a:srgbClr val="CBCBCB">
                <a:alpha val="79999"/>
              </a:srgbClr>
            </a:outerShdw>
          </a:effec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10000"/>
              </a:lnSpc>
              <a:spcBef>
                <a:spcPct val="0"/>
              </a:spcBef>
              <a:buFontTx/>
              <a:buNone/>
            </a:pPr>
            <a:r>
              <a:rPr lang="zh-CN" altLang="en-US" sz="2400" b="1">
                <a:latin typeface="楷体" pitchFamily="49" charset="-122"/>
                <a:ea typeface="楷体" pitchFamily="49" charset="-122"/>
              </a:rPr>
              <a:t>磁头走过的总道数：</a:t>
            </a:r>
            <a:r>
              <a:rPr lang="en-US" altLang="zh-CN" sz="2400" b="1">
                <a:latin typeface="楷体" pitchFamily="49" charset="-122"/>
                <a:ea typeface="楷体" pitchFamily="49" charset="-122"/>
              </a:rPr>
              <a:t>236</a:t>
            </a:r>
            <a:endParaRPr lang="en-US" altLang="zh-CN" sz="2400" b="1">
              <a:latin typeface="楷体" pitchFamily="49" charset="-122"/>
              <a:ea typeface="楷体" pitchFamily="49" charset="-122"/>
            </a:endParaRPr>
          </a:p>
          <a:p>
            <a:pPr>
              <a:lnSpc>
                <a:spcPct val="110000"/>
              </a:lnSpc>
              <a:spcBef>
                <a:spcPct val="0"/>
              </a:spcBef>
              <a:buFontTx/>
              <a:buNone/>
            </a:pPr>
            <a:r>
              <a:rPr lang="zh-CN" altLang="en-US" sz="2400" b="1">
                <a:latin typeface="楷体" pitchFamily="49" charset="-122"/>
                <a:ea typeface="楷体" pitchFamily="49" charset="-122"/>
              </a:rPr>
              <a:t>平均寻道长度：</a:t>
            </a:r>
            <a:r>
              <a:rPr lang="en-US" altLang="zh-CN" sz="2400" b="1">
                <a:latin typeface="楷体" pitchFamily="49" charset="-122"/>
                <a:ea typeface="楷体" pitchFamily="49" charset="-122"/>
              </a:rPr>
              <a:t>29.5</a:t>
            </a:r>
            <a:endParaRPr lang="en-US" altLang="zh-CN" sz="2400">
              <a:latin typeface="楷体" pitchFamily="49" charset="-122"/>
              <a:ea typeface="楷体" pitchFamily="49" charset="-122"/>
            </a:endParaRPr>
          </a:p>
        </p:txBody>
      </p:sp>
      <p:sp>
        <p:nvSpPr>
          <p:cNvPr id="217142" name="Text Box 69"/>
          <p:cNvSpPr txBox="1">
            <a:spLocks noChangeArrowheads="1"/>
          </p:cNvSpPr>
          <p:nvPr/>
        </p:nvSpPr>
        <p:spPr bwMode="auto">
          <a:xfrm>
            <a:off x="3179763" y="476250"/>
            <a:ext cx="399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r>
              <a:rPr lang="en-US" altLang="zh-CN" sz="1800">
                <a:solidFill>
                  <a:srgbClr val="000000"/>
                </a:solidFill>
                <a:latin typeface="楷体" pitchFamily="49" charset="-122"/>
                <a:ea typeface="楷体" pitchFamily="49" charset="-122"/>
              </a:rPr>
              <a:t>98</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183</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37</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122</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14</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124</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65</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67</a:t>
            </a:r>
            <a:endParaRPr lang="en-US" altLang="zh-CN" sz="1800">
              <a:solidFill>
                <a:srgbClr val="000000"/>
              </a:solidFill>
              <a:latin typeface="楷体" pitchFamily="49" charset="-122"/>
              <a:ea typeface="楷体"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44788"/>
                                        </p:tgtEl>
                                        <p:attrNameLst>
                                          <p:attrName>style.visibility</p:attrName>
                                        </p:attrNameLst>
                                      </p:cBhvr>
                                      <p:to>
                                        <p:strVal val="visible"/>
                                      </p:to>
                                    </p:set>
                                    <p:anim calcmode="lin" valueType="num">
                                      <p:cBhvr>
                                        <p:cTn id="7" dur="500" fill="hold"/>
                                        <p:tgtEl>
                                          <p:spTgt spid="244788"/>
                                        </p:tgtEl>
                                        <p:attrNameLst>
                                          <p:attrName>ppt_x</p:attrName>
                                        </p:attrNameLst>
                                      </p:cBhvr>
                                      <p:tavLst>
                                        <p:tav tm="0">
                                          <p:val>
                                            <p:strVal val="#ppt_x-#ppt_w/2"/>
                                          </p:val>
                                        </p:tav>
                                        <p:tav tm="100000">
                                          <p:val>
                                            <p:strVal val="#ppt_x"/>
                                          </p:val>
                                        </p:tav>
                                      </p:tavLst>
                                    </p:anim>
                                    <p:anim calcmode="lin" valueType="num">
                                      <p:cBhvr>
                                        <p:cTn id="8" dur="500" fill="hold"/>
                                        <p:tgtEl>
                                          <p:spTgt spid="244788"/>
                                        </p:tgtEl>
                                        <p:attrNameLst>
                                          <p:attrName>ppt_y</p:attrName>
                                        </p:attrNameLst>
                                      </p:cBhvr>
                                      <p:tavLst>
                                        <p:tav tm="0">
                                          <p:val>
                                            <p:strVal val="#ppt_y"/>
                                          </p:val>
                                        </p:tav>
                                        <p:tav tm="100000">
                                          <p:val>
                                            <p:strVal val="#ppt_y"/>
                                          </p:val>
                                        </p:tav>
                                      </p:tavLst>
                                    </p:anim>
                                    <p:anim calcmode="lin" valueType="num">
                                      <p:cBhvr>
                                        <p:cTn id="9" dur="500" fill="hold"/>
                                        <p:tgtEl>
                                          <p:spTgt spid="244788"/>
                                        </p:tgtEl>
                                        <p:attrNameLst>
                                          <p:attrName>ppt_w</p:attrName>
                                        </p:attrNameLst>
                                      </p:cBhvr>
                                      <p:tavLst>
                                        <p:tav tm="0">
                                          <p:val>
                                            <p:fltVal val="0"/>
                                          </p:val>
                                        </p:tav>
                                        <p:tav tm="100000">
                                          <p:val>
                                            <p:strVal val="#ppt_w"/>
                                          </p:val>
                                        </p:tav>
                                      </p:tavLst>
                                    </p:anim>
                                    <p:anim calcmode="lin" valueType="num">
                                      <p:cBhvr>
                                        <p:cTn id="10" dur="500" fill="hold"/>
                                        <p:tgtEl>
                                          <p:spTgt spid="24478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244789"/>
                                        </p:tgtEl>
                                        <p:attrNameLst>
                                          <p:attrName>style.visibility</p:attrName>
                                        </p:attrNameLst>
                                      </p:cBhvr>
                                      <p:to>
                                        <p:strVal val="visible"/>
                                      </p:to>
                                    </p:set>
                                    <p:anim calcmode="lin" valueType="num">
                                      <p:cBhvr>
                                        <p:cTn id="15" dur="500" fill="hold"/>
                                        <p:tgtEl>
                                          <p:spTgt spid="244789"/>
                                        </p:tgtEl>
                                        <p:attrNameLst>
                                          <p:attrName>ppt_x</p:attrName>
                                        </p:attrNameLst>
                                      </p:cBhvr>
                                      <p:tavLst>
                                        <p:tav tm="0">
                                          <p:val>
                                            <p:strVal val="#ppt_x-#ppt_w/2"/>
                                          </p:val>
                                        </p:tav>
                                        <p:tav tm="100000">
                                          <p:val>
                                            <p:strVal val="#ppt_x"/>
                                          </p:val>
                                        </p:tav>
                                      </p:tavLst>
                                    </p:anim>
                                    <p:anim calcmode="lin" valueType="num">
                                      <p:cBhvr>
                                        <p:cTn id="16" dur="500" fill="hold"/>
                                        <p:tgtEl>
                                          <p:spTgt spid="244789"/>
                                        </p:tgtEl>
                                        <p:attrNameLst>
                                          <p:attrName>ppt_y</p:attrName>
                                        </p:attrNameLst>
                                      </p:cBhvr>
                                      <p:tavLst>
                                        <p:tav tm="0">
                                          <p:val>
                                            <p:strVal val="#ppt_y"/>
                                          </p:val>
                                        </p:tav>
                                        <p:tav tm="100000">
                                          <p:val>
                                            <p:strVal val="#ppt_y"/>
                                          </p:val>
                                        </p:tav>
                                      </p:tavLst>
                                    </p:anim>
                                    <p:anim calcmode="lin" valueType="num">
                                      <p:cBhvr>
                                        <p:cTn id="17" dur="500" fill="hold"/>
                                        <p:tgtEl>
                                          <p:spTgt spid="244789"/>
                                        </p:tgtEl>
                                        <p:attrNameLst>
                                          <p:attrName>ppt_w</p:attrName>
                                        </p:attrNameLst>
                                      </p:cBhvr>
                                      <p:tavLst>
                                        <p:tav tm="0">
                                          <p:val>
                                            <p:fltVal val="0"/>
                                          </p:val>
                                        </p:tav>
                                        <p:tav tm="100000">
                                          <p:val>
                                            <p:strVal val="#ppt_w"/>
                                          </p:val>
                                        </p:tav>
                                      </p:tavLst>
                                    </p:anim>
                                    <p:anim calcmode="lin" valueType="num">
                                      <p:cBhvr>
                                        <p:cTn id="18" dur="500" fill="hold"/>
                                        <p:tgtEl>
                                          <p:spTgt spid="244789"/>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2" fill="hold" nodeType="clickEffect">
                                  <p:stCondLst>
                                    <p:cond delay="0"/>
                                  </p:stCondLst>
                                  <p:childTnLst>
                                    <p:set>
                                      <p:cBhvr>
                                        <p:cTn id="22" dur="1" fill="hold">
                                          <p:stCondLst>
                                            <p:cond delay="0"/>
                                          </p:stCondLst>
                                        </p:cTn>
                                        <p:tgtEl>
                                          <p:spTgt spid="244790"/>
                                        </p:tgtEl>
                                        <p:attrNameLst>
                                          <p:attrName>style.visibility</p:attrName>
                                        </p:attrNameLst>
                                      </p:cBhvr>
                                      <p:to>
                                        <p:strVal val="visible"/>
                                      </p:to>
                                    </p:set>
                                    <p:anim calcmode="lin" valueType="num">
                                      <p:cBhvr>
                                        <p:cTn id="23" dur="500" fill="hold"/>
                                        <p:tgtEl>
                                          <p:spTgt spid="244790"/>
                                        </p:tgtEl>
                                        <p:attrNameLst>
                                          <p:attrName>ppt_x</p:attrName>
                                        </p:attrNameLst>
                                      </p:cBhvr>
                                      <p:tavLst>
                                        <p:tav tm="0">
                                          <p:val>
                                            <p:strVal val="#ppt_x+#ppt_w/2"/>
                                          </p:val>
                                        </p:tav>
                                        <p:tav tm="100000">
                                          <p:val>
                                            <p:strVal val="#ppt_x"/>
                                          </p:val>
                                        </p:tav>
                                      </p:tavLst>
                                    </p:anim>
                                    <p:anim calcmode="lin" valueType="num">
                                      <p:cBhvr>
                                        <p:cTn id="24" dur="500" fill="hold"/>
                                        <p:tgtEl>
                                          <p:spTgt spid="244790"/>
                                        </p:tgtEl>
                                        <p:attrNameLst>
                                          <p:attrName>ppt_y</p:attrName>
                                        </p:attrNameLst>
                                      </p:cBhvr>
                                      <p:tavLst>
                                        <p:tav tm="0">
                                          <p:val>
                                            <p:strVal val="#ppt_y"/>
                                          </p:val>
                                        </p:tav>
                                        <p:tav tm="100000">
                                          <p:val>
                                            <p:strVal val="#ppt_y"/>
                                          </p:val>
                                        </p:tav>
                                      </p:tavLst>
                                    </p:anim>
                                    <p:anim calcmode="lin" valueType="num">
                                      <p:cBhvr>
                                        <p:cTn id="25" dur="500" fill="hold"/>
                                        <p:tgtEl>
                                          <p:spTgt spid="244790"/>
                                        </p:tgtEl>
                                        <p:attrNameLst>
                                          <p:attrName>ppt_w</p:attrName>
                                        </p:attrNameLst>
                                      </p:cBhvr>
                                      <p:tavLst>
                                        <p:tav tm="0">
                                          <p:val>
                                            <p:fltVal val="0"/>
                                          </p:val>
                                        </p:tav>
                                        <p:tav tm="100000">
                                          <p:val>
                                            <p:strVal val="#ppt_w"/>
                                          </p:val>
                                        </p:tav>
                                      </p:tavLst>
                                    </p:anim>
                                    <p:anim calcmode="lin" valueType="num">
                                      <p:cBhvr>
                                        <p:cTn id="26" dur="500" fill="hold"/>
                                        <p:tgtEl>
                                          <p:spTgt spid="24479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nodeType="clickEffect">
                                  <p:stCondLst>
                                    <p:cond delay="0"/>
                                  </p:stCondLst>
                                  <p:childTnLst>
                                    <p:set>
                                      <p:cBhvr>
                                        <p:cTn id="30" dur="1" fill="hold">
                                          <p:stCondLst>
                                            <p:cond delay="0"/>
                                          </p:stCondLst>
                                        </p:cTn>
                                        <p:tgtEl>
                                          <p:spTgt spid="244792"/>
                                        </p:tgtEl>
                                        <p:attrNameLst>
                                          <p:attrName>style.visibility</p:attrName>
                                        </p:attrNameLst>
                                      </p:cBhvr>
                                      <p:to>
                                        <p:strVal val="visible"/>
                                      </p:to>
                                    </p:set>
                                    <p:anim calcmode="lin" valueType="num">
                                      <p:cBhvr>
                                        <p:cTn id="31" dur="500" fill="hold"/>
                                        <p:tgtEl>
                                          <p:spTgt spid="244792"/>
                                        </p:tgtEl>
                                        <p:attrNameLst>
                                          <p:attrName>ppt_x</p:attrName>
                                        </p:attrNameLst>
                                      </p:cBhvr>
                                      <p:tavLst>
                                        <p:tav tm="0">
                                          <p:val>
                                            <p:strVal val="#ppt_x+#ppt_w/2"/>
                                          </p:val>
                                        </p:tav>
                                        <p:tav tm="100000">
                                          <p:val>
                                            <p:strVal val="#ppt_x"/>
                                          </p:val>
                                        </p:tav>
                                      </p:tavLst>
                                    </p:anim>
                                    <p:anim calcmode="lin" valueType="num">
                                      <p:cBhvr>
                                        <p:cTn id="32" dur="500" fill="hold"/>
                                        <p:tgtEl>
                                          <p:spTgt spid="244792"/>
                                        </p:tgtEl>
                                        <p:attrNameLst>
                                          <p:attrName>ppt_y</p:attrName>
                                        </p:attrNameLst>
                                      </p:cBhvr>
                                      <p:tavLst>
                                        <p:tav tm="0">
                                          <p:val>
                                            <p:strVal val="#ppt_y"/>
                                          </p:val>
                                        </p:tav>
                                        <p:tav tm="100000">
                                          <p:val>
                                            <p:strVal val="#ppt_y"/>
                                          </p:val>
                                        </p:tav>
                                      </p:tavLst>
                                    </p:anim>
                                    <p:anim calcmode="lin" valueType="num">
                                      <p:cBhvr>
                                        <p:cTn id="33" dur="500" fill="hold"/>
                                        <p:tgtEl>
                                          <p:spTgt spid="244792"/>
                                        </p:tgtEl>
                                        <p:attrNameLst>
                                          <p:attrName>ppt_w</p:attrName>
                                        </p:attrNameLst>
                                      </p:cBhvr>
                                      <p:tavLst>
                                        <p:tav tm="0">
                                          <p:val>
                                            <p:fltVal val="0"/>
                                          </p:val>
                                        </p:tav>
                                        <p:tav tm="100000">
                                          <p:val>
                                            <p:strVal val="#ppt_w"/>
                                          </p:val>
                                        </p:tav>
                                      </p:tavLst>
                                    </p:anim>
                                    <p:anim calcmode="lin" valueType="num">
                                      <p:cBhvr>
                                        <p:cTn id="34" dur="500" fill="hold"/>
                                        <p:tgtEl>
                                          <p:spTgt spid="244792"/>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244793"/>
                                        </p:tgtEl>
                                        <p:attrNameLst>
                                          <p:attrName>style.visibility</p:attrName>
                                        </p:attrNameLst>
                                      </p:cBhvr>
                                      <p:to>
                                        <p:strVal val="visible"/>
                                      </p:to>
                                    </p:set>
                                    <p:anim calcmode="lin" valueType="num">
                                      <p:cBhvr>
                                        <p:cTn id="39" dur="500" fill="hold"/>
                                        <p:tgtEl>
                                          <p:spTgt spid="244793"/>
                                        </p:tgtEl>
                                        <p:attrNameLst>
                                          <p:attrName>ppt_x</p:attrName>
                                        </p:attrNameLst>
                                      </p:cBhvr>
                                      <p:tavLst>
                                        <p:tav tm="0">
                                          <p:val>
                                            <p:strVal val="#ppt_x-#ppt_w/2"/>
                                          </p:val>
                                        </p:tav>
                                        <p:tav tm="100000">
                                          <p:val>
                                            <p:strVal val="#ppt_x"/>
                                          </p:val>
                                        </p:tav>
                                      </p:tavLst>
                                    </p:anim>
                                    <p:anim calcmode="lin" valueType="num">
                                      <p:cBhvr>
                                        <p:cTn id="40" dur="500" fill="hold"/>
                                        <p:tgtEl>
                                          <p:spTgt spid="244793"/>
                                        </p:tgtEl>
                                        <p:attrNameLst>
                                          <p:attrName>ppt_y</p:attrName>
                                        </p:attrNameLst>
                                      </p:cBhvr>
                                      <p:tavLst>
                                        <p:tav tm="0">
                                          <p:val>
                                            <p:strVal val="#ppt_y"/>
                                          </p:val>
                                        </p:tav>
                                        <p:tav tm="100000">
                                          <p:val>
                                            <p:strVal val="#ppt_y"/>
                                          </p:val>
                                        </p:tav>
                                      </p:tavLst>
                                    </p:anim>
                                    <p:anim calcmode="lin" valueType="num">
                                      <p:cBhvr>
                                        <p:cTn id="41" dur="500" fill="hold"/>
                                        <p:tgtEl>
                                          <p:spTgt spid="244793"/>
                                        </p:tgtEl>
                                        <p:attrNameLst>
                                          <p:attrName>ppt_w</p:attrName>
                                        </p:attrNameLst>
                                      </p:cBhvr>
                                      <p:tavLst>
                                        <p:tav tm="0">
                                          <p:val>
                                            <p:fltVal val="0"/>
                                          </p:val>
                                        </p:tav>
                                        <p:tav tm="100000">
                                          <p:val>
                                            <p:strVal val="#ppt_w"/>
                                          </p:val>
                                        </p:tav>
                                      </p:tavLst>
                                    </p:anim>
                                    <p:anim calcmode="lin" valueType="num">
                                      <p:cBhvr>
                                        <p:cTn id="42" dur="500" fill="hold"/>
                                        <p:tgtEl>
                                          <p:spTgt spid="244793"/>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nodeType="clickEffect">
                                  <p:stCondLst>
                                    <p:cond delay="0"/>
                                  </p:stCondLst>
                                  <p:childTnLst>
                                    <p:set>
                                      <p:cBhvr>
                                        <p:cTn id="46" dur="1" fill="hold">
                                          <p:stCondLst>
                                            <p:cond delay="0"/>
                                          </p:stCondLst>
                                        </p:cTn>
                                        <p:tgtEl>
                                          <p:spTgt spid="244794"/>
                                        </p:tgtEl>
                                        <p:attrNameLst>
                                          <p:attrName>style.visibility</p:attrName>
                                        </p:attrNameLst>
                                      </p:cBhvr>
                                      <p:to>
                                        <p:strVal val="visible"/>
                                      </p:to>
                                    </p:set>
                                    <p:anim calcmode="lin" valueType="num">
                                      <p:cBhvr>
                                        <p:cTn id="47" dur="500" fill="hold"/>
                                        <p:tgtEl>
                                          <p:spTgt spid="244794"/>
                                        </p:tgtEl>
                                        <p:attrNameLst>
                                          <p:attrName>ppt_x</p:attrName>
                                        </p:attrNameLst>
                                      </p:cBhvr>
                                      <p:tavLst>
                                        <p:tav tm="0">
                                          <p:val>
                                            <p:strVal val="#ppt_x-#ppt_w/2"/>
                                          </p:val>
                                        </p:tav>
                                        <p:tav tm="100000">
                                          <p:val>
                                            <p:strVal val="#ppt_x"/>
                                          </p:val>
                                        </p:tav>
                                      </p:tavLst>
                                    </p:anim>
                                    <p:anim calcmode="lin" valueType="num">
                                      <p:cBhvr>
                                        <p:cTn id="48" dur="500" fill="hold"/>
                                        <p:tgtEl>
                                          <p:spTgt spid="244794"/>
                                        </p:tgtEl>
                                        <p:attrNameLst>
                                          <p:attrName>ppt_y</p:attrName>
                                        </p:attrNameLst>
                                      </p:cBhvr>
                                      <p:tavLst>
                                        <p:tav tm="0">
                                          <p:val>
                                            <p:strVal val="#ppt_y"/>
                                          </p:val>
                                        </p:tav>
                                        <p:tav tm="100000">
                                          <p:val>
                                            <p:strVal val="#ppt_y"/>
                                          </p:val>
                                        </p:tav>
                                      </p:tavLst>
                                    </p:anim>
                                    <p:anim calcmode="lin" valueType="num">
                                      <p:cBhvr>
                                        <p:cTn id="49" dur="500" fill="hold"/>
                                        <p:tgtEl>
                                          <p:spTgt spid="244794"/>
                                        </p:tgtEl>
                                        <p:attrNameLst>
                                          <p:attrName>ppt_w</p:attrName>
                                        </p:attrNameLst>
                                      </p:cBhvr>
                                      <p:tavLst>
                                        <p:tav tm="0">
                                          <p:val>
                                            <p:fltVal val="0"/>
                                          </p:val>
                                        </p:tav>
                                        <p:tav tm="100000">
                                          <p:val>
                                            <p:strVal val="#ppt_w"/>
                                          </p:val>
                                        </p:tav>
                                      </p:tavLst>
                                    </p:anim>
                                    <p:anim calcmode="lin" valueType="num">
                                      <p:cBhvr>
                                        <p:cTn id="50" dur="500" fill="hold"/>
                                        <p:tgtEl>
                                          <p:spTgt spid="244794"/>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nodeType="clickEffect">
                                  <p:stCondLst>
                                    <p:cond delay="0"/>
                                  </p:stCondLst>
                                  <p:childTnLst>
                                    <p:set>
                                      <p:cBhvr>
                                        <p:cTn id="54" dur="1" fill="hold">
                                          <p:stCondLst>
                                            <p:cond delay="0"/>
                                          </p:stCondLst>
                                        </p:cTn>
                                        <p:tgtEl>
                                          <p:spTgt spid="244795"/>
                                        </p:tgtEl>
                                        <p:attrNameLst>
                                          <p:attrName>style.visibility</p:attrName>
                                        </p:attrNameLst>
                                      </p:cBhvr>
                                      <p:to>
                                        <p:strVal val="visible"/>
                                      </p:to>
                                    </p:set>
                                    <p:anim calcmode="lin" valueType="num">
                                      <p:cBhvr>
                                        <p:cTn id="55" dur="500" fill="hold"/>
                                        <p:tgtEl>
                                          <p:spTgt spid="244795"/>
                                        </p:tgtEl>
                                        <p:attrNameLst>
                                          <p:attrName>ppt_x</p:attrName>
                                        </p:attrNameLst>
                                      </p:cBhvr>
                                      <p:tavLst>
                                        <p:tav tm="0">
                                          <p:val>
                                            <p:strVal val="#ppt_x-#ppt_w/2"/>
                                          </p:val>
                                        </p:tav>
                                        <p:tav tm="100000">
                                          <p:val>
                                            <p:strVal val="#ppt_x"/>
                                          </p:val>
                                        </p:tav>
                                      </p:tavLst>
                                    </p:anim>
                                    <p:anim calcmode="lin" valueType="num">
                                      <p:cBhvr>
                                        <p:cTn id="56" dur="500" fill="hold"/>
                                        <p:tgtEl>
                                          <p:spTgt spid="244795"/>
                                        </p:tgtEl>
                                        <p:attrNameLst>
                                          <p:attrName>ppt_y</p:attrName>
                                        </p:attrNameLst>
                                      </p:cBhvr>
                                      <p:tavLst>
                                        <p:tav tm="0">
                                          <p:val>
                                            <p:strVal val="#ppt_y"/>
                                          </p:val>
                                        </p:tav>
                                        <p:tav tm="100000">
                                          <p:val>
                                            <p:strVal val="#ppt_y"/>
                                          </p:val>
                                        </p:tav>
                                      </p:tavLst>
                                    </p:anim>
                                    <p:anim calcmode="lin" valueType="num">
                                      <p:cBhvr>
                                        <p:cTn id="57" dur="500" fill="hold"/>
                                        <p:tgtEl>
                                          <p:spTgt spid="244795"/>
                                        </p:tgtEl>
                                        <p:attrNameLst>
                                          <p:attrName>ppt_w</p:attrName>
                                        </p:attrNameLst>
                                      </p:cBhvr>
                                      <p:tavLst>
                                        <p:tav tm="0">
                                          <p:val>
                                            <p:fltVal val="0"/>
                                          </p:val>
                                        </p:tav>
                                        <p:tav tm="100000">
                                          <p:val>
                                            <p:strVal val="#ppt_w"/>
                                          </p:val>
                                        </p:tav>
                                      </p:tavLst>
                                    </p:anim>
                                    <p:anim calcmode="lin" valueType="num">
                                      <p:cBhvr>
                                        <p:cTn id="58" dur="500" fill="hold"/>
                                        <p:tgtEl>
                                          <p:spTgt spid="244795"/>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244796"/>
                                        </p:tgtEl>
                                        <p:attrNameLst>
                                          <p:attrName>style.visibility</p:attrName>
                                        </p:attrNameLst>
                                      </p:cBhvr>
                                      <p:to>
                                        <p:strVal val="visible"/>
                                      </p:to>
                                    </p:set>
                                    <p:anim calcmode="lin" valueType="num">
                                      <p:cBhvr>
                                        <p:cTn id="63" dur="500" fill="hold"/>
                                        <p:tgtEl>
                                          <p:spTgt spid="244796"/>
                                        </p:tgtEl>
                                        <p:attrNameLst>
                                          <p:attrName>ppt_x</p:attrName>
                                        </p:attrNameLst>
                                      </p:cBhvr>
                                      <p:tavLst>
                                        <p:tav tm="0">
                                          <p:val>
                                            <p:strVal val="#ppt_x-#ppt_w/2"/>
                                          </p:val>
                                        </p:tav>
                                        <p:tav tm="100000">
                                          <p:val>
                                            <p:strVal val="#ppt_x"/>
                                          </p:val>
                                        </p:tav>
                                      </p:tavLst>
                                    </p:anim>
                                    <p:anim calcmode="lin" valueType="num">
                                      <p:cBhvr>
                                        <p:cTn id="64" dur="500" fill="hold"/>
                                        <p:tgtEl>
                                          <p:spTgt spid="244796"/>
                                        </p:tgtEl>
                                        <p:attrNameLst>
                                          <p:attrName>ppt_y</p:attrName>
                                        </p:attrNameLst>
                                      </p:cBhvr>
                                      <p:tavLst>
                                        <p:tav tm="0">
                                          <p:val>
                                            <p:strVal val="#ppt_y"/>
                                          </p:val>
                                        </p:tav>
                                        <p:tav tm="100000">
                                          <p:val>
                                            <p:strVal val="#ppt_y"/>
                                          </p:val>
                                        </p:tav>
                                      </p:tavLst>
                                    </p:anim>
                                    <p:anim calcmode="lin" valueType="num">
                                      <p:cBhvr>
                                        <p:cTn id="65" dur="500" fill="hold"/>
                                        <p:tgtEl>
                                          <p:spTgt spid="244796"/>
                                        </p:tgtEl>
                                        <p:attrNameLst>
                                          <p:attrName>ppt_w</p:attrName>
                                        </p:attrNameLst>
                                      </p:cBhvr>
                                      <p:tavLst>
                                        <p:tav tm="0">
                                          <p:val>
                                            <p:fltVal val="0"/>
                                          </p:val>
                                        </p:tav>
                                        <p:tav tm="100000">
                                          <p:val>
                                            <p:strVal val="#ppt_w"/>
                                          </p:val>
                                        </p:tav>
                                      </p:tavLst>
                                    </p:anim>
                                    <p:anim calcmode="lin" valueType="num">
                                      <p:cBhvr>
                                        <p:cTn id="66" dur="500" fill="hold"/>
                                        <p:tgtEl>
                                          <p:spTgt spid="244796"/>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44738"/>
                                        </p:tgtEl>
                                        <p:attrNameLst>
                                          <p:attrName>style.visibility</p:attrName>
                                        </p:attrNameLst>
                                      </p:cBhvr>
                                      <p:to>
                                        <p:strVal val="visible"/>
                                      </p:to>
                                    </p:set>
                                    <p:anim calcmode="lin" valueType="num">
                                      <p:cBhvr>
                                        <p:cTn id="71" dur="1000" fill="hold"/>
                                        <p:tgtEl>
                                          <p:spTgt spid="244738"/>
                                        </p:tgtEl>
                                        <p:attrNameLst>
                                          <p:attrName>ppt_w</p:attrName>
                                        </p:attrNameLst>
                                      </p:cBhvr>
                                      <p:tavLst>
                                        <p:tav tm="0">
                                          <p:val>
                                            <p:strVal val="#ppt_w*0.70"/>
                                          </p:val>
                                        </p:tav>
                                        <p:tav tm="100000">
                                          <p:val>
                                            <p:strVal val="#ppt_w"/>
                                          </p:val>
                                        </p:tav>
                                      </p:tavLst>
                                    </p:anim>
                                    <p:anim calcmode="lin" valueType="num">
                                      <p:cBhvr>
                                        <p:cTn id="72" dur="1000" fill="hold"/>
                                        <p:tgtEl>
                                          <p:spTgt spid="244738"/>
                                        </p:tgtEl>
                                        <p:attrNameLst>
                                          <p:attrName>ppt_h</p:attrName>
                                        </p:attrNameLst>
                                      </p:cBhvr>
                                      <p:tavLst>
                                        <p:tav tm="0">
                                          <p:val>
                                            <p:strVal val="#ppt_h"/>
                                          </p:val>
                                        </p:tav>
                                        <p:tav tm="100000">
                                          <p:val>
                                            <p:strVal val="#ppt_h"/>
                                          </p:val>
                                        </p:tav>
                                      </p:tavLst>
                                    </p:anim>
                                    <p:animEffect transition="in" filter="fade">
                                      <p:cBhvr>
                                        <p:cTn id="73" dur="1000"/>
                                        <p:tgtEl>
                                          <p:spTgt spid="244738"/>
                                        </p:tgtEl>
                                      </p:cBhvr>
                                    </p:animEffect>
                                  </p:childTnLst>
                                </p:cTn>
                              </p:par>
                            </p:childTnLst>
                          </p:cTn>
                        </p:par>
                      </p:childTnLst>
                    </p:cTn>
                  </p:par>
                  <p:par>
                    <p:cTn id="74" fill="hold">
                      <p:stCondLst>
                        <p:cond delay="indefinite"/>
                      </p:stCondLst>
                      <p:childTnLst>
                        <p:par>
                          <p:cTn id="75" fill="hold">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44791"/>
                                        </p:tgtEl>
                                        <p:attrNameLst>
                                          <p:attrName>style.visibility</p:attrName>
                                        </p:attrNameLst>
                                      </p:cBhvr>
                                      <p:to>
                                        <p:strVal val="visible"/>
                                      </p:to>
                                    </p:set>
                                    <p:anim calcmode="lin" valueType="num">
                                      <p:cBhvr>
                                        <p:cTn id="78" dur="1000" fill="hold"/>
                                        <p:tgtEl>
                                          <p:spTgt spid="244791"/>
                                        </p:tgtEl>
                                        <p:attrNameLst>
                                          <p:attrName>ppt_w</p:attrName>
                                        </p:attrNameLst>
                                      </p:cBhvr>
                                      <p:tavLst>
                                        <p:tav tm="0">
                                          <p:val>
                                            <p:strVal val="#ppt_w*0.70"/>
                                          </p:val>
                                        </p:tav>
                                        <p:tav tm="100000">
                                          <p:val>
                                            <p:strVal val="#ppt_w"/>
                                          </p:val>
                                        </p:tav>
                                      </p:tavLst>
                                    </p:anim>
                                    <p:anim calcmode="lin" valueType="num">
                                      <p:cBhvr>
                                        <p:cTn id="79" dur="1000" fill="hold"/>
                                        <p:tgtEl>
                                          <p:spTgt spid="244791"/>
                                        </p:tgtEl>
                                        <p:attrNameLst>
                                          <p:attrName>ppt_h</p:attrName>
                                        </p:attrNameLst>
                                      </p:cBhvr>
                                      <p:tavLst>
                                        <p:tav tm="0">
                                          <p:val>
                                            <p:strVal val="#ppt_h"/>
                                          </p:val>
                                        </p:tav>
                                        <p:tav tm="100000">
                                          <p:val>
                                            <p:strVal val="#ppt_h"/>
                                          </p:val>
                                        </p:tav>
                                      </p:tavLst>
                                    </p:anim>
                                    <p:animEffect transition="in" filter="fade">
                                      <p:cBhvr>
                                        <p:cTn id="80" dur="1000"/>
                                        <p:tgtEl>
                                          <p:spTgt spid="244791"/>
                                        </p:tgtEl>
                                      </p:cBhvr>
                                    </p:animEffect>
                                  </p:childTnLst>
                                </p:cTn>
                              </p:par>
                            </p:childTnLst>
                          </p:cTn>
                        </p:par>
                      </p:childTnLst>
                    </p:cTn>
                  </p:par>
                  <p:par>
                    <p:cTn id="81" fill="hold">
                      <p:stCondLst>
                        <p:cond delay="indefinite"/>
                      </p:stCondLst>
                      <p:childTnLst>
                        <p:par>
                          <p:cTn id="82" fill="hold">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44797"/>
                                        </p:tgtEl>
                                        <p:attrNameLst>
                                          <p:attrName>style.visibility</p:attrName>
                                        </p:attrNameLst>
                                      </p:cBhvr>
                                      <p:to>
                                        <p:strVal val="visible"/>
                                      </p:to>
                                    </p:set>
                                    <p:anim calcmode="lin" valueType="num">
                                      <p:cBhvr>
                                        <p:cTn id="85" dur="1000" fill="hold"/>
                                        <p:tgtEl>
                                          <p:spTgt spid="244797"/>
                                        </p:tgtEl>
                                        <p:attrNameLst>
                                          <p:attrName>ppt_w</p:attrName>
                                        </p:attrNameLst>
                                      </p:cBhvr>
                                      <p:tavLst>
                                        <p:tav tm="0">
                                          <p:val>
                                            <p:strVal val="#ppt_w*0.70"/>
                                          </p:val>
                                        </p:tav>
                                        <p:tav tm="100000">
                                          <p:val>
                                            <p:strVal val="#ppt_w"/>
                                          </p:val>
                                        </p:tav>
                                      </p:tavLst>
                                    </p:anim>
                                    <p:anim calcmode="lin" valueType="num">
                                      <p:cBhvr>
                                        <p:cTn id="86" dur="1000" fill="hold"/>
                                        <p:tgtEl>
                                          <p:spTgt spid="244797"/>
                                        </p:tgtEl>
                                        <p:attrNameLst>
                                          <p:attrName>ppt_h</p:attrName>
                                        </p:attrNameLst>
                                      </p:cBhvr>
                                      <p:tavLst>
                                        <p:tav tm="0">
                                          <p:val>
                                            <p:strVal val="#ppt_h"/>
                                          </p:val>
                                        </p:tav>
                                        <p:tav tm="100000">
                                          <p:val>
                                            <p:strVal val="#ppt_h"/>
                                          </p:val>
                                        </p:tav>
                                      </p:tavLst>
                                    </p:anim>
                                    <p:animEffect transition="in" filter="fade">
                                      <p:cBhvr>
                                        <p:cTn id="87" dur="1000"/>
                                        <p:tgtEl>
                                          <p:spTgt spid="244797"/>
                                        </p:tgtEl>
                                      </p:cBhvr>
                                    </p:animEffect>
                                  </p:childTnLst>
                                </p:cTn>
                              </p:par>
                            </p:childTnLst>
                          </p:cTn>
                        </p:par>
                      </p:childTnLst>
                    </p:cTn>
                  </p:par>
                  <p:par>
                    <p:cTn id="88" fill="hold">
                      <p:stCondLst>
                        <p:cond delay="indefinite"/>
                      </p:stCondLst>
                      <p:childTnLst>
                        <p:par>
                          <p:cTn id="89" fill="hold">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44798"/>
                                        </p:tgtEl>
                                        <p:attrNameLst>
                                          <p:attrName>style.visibility</p:attrName>
                                        </p:attrNameLst>
                                      </p:cBhvr>
                                      <p:to>
                                        <p:strVal val="visible"/>
                                      </p:to>
                                    </p:set>
                                    <p:anim calcmode="lin" valueType="num">
                                      <p:cBhvr>
                                        <p:cTn id="92" dur="1000" fill="hold"/>
                                        <p:tgtEl>
                                          <p:spTgt spid="244798"/>
                                        </p:tgtEl>
                                        <p:attrNameLst>
                                          <p:attrName>ppt_w</p:attrName>
                                        </p:attrNameLst>
                                      </p:cBhvr>
                                      <p:tavLst>
                                        <p:tav tm="0">
                                          <p:val>
                                            <p:strVal val="#ppt_w*0.70"/>
                                          </p:val>
                                        </p:tav>
                                        <p:tav tm="100000">
                                          <p:val>
                                            <p:strVal val="#ppt_w"/>
                                          </p:val>
                                        </p:tav>
                                      </p:tavLst>
                                    </p:anim>
                                    <p:anim calcmode="lin" valueType="num">
                                      <p:cBhvr>
                                        <p:cTn id="93" dur="1000" fill="hold"/>
                                        <p:tgtEl>
                                          <p:spTgt spid="244798"/>
                                        </p:tgtEl>
                                        <p:attrNameLst>
                                          <p:attrName>ppt_h</p:attrName>
                                        </p:attrNameLst>
                                      </p:cBhvr>
                                      <p:tavLst>
                                        <p:tav tm="0">
                                          <p:val>
                                            <p:strVal val="#ppt_h"/>
                                          </p:val>
                                        </p:tav>
                                        <p:tav tm="100000">
                                          <p:val>
                                            <p:strVal val="#ppt_h"/>
                                          </p:val>
                                        </p:tav>
                                      </p:tavLst>
                                    </p:anim>
                                    <p:animEffect transition="in" filter="fade">
                                      <p:cBhvr>
                                        <p:cTn id="94" dur="1000"/>
                                        <p:tgtEl>
                                          <p:spTgt spid="244798"/>
                                        </p:tgtEl>
                                      </p:cBhvr>
                                    </p:animEffect>
                                  </p:childTnLst>
                                </p:cTn>
                              </p:par>
                            </p:childTnLst>
                          </p:cTn>
                        </p:par>
                      </p:childTnLst>
                    </p:cTn>
                  </p:par>
                  <p:par>
                    <p:cTn id="95" fill="hold">
                      <p:stCondLst>
                        <p:cond delay="indefinite"/>
                      </p:stCondLst>
                      <p:childTnLst>
                        <p:par>
                          <p:cTn id="96" fill="hold">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44799"/>
                                        </p:tgtEl>
                                        <p:attrNameLst>
                                          <p:attrName>style.visibility</p:attrName>
                                        </p:attrNameLst>
                                      </p:cBhvr>
                                      <p:to>
                                        <p:strVal val="visible"/>
                                      </p:to>
                                    </p:set>
                                    <p:anim calcmode="lin" valueType="num">
                                      <p:cBhvr>
                                        <p:cTn id="99" dur="1000" fill="hold"/>
                                        <p:tgtEl>
                                          <p:spTgt spid="244799"/>
                                        </p:tgtEl>
                                        <p:attrNameLst>
                                          <p:attrName>ppt_w</p:attrName>
                                        </p:attrNameLst>
                                      </p:cBhvr>
                                      <p:tavLst>
                                        <p:tav tm="0">
                                          <p:val>
                                            <p:strVal val="#ppt_w*0.70"/>
                                          </p:val>
                                        </p:tav>
                                        <p:tav tm="100000">
                                          <p:val>
                                            <p:strVal val="#ppt_w"/>
                                          </p:val>
                                        </p:tav>
                                      </p:tavLst>
                                    </p:anim>
                                    <p:anim calcmode="lin" valueType="num">
                                      <p:cBhvr>
                                        <p:cTn id="100" dur="1000" fill="hold"/>
                                        <p:tgtEl>
                                          <p:spTgt spid="244799"/>
                                        </p:tgtEl>
                                        <p:attrNameLst>
                                          <p:attrName>ppt_h</p:attrName>
                                        </p:attrNameLst>
                                      </p:cBhvr>
                                      <p:tavLst>
                                        <p:tav tm="0">
                                          <p:val>
                                            <p:strVal val="#ppt_h"/>
                                          </p:val>
                                        </p:tav>
                                        <p:tav tm="100000">
                                          <p:val>
                                            <p:strVal val="#ppt_h"/>
                                          </p:val>
                                        </p:tav>
                                      </p:tavLst>
                                    </p:anim>
                                    <p:animEffect transition="in" filter="fade">
                                      <p:cBhvr>
                                        <p:cTn id="101" dur="1000"/>
                                        <p:tgtEl>
                                          <p:spTgt spid="244799"/>
                                        </p:tgtEl>
                                      </p:cBhvr>
                                    </p:animEffect>
                                  </p:childTnLst>
                                </p:cTn>
                              </p:par>
                            </p:childTnLst>
                          </p:cTn>
                        </p:par>
                      </p:childTnLst>
                    </p:cTn>
                  </p:par>
                  <p:par>
                    <p:cTn id="102" fill="hold">
                      <p:stCondLst>
                        <p:cond delay="indefinite"/>
                      </p:stCondLst>
                      <p:childTnLst>
                        <p:par>
                          <p:cTn id="103" fill="hold">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44800"/>
                                        </p:tgtEl>
                                        <p:attrNameLst>
                                          <p:attrName>style.visibility</p:attrName>
                                        </p:attrNameLst>
                                      </p:cBhvr>
                                      <p:to>
                                        <p:strVal val="visible"/>
                                      </p:to>
                                    </p:set>
                                    <p:anim calcmode="lin" valueType="num">
                                      <p:cBhvr>
                                        <p:cTn id="106" dur="1000" fill="hold"/>
                                        <p:tgtEl>
                                          <p:spTgt spid="244800"/>
                                        </p:tgtEl>
                                        <p:attrNameLst>
                                          <p:attrName>ppt_w</p:attrName>
                                        </p:attrNameLst>
                                      </p:cBhvr>
                                      <p:tavLst>
                                        <p:tav tm="0">
                                          <p:val>
                                            <p:strVal val="#ppt_w*0.70"/>
                                          </p:val>
                                        </p:tav>
                                        <p:tav tm="100000">
                                          <p:val>
                                            <p:strVal val="#ppt_w"/>
                                          </p:val>
                                        </p:tav>
                                      </p:tavLst>
                                    </p:anim>
                                    <p:anim calcmode="lin" valueType="num">
                                      <p:cBhvr>
                                        <p:cTn id="107" dur="1000" fill="hold"/>
                                        <p:tgtEl>
                                          <p:spTgt spid="244800"/>
                                        </p:tgtEl>
                                        <p:attrNameLst>
                                          <p:attrName>ppt_h</p:attrName>
                                        </p:attrNameLst>
                                      </p:cBhvr>
                                      <p:tavLst>
                                        <p:tav tm="0">
                                          <p:val>
                                            <p:strVal val="#ppt_h"/>
                                          </p:val>
                                        </p:tav>
                                        <p:tav tm="100000">
                                          <p:val>
                                            <p:strVal val="#ppt_h"/>
                                          </p:val>
                                        </p:tav>
                                      </p:tavLst>
                                    </p:anim>
                                    <p:animEffect transition="in" filter="fade">
                                      <p:cBhvr>
                                        <p:cTn id="108" dur="1000"/>
                                        <p:tgtEl>
                                          <p:spTgt spid="244800"/>
                                        </p:tgtEl>
                                      </p:cBhvr>
                                    </p:animEffect>
                                  </p:childTnLst>
                                </p:cTn>
                              </p:par>
                            </p:childTnLst>
                          </p:cTn>
                        </p:par>
                      </p:childTnLst>
                    </p:cTn>
                  </p:par>
                  <p:par>
                    <p:cTn id="109" fill="hold">
                      <p:stCondLst>
                        <p:cond delay="indefinite"/>
                      </p:stCondLst>
                      <p:childTnLst>
                        <p:par>
                          <p:cTn id="110" fill="hold">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44801"/>
                                        </p:tgtEl>
                                        <p:attrNameLst>
                                          <p:attrName>style.visibility</p:attrName>
                                        </p:attrNameLst>
                                      </p:cBhvr>
                                      <p:to>
                                        <p:strVal val="visible"/>
                                      </p:to>
                                    </p:set>
                                    <p:anim calcmode="lin" valueType="num">
                                      <p:cBhvr>
                                        <p:cTn id="113" dur="1000" fill="hold"/>
                                        <p:tgtEl>
                                          <p:spTgt spid="244801"/>
                                        </p:tgtEl>
                                        <p:attrNameLst>
                                          <p:attrName>ppt_w</p:attrName>
                                        </p:attrNameLst>
                                      </p:cBhvr>
                                      <p:tavLst>
                                        <p:tav tm="0">
                                          <p:val>
                                            <p:strVal val="#ppt_w*0.70"/>
                                          </p:val>
                                        </p:tav>
                                        <p:tav tm="100000">
                                          <p:val>
                                            <p:strVal val="#ppt_w"/>
                                          </p:val>
                                        </p:tav>
                                      </p:tavLst>
                                    </p:anim>
                                    <p:anim calcmode="lin" valueType="num">
                                      <p:cBhvr>
                                        <p:cTn id="114" dur="1000" fill="hold"/>
                                        <p:tgtEl>
                                          <p:spTgt spid="244801"/>
                                        </p:tgtEl>
                                        <p:attrNameLst>
                                          <p:attrName>ppt_h</p:attrName>
                                        </p:attrNameLst>
                                      </p:cBhvr>
                                      <p:tavLst>
                                        <p:tav tm="0">
                                          <p:val>
                                            <p:strVal val="#ppt_h"/>
                                          </p:val>
                                        </p:tav>
                                        <p:tav tm="100000">
                                          <p:val>
                                            <p:strVal val="#ppt_h"/>
                                          </p:val>
                                        </p:tav>
                                      </p:tavLst>
                                    </p:anim>
                                    <p:animEffect transition="in" filter="fade">
                                      <p:cBhvr>
                                        <p:cTn id="115" dur="1000"/>
                                        <p:tgtEl>
                                          <p:spTgt spid="244801"/>
                                        </p:tgtEl>
                                      </p:cBhvr>
                                    </p:animEffect>
                                  </p:childTnLst>
                                </p:cTn>
                              </p:par>
                            </p:childTnLst>
                          </p:cTn>
                        </p:par>
                      </p:childTnLst>
                    </p:cTn>
                  </p:par>
                  <p:par>
                    <p:cTn id="116" fill="hold">
                      <p:stCondLst>
                        <p:cond delay="indefinite"/>
                      </p:stCondLst>
                      <p:childTnLst>
                        <p:par>
                          <p:cTn id="117" fill="hold">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44802"/>
                                        </p:tgtEl>
                                        <p:attrNameLst>
                                          <p:attrName>style.visibility</p:attrName>
                                        </p:attrNameLst>
                                      </p:cBhvr>
                                      <p:to>
                                        <p:strVal val="visible"/>
                                      </p:to>
                                    </p:set>
                                    <p:anim calcmode="lin" valueType="num">
                                      <p:cBhvr>
                                        <p:cTn id="120" dur="1000" fill="hold"/>
                                        <p:tgtEl>
                                          <p:spTgt spid="244802"/>
                                        </p:tgtEl>
                                        <p:attrNameLst>
                                          <p:attrName>ppt_w</p:attrName>
                                        </p:attrNameLst>
                                      </p:cBhvr>
                                      <p:tavLst>
                                        <p:tav tm="0">
                                          <p:val>
                                            <p:strVal val="#ppt_w*0.70"/>
                                          </p:val>
                                        </p:tav>
                                        <p:tav tm="100000">
                                          <p:val>
                                            <p:strVal val="#ppt_w"/>
                                          </p:val>
                                        </p:tav>
                                      </p:tavLst>
                                    </p:anim>
                                    <p:anim calcmode="lin" valueType="num">
                                      <p:cBhvr>
                                        <p:cTn id="121" dur="1000" fill="hold"/>
                                        <p:tgtEl>
                                          <p:spTgt spid="244802"/>
                                        </p:tgtEl>
                                        <p:attrNameLst>
                                          <p:attrName>ppt_h</p:attrName>
                                        </p:attrNameLst>
                                      </p:cBhvr>
                                      <p:tavLst>
                                        <p:tav tm="0">
                                          <p:val>
                                            <p:strVal val="#ppt_h"/>
                                          </p:val>
                                        </p:tav>
                                        <p:tav tm="100000">
                                          <p:val>
                                            <p:strVal val="#ppt_h"/>
                                          </p:val>
                                        </p:tav>
                                      </p:tavLst>
                                    </p:anim>
                                    <p:animEffect transition="in" filter="fade">
                                      <p:cBhvr>
                                        <p:cTn id="122" dur="1000"/>
                                        <p:tgtEl>
                                          <p:spTgt spid="244802"/>
                                        </p:tgtEl>
                                      </p:cBhvr>
                                    </p:animEffect>
                                  </p:childTnLst>
                                </p:cTn>
                              </p:par>
                            </p:childTnLst>
                          </p:cTn>
                        </p:par>
                      </p:childTnLst>
                    </p:cTn>
                  </p:par>
                  <p:par>
                    <p:cTn id="123" fill="hold">
                      <p:stCondLst>
                        <p:cond delay="indefinite"/>
                      </p:stCondLst>
                      <p:childTnLst>
                        <p:par>
                          <p:cTn id="124" fill="hold">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44803"/>
                                        </p:tgtEl>
                                        <p:attrNameLst>
                                          <p:attrName>style.visibility</p:attrName>
                                        </p:attrNameLst>
                                      </p:cBhvr>
                                      <p:to>
                                        <p:strVal val="visible"/>
                                      </p:to>
                                    </p:set>
                                    <p:anim calcmode="lin" valueType="num">
                                      <p:cBhvr>
                                        <p:cTn id="127" dur="1000" fill="hold"/>
                                        <p:tgtEl>
                                          <p:spTgt spid="244803"/>
                                        </p:tgtEl>
                                        <p:attrNameLst>
                                          <p:attrName>ppt_w</p:attrName>
                                        </p:attrNameLst>
                                      </p:cBhvr>
                                      <p:tavLst>
                                        <p:tav tm="0">
                                          <p:val>
                                            <p:strVal val="#ppt_w*0.70"/>
                                          </p:val>
                                        </p:tav>
                                        <p:tav tm="100000">
                                          <p:val>
                                            <p:strVal val="#ppt_w"/>
                                          </p:val>
                                        </p:tav>
                                      </p:tavLst>
                                    </p:anim>
                                    <p:anim calcmode="lin" valueType="num">
                                      <p:cBhvr>
                                        <p:cTn id="128" dur="1000" fill="hold"/>
                                        <p:tgtEl>
                                          <p:spTgt spid="244803"/>
                                        </p:tgtEl>
                                        <p:attrNameLst>
                                          <p:attrName>ppt_h</p:attrName>
                                        </p:attrNameLst>
                                      </p:cBhvr>
                                      <p:tavLst>
                                        <p:tav tm="0">
                                          <p:val>
                                            <p:strVal val="#ppt_h"/>
                                          </p:val>
                                        </p:tav>
                                        <p:tav tm="100000">
                                          <p:val>
                                            <p:strVal val="#ppt_h"/>
                                          </p:val>
                                        </p:tav>
                                      </p:tavLst>
                                    </p:anim>
                                    <p:animEffect transition="in" filter="fade">
                                      <p:cBhvr>
                                        <p:cTn id="129" dur="1000"/>
                                        <p:tgtEl>
                                          <p:spTgt spid="244803"/>
                                        </p:tgtEl>
                                      </p:cBhvr>
                                    </p:animEffect>
                                  </p:childTnLst>
                                </p:cTn>
                              </p:par>
                            </p:childTnLst>
                          </p:cTn>
                        </p:par>
                      </p:childTnLst>
                    </p:cTn>
                  </p:par>
                  <p:par>
                    <p:cTn id="130" fill="hold">
                      <p:stCondLst>
                        <p:cond delay="indefinite"/>
                      </p:stCondLst>
                      <p:childTnLst>
                        <p:par>
                          <p:cTn id="131" fill="hold">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44804"/>
                                        </p:tgtEl>
                                        <p:attrNameLst>
                                          <p:attrName>style.visibility</p:attrName>
                                        </p:attrNameLst>
                                      </p:cBhvr>
                                      <p:to>
                                        <p:strVal val="visible"/>
                                      </p:to>
                                    </p:set>
                                    <p:anim calcmode="lin" valueType="num">
                                      <p:cBhvr>
                                        <p:cTn id="134" dur="1000" fill="hold"/>
                                        <p:tgtEl>
                                          <p:spTgt spid="244804"/>
                                        </p:tgtEl>
                                        <p:attrNameLst>
                                          <p:attrName>ppt_w</p:attrName>
                                        </p:attrNameLst>
                                      </p:cBhvr>
                                      <p:tavLst>
                                        <p:tav tm="0">
                                          <p:val>
                                            <p:strVal val="#ppt_w*0.70"/>
                                          </p:val>
                                        </p:tav>
                                        <p:tav tm="100000">
                                          <p:val>
                                            <p:strVal val="#ppt_w"/>
                                          </p:val>
                                        </p:tav>
                                      </p:tavLst>
                                    </p:anim>
                                    <p:anim calcmode="lin" valueType="num">
                                      <p:cBhvr>
                                        <p:cTn id="135" dur="1000" fill="hold"/>
                                        <p:tgtEl>
                                          <p:spTgt spid="244804"/>
                                        </p:tgtEl>
                                        <p:attrNameLst>
                                          <p:attrName>ppt_h</p:attrName>
                                        </p:attrNameLst>
                                      </p:cBhvr>
                                      <p:tavLst>
                                        <p:tav tm="0">
                                          <p:val>
                                            <p:strVal val="#ppt_h"/>
                                          </p:val>
                                        </p:tav>
                                        <p:tav tm="100000">
                                          <p:val>
                                            <p:strVal val="#ppt_h"/>
                                          </p:val>
                                        </p:tav>
                                      </p:tavLst>
                                    </p:anim>
                                    <p:animEffect transition="in" filter="fade">
                                      <p:cBhvr>
                                        <p:cTn id="136" dur="1000"/>
                                        <p:tgtEl>
                                          <p:spTgt spid="244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p:bldP spid="244791" grpId="0" animBg="1"/>
      <p:bldP spid="244797" grpId="0" animBg="1"/>
      <p:bldP spid="244798" grpId="0" animBg="1"/>
      <p:bldP spid="244799" grpId="0" animBg="1"/>
      <p:bldP spid="244800" grpId="0" animBg="1"/>
      <p:bldP spid="244801" grpId="0" animBg="1"/>
      <p:bldP spid="244802" grpId="0" animBg="1"/>
      <p:bldP spid="244803" grpId="0" animBg="1"/>
      <p:bldP spid="24480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rrowheads="1"/>
          </p:cNvSpPr>
          <p:nvPr>
            <p:ph type="title"/>
          </p:nvPr>
        </p:nvSpPr>
        <p:spPr>
          <a:xfrm>
            <a:off x="2057400" y="260350"/>
            <a:ext cx="8077200" cy="1066800"/>
          </a:xfrm>
        </p:spPr>
        <p:txBody>
          <a:bodyPr/>
          <a:lstStyle/>
          <a:p>
            <a:pPr eaLnBrk="1" hangingPunct="1"/>
            <a:r>
              <a:rPr lang="en-US" altLang="zh-CN" sz="4000" b="1">
                <a:solidFill>
                  <a:schemeClr val="folHlink"/>
                </a:solidFill>
                <a:ea typeface="楷体" pitchFamily="49" charset="-122"/>
                <a:cs typeface="Times New Roman" panose="02020603050405020304" pitchFamily="18" charset="0"/>
              </a:rPr>
              <a:t>SSTF</a:t>
            </a:r>
            <a:r>
              <a:rPr lang="zh-CN" altLang="en-US" sz="4000" b="1">
                <a:solidFill>
                  <a:schemeClr val="folHlink"/>
                </a:solidFill>
                <a:ea typeface="楷体" pitchFamily="49" charset="-122"/>
                <a:cs typeface="Times New Roman" panose="02020603050405020304" pitchFamily="18" charset="0"/>
              </a:rPr>
              <a:t>算法缺陷</a:t>
            </a:r>
            <a:endParaRPr lang="zh-CN" altLang="en-US" sz="4000" b="1">
              <a:solidFill>
                <a:schemeClr val="folHlink"/>
              </a:solidFill>
              <a:ea typeface="楷体" pitchFamily="49" charset="-122"/>
              <a:cs typeface="Times New Roman" panose="02020603050405020304" pitchFamily="18" charset="0"/>
            </a:endParaRPr>
          </a:p>
        </p:txBody>
      </p:sp>
      <p:sp>
        <p:nvSpPr>
          <p:cNvPr id="218115" name="Rectangle 3"/>
          <p:cNvSpPr>
            <a:spLocks noGrp="1" noRot="1" noChangeArrowheads="1"/>
          </p:cNvSpPr>
          <p:nvPr>
            <p:ph type="body" idx="1"/>
          </p:nvPr>
        </p:nvSpPr>
        <p:spPr>
          <a:xfrm>
            <a:off x="1524000" y="1341439"/>
            <a:ext cx="9829800" cy="2849561"/>
          </a:xfrm>
        </p:spPr>
        <p:txBody>
          <a:bodyPr/>
          <a:lstStyle/>
          <a:p>
            <a:pPr algn="just" eaLnBrk="1" hangingPunct="1">
              <a:lnSpc>
                <a:spcPct val="110000"/>
              </a:lnSpc>
              <a:spcBef>
                <a:spcPct val="50000"/>
              </a:spcBef>
              <a:buFont typeface="Wingdings" panose="05000000000000000000" pitchFamily="2" charset="2"/>
              <a:buChar char="Ø"/>
            </a:pPr>
            <a:r>
              <a:rPr kumimoji="1" lang="en-US" altLang="zh-CN" sz="2400" b="1" dirty="0">
                <a:ea typeface="楷体" pitchFamily="49" charset="-122"/>
                <a:cs typeface="Times New Roman" panose="02020603050405020304" pitchFamily="18" charset="0"/>
              </a:rPr>
              <a:t>SSTF</a:t>
            </a:r>
            <a:r>
              <a:rPr kumimoji="1" lang="zh-CN" altLang="en-US" sz="2400" b="1" dirty="0">
                <a:ea typeface="楷体" pitchFamily="49" charset="-122"/>
                <a:cs typeface="Times New Roman" panose="02020603050405020304" pitchFamily="18" charset="0"/>
              </a:rPr>
              <a:t>算法虽然能获得较好的寻道性能， 但却可能导致某个进程发生“饥饿”</a:t>
            </a:r>
            <a:r>
              <a:rPr kumimoji="1" lang="en-US" altLang="zh-CN" sz="2400" b="1" dirty="0">
                <a:ea typeface="楷体" pitchFamily="49" charset="-122"/>
                <a:cs typeface="Times New Roman" panose="02020603050405020304" pitchFamily="18" charset="0"/>
              </a:rPr>
              <a:t>(Starvation)</a:t>
            </a:r>
            <a:r>
              <a:rPr kumimoji="1" lang="zh-CN" altLang="en-US" sz="2400" b="1" dirty="0">
                <a:ea typeface="楷体" pitchFamily="49" charset="-122"/>
                <a:cs typeface="Times New Roman" panose="02020603050405020304" pitchFamily="18" charset="0"/>
              </a:rPr>
              <a:t>现象。</a:t>
            </a:r>
            <a:endParaRPr kumimoji="1" lang="zh-CN" altLang="en-US" sz="2400" b="1" dirty="0">
              <a:ea typeface="楷体" pitchFamily="49" charset="-122"/>
              <a:cs typeface="Times New Roman" panose="02020603050405020304" pitchFamily="18" charset="0"/>
            </a:endParaRPr>
          </a:p>
          <a:p>
            <a:pPr algn="just" eaLnBrk="1" hangingPunct="1">
              <a:lnSpc>
                <a:spcPct val="110000"/>
              </a:lnSpc>
              <a:spcBef>
                <a:spcPct val="50000"/>
              </a:spcBef>
              <a:buFont typeface="Wingdings" panose="05000000000000000000" pitchFamily="2" charset="2"/>
              <a:buChar char="Ø"/>
            </a:pPr>
            <a:r>
              <a:rPr kumimoji="1" lang="zh-CN" altLang="en-US" sz="2400" b="1" dirty="0">
                <a:ea typeface="楷体" pitchFamily="49" charset="-122"/>
                <a:cs typeface="Times New Roman" panose="02020603050405020304" pitchFamily="18" charset="0"/>
              </a:rPr>
              <a:t>因为只要不断有新进程的请求到达，且其所要访问的磁道与磁头当前所在磁道的距离较近，这种新进程的</a:t>
            </a:r>
            <a:r>
              <a:rPr kumimoji="1" lang="en-US" altLang="zh-CN" sz="2400" b="1" dirty="0">
                <a:ea typeface="楷体" pitchFamily="49" charset="-122"/>
                <a:cs typeface="Times New Roman" panose="02020603050405020304" pitchFamily="18" charset="0"/>
              </a:rPr>
              <a:t>I/O</a:t>
            </a:r>
            <a:r>
              <a:rPr kumimoji="1" lang="zh-CN" altLang="en-US" sz="2400" b="1" dirty="0">
                <a:ea typeface="楷体" pitchFamily="49" charset="-122"/>
                <a:cs typeface="Times New Roman" panose="02020603050405020304" pitchFamily="18" charset="0"/>
              </a:rPr>
              <a:t>请求必须优先满足。</a:t>
            </a:r>
            <a:endParaRPr kumimoji="1" lang="zh-CN" altLang="en-US" sz="2400" b="1" dirty="0">
              <a:ea typeface="楷体" pitchFamily="49" charset="-122"/>
              <a:cs typeface="Times New Roman" panose="02020603050405020304" pitchFamily="18" charset="0"/>
            </a:endParaRPr>
          </a:p>
          <a:p>
            <a:pPr algn="just" eaLnBrk="1" hangingPunct="1">
              <a:lnSpc>
                <a:spcPct val="110000"/>
              </a:lnSpc>
              <a:spcBef>
                <a:spcPct val="50000"/>
              </a:spcBef>
              <a:buFont typeface="Wingdings" panose="05000000000000000000" pitchFamily="2" charset="2"/>
              <a:buChar char="Ø"/>
            </a:pPr>
            <a:r>
              <a:rPr kumimoji="1" lang="zh-CN" altLang="en-US" sz="2400" b="1" dirty="0">
                <a:ea typeface="楷体" pitchFamily="49" charset="-122"/>
                <a:cs typeface="Times New Roman" panose="02020603050405020304" pitchFamily="18" charset="0"/>
              </a:rPr>
              <a:t>对</a:t>
            </a:r>
            <a:r>
              <a:rPr kumimoji="1" lang="en-US" altLang="zh-CN" sz="2400" b="1" dirty="0">
                <a:ea typeface="楷体" pitchFamily="49" charset="-122"/>
                <a:cs typeface="Times New Roman" panose="02020603050405020304" pitchFamily="18" charset="0"/>
              </a:rPr>
              <a:t>SSTF</a:t>
            </a:r>
            <a:r>
              <a:rPr kumimoji="1" lang="zh-CN" altLang="en-US" sz="2400" b="1" dirty="0">
                <a:ea typeface="楷体" pitchFamily="49" charset="-122"/>
                <a:cs typeface="Times New Roman" panose="02020603050405020304" pitchFamily="18" charset="0"/>
              </a:rPr>
              <a:t>算法略加修改后所形成的</a:t>
            </a:r>
            <a:r>
              <a:rPr kumimoji="1" lang="en-US" altLang="zh-CN" sz="2400" b="1" dirty="0">
                <a:ea typeface="楷体" pitchFamily="49" charset="-122"/>
                <a:cs typeface="Times New Roman" panose="02020603050405020304" pitchFamily="18" charset="0"/>
              </a:rPr>
              <a:t>SCAN</a:t>
            </a:r>
            <a:r>
              <a:rPr kumimoji="1" lang="zh-CN" altLang="en-US" sz="2400" b="1" dirty="0">
                <a:ea typeface="楷体" pitchFamily="49" charset="-122"/>
                <a:cs typeface="Times New Roman" panose="02020603050405020304" pitchFamily="18" charset="0"/>
              </a:rPr>
              <a:t>算法， 即可防止</a:t>
            </a:r>
            <a:r>
              <a:rPr kumimoji="1" lang="zh-CN" altLang="en-US" sz="2400" b="1" dirty="0">
                <a:solidFill>
                  <a:schemeClr val="folHlink"/>
                </a:solidFill>
                <a:ea typeface="楷体" pitchFamily="49" charset="-122"/>
                <a:cs typeface="Times New Roman" panose="02020603050405020304" pitchFamily="18" charset="0"/>
              </a:rPr>
              <a:t>进程出现“饥饿”</a:t>
            </a:r>
            <a:r>
              <a:rPr kumimoji="1" lang="zh-CN" altLang="en-US" sz="2400" b="1" dirty="0">
                <a:ea typeface="楷体" pitchFamily="49" charset="-122"/>
                <a:cs typeface="Times New Roman" panose="02020603050405020304" pitchFamily="18" charset="0"/>
              </a:rPr>
              <a:t>现象。 </a:t>
            </a:r>
            <a:endParaRPr kumimoji="1" lang="zh-CN" altLang="en-US" sz="2400" b="1" dirty="0">
              <a:ea typeface="楷体" pitchFamily="49" charset="-122"/>
              <a:cs typeface="Times New Roman" panose="02020603050405020304" pitchFamily="18" charset="0"/>
            </a:endParaRPr>
          </a:p>
          <a:p>
            <a:pPr eaLnBrk="1" hangingPunct="1">
              <a:lnSpc>
                <a:spcPct val="110000"/>
              </a:lnSpc>
            </a:pPr>
            <a:endParaRPr lang="en-US" altLang="zh-CN" sz="2400" b="1" dirty="0">
              <a:ea typeface="楷体" pitchFamily="49" charset="-122"/>
              <a:cs typeface="Times New Roman" panose="02020603050405020304" pitchFamily="18" charset="0"/>
            </a:endParaRPr>
          </a:p>
        </p:txBody>
      </p:sp>
    </p:spTree>
  </p:cSld>
  <p:clrMapOvr>
    <a:masterClrMapping/>
  </p:clrMapOvr>
  <p:transition>
    <p:zo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F340C256-73AE-425F-83EC-0D8FFACB1D63}"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sp>
        <p:nvSpPr>
          <p:cNvPr id="230402" name="Rectangle 2"/>
          <p:cNvSpPr>
            <a:spLocks noGrp="1" noChangeArrowheads="1"/>
          </p:cNvSpPr>
          <p:nvPr>
            <p:ph type="body" idx="1"/>
          </p:nvPr>
        </p:nvSpPr>
        <p:spPr>
          <a:xfrm>
            <a:off x="1066800" y="1916114"/>
            <a:ext cx="10820400" cy="4249737"/>
          </a:xfrm>
          <a:noFill/>
        </p:spPr>
        <p:txBody>
          <a:bodyPr/>
          <a:lstStyle/>
          <a:p>
            <a:pPr eaLnBrk="1" hangingPunct="1">
              <a:lnSpc>
                <a:spcPct val="120000"/>
              </a:lnSpc>
            </a:pPr>
            <a:r>
              <a:rPr lang="zh-CN" altLang="en-US" sz="2400" b="1" dirty="0">
                <a:latin typeface="楷体" pitchFamily="49" charset="-122"/>
                <a:ea typeface="楷体" pitchFamily="49" charset="-122"/>
              </a:rPr>
              <a:t>克服了最短寻道优先的缺点，既</a:t>
            </a:r>
            <a:r>
              <a:rPr lang="zh-CN" altLang="en-US" sz="2400" b="1" dirty="0">
                <a:solidFill>
                  <a:srgbClr val="FF0369"/>
                </a:solidFill>
                <a:latin typeface="楷体" pitchFamily="49" charset="-122"/>
                <a:ea typeface="楷体" pitchFamily="49" charset="-122"/>
              </a:rPr>
              <a:t>考虑了距离</a:t>
            </a:r>
            <a:r>
              <a:rPr lang="zh-CN" altLang="en-US" sz="2400" b="1" dirty="0">
                <a:latin typeface="楷体" pitchFamily="49" charset="-122"/>
                <a:ea typeface="楷体" pitchFamily="49" charset="-122"/>
              </a:rPr>
              <a:t>，同时又</a:t>
            </a:r>
            <a:r>
              <a:rPr lang="zh-CN" altLang="en-US" sz="2400" b="1" dirty="0">
                <a:solidFill>
                  <a:srgbClr val="FF0369"/>
                </a:solidFill>
                <a:latin typeface="楷体" pitchFamily="49" charset="-122"/>
                <a:ea typeface="楷体" pitchFamily="49" charset="-122"/>
              </a:rPr>
              <a:t>考虑了方向</a:t>
            </a:r>
            <a:endParaRPr lang="zh-CN" altLang="en-US" sz="2400" b="1" dirty="0">
              <a:solidFill>
                <a:srgbClr val="FF0369"/>
              </a:solidFill>
              <a:latin typeface="楷体" pitchFamily="49" charset="-122"/>
              <a:ea typeface="楷体" pitchFamily="49" charset="-122"/>
            </a:endParaRPr>
          </a:p>
          <a:p>
            <a:pPr eaLnBrk="1" hangingPunct="1">
              <a:lnSpc>
                <a:spcPct val="120000"/>
              </a:lnSpc>
            </a:pPr>
            <a:r>
              <a:rPr lang="zh-CN" altLang="en-US" sz="2400" b="1" dirty="0">
                <a:latin typeface="楷体" pitchFamily="49" charset="-122"/>
                <a:ea typeface="楷体" pitchFamily="49" charset="-122"/>
              </a:rPr>
              <a:t>具体做法：</a:t>
            </a:r>
            <a:endParaRPr lang="en-US" altLang="zh-CN" sz="2400" b="1" dirty="0">
              <a:latin typeface="楷体" pitchFamily="49" charset="-122"/>
              <a:ea typeface="楷体" pitchFamily="49" charset="-122"/>
            </a:endParaRPr>
          </a:p>
          <a:p>
            <a:pPr lvl="1" eaLnBrk="1" hangingPunct="1">
              <a:lnSpc>
                <a:spcPct val="120000"/>
              </a:lnSpc>
            </a:pPr>
            <a:r>
              <a:rPr lang="zh-CN" altLang="en-US" sz="2400" b="1" dirty="0">
                <a:latin typeface="楷体" pitchFamily="49" charset="-122"/>
                <a:ea typeface="楷体" pitchFamily="49" charset="-122"/>
              </a:rPr>
              <a:t>当设备无访问请求时，磁头不动；</a:t>
            </a:r>
            <a:endParaRPr lang="en-US" altLang="zh-CN" sz="2400" b="1" dirty="0">
              <a:latin typeface="楷体" pitchFamily="49" charset="-122"/>
              <a:ea typeface="楷体" pitchFamily="49" charset="-122"/>
            </a:endParaRPr>
          </a:p>
          <a:p>
            <a:pPr lvl="1" eaLnBrk="1" hangingPunct="1">
              <a:lnSpc>
                <a:spcPct val="120000"/>
              </a:lnSpc>
            </a:pPr>
            <a:r>
              <a:rPr lang="zh-CN" altLang="en-US" sz="2400" b="1" dirty="0">
                <a:latin typeface="楷体" pitchFamily="49" charset="-122"/>
                <a:ea typeface="楷体" pitchFamily="49" charset="-122"/>
              </a:rPr>
              <a:t>当有访问请求时，磁头按一个方向移动，在移动过程中对遇到的访问请求进行服务，然后判断该方向上是否还有访问请求，如果有则继续扫描；</a:t>
            </a:r>
            <a:endParaRPr lang="en-US" altLang="zh-CN" sz="2400" b="1" dirty="0">
              <a:latin typeface="楷体" pitchFamily="49" charset="-122"/>
              <a:ea typeface="楷体" pitchFamily="49" charset="-122"/>
            </a:endParaRPr>
          </a:p>
          <a:p>
            <a:pPr lvl="1" eaLnBrk="1" hangingPunct="1">
              <a:lnSpc>
                <a:spcPct val="120000"/>
              </a:lnSpc>
            </a:pPr>
            <a:r>
              <a:rPr lang="zh-CN" altLang="en-US" sz="2400" b="1" dirty="0">
                <a:latin typeface="楷体" pitchFamily="49" charset="-122"/>
                <a:ea typeface="楷体" pitchFamily="49" charset="-122"/>
              </a:rPr>
              <a:t>否则改变移动方向，并为经过的访问请求服务，如此反复</a:t>
            </a:r>
            <a:endParaRPr lang="zh-CN" altLang="en-US" sz="2400" b="1" dirty="0">
              <a:latin typeface="楷体" pitchFamily="49" charset="-122"/>
              <a:ea typeface="楷体" pitchFamily="49" charset="-122"/>
            </a:endParaRPr>
          </a:p>
        </p:txBody>
      </p:sp>
      <p:sp>
        <p:nvSpPr>
          <p:cNvPr id="219140" name="AutoShape 4"/>
          <p:cNvSpPr>
            <a:spLocks noChangeArrowheads="1"/>
          </p:cNvSpPr>
          <p:nvPr/>
        </p:nvSpPr>
        <p:spPr bwMode="auto">
          <a:xfrm>
            <a:off x="2709863" y="692151"/>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r>
              <a:rPr lang="zh-CN" altLang="en-US" b="1">
                <a:solidFill>
                  <a:schemeClr val="tx2"/>
                </a:solidFill>
                <a:latin typeface="楷体" pitchFamily="49" charset="-122"/>
                <a:ea typeface="楷体" pitchFamily="49" charset="-122"/>
              </a:rPr>
              <a:t>扫描算法（电梯算法）</a:t>
            </a:r>
            <a:r>
              <a:rPr lang="en-US" altLang="zh-CN" b="1">
                <a:solidFill>
                  <a:schemeClr val="tx2"/>
                </a:solidFill>
                <a:latin typeface="楷体" pitchFamily="49" charset="-122"/>
                <a:ea typeface="楷体" pitchFamily="49" charset="-122"/>
              </a:rPr>
              <a:t>SCAN</a:t>
            </a:r>
            <a:endParaRPr lang="en-US" altLang="zh-CN" b="1">
              <a:solidFill>
                <a:schemeClr val="tx2"/>
              </a:solidFill>
              <a:latin typeface="楷体" pitchFamily="49" charset="-122"/>
              <a:ea typeface="楷体"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040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040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04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2BD44CDE-6CFD-4FD5-89BB-D21359C4678D}"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sp>
        <p:nvSpPr>
          <p:cNvPr id="245762" name="Text Box 2"/>
          <p:cNvSpPr txBox="1">
            <a:spLocks noChangeArrowheads="1"/>
          </p:cNvSpPr>
          <p:nvPr/>
        </p:nvSpPr>
        <p:spPr bwMode="auto">
          <a:xfrm>
            <a:off x="3000376" y="5084763"/>
            <a:ext cx="766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itchFamily="49" charset="-122"/>
                <a:ea typeface="楷体" pitchFamily="49" charset="-122"/>
              </a:rPr>
              <a:t>磁盘访问序列： </a:t>
            </a:r>
            <a:r>
              <a:rPr lang="en-US" altLang="zh-CN" sz="2400" b="1">
                <a:solidFill>
                  <a:srgbClr val="000000"/>
                </a:solidFill>
                <a:latin typeface="楷体" pitchFamily="49" charset="-122"/>
                <a:ea typeface="楷体" pitchFamily="49" charset="-122"/>
              </a:rPr>
              <a:t>37</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14</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65</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67</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98</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122</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124</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183</a:t>
            </a:r>
            <a:endParaRPr lang="en-US" altLang="zh-CN" sz="2400" b="1">
              <a:solidFill>
                <a:srgbClr val="000000"/>
              </a:solidFill>
              <a:latin typeface="楷体" pitchFamily="49" charset="-122"/>
              <a:ea typeface="楷体" pitchFamily="49" charset="-122"/>
            </a:endParaRPr>
          </a:p>
        </p:txBody>
      </p:sp>
      <p:sp>
        <p:nvSpPr>
          <p:cNvPr id="220164" name="AutoShape 3"/>
          <p:cNvSpPr>
            <a:spLocks noChangeArrowheads="1"/>
          </p:cNvSpPr>
          <p:nvPr/>
        </p:nvSpPr>
        <p:spPr bwMode="auto">
          <a:xfrm>
            <a:off x="1487487" y="549275"/>
            <a:ext cx="1081088" cy="4965700"/>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r>
              <a:rPr lang="zh-CN" altLang="en-US" sz="2800" b="1">
                <a:solidFill>
                  <a:schemeClr val="tx2"/>
                </a:solidFill>
                <a:latin typeface="楷体" pitchFamily="49" charset="-122"/>
                <a:ea typeface="楷体" pitchFamily="49" charset="-122"/>
              </a:rPr>
              <a:t>扫描算法</a:t>
            </a:r>
            <a:r>
              <a:rPr lang="en-US" altLang="zh-CN" sz="2800" b="1">
                <a:solidFill>
                  <a:schemeClr val="tx2"/>
                </a:solidFill>
                <a:latin typeface="楷体" pitchFamily="49" charset="-122"/>
                <a:ea typeface="楷体" pitchFamily="49" charset="-122"/>
              </a:rPr>
              <a:t>(</a:t>
            </a:r>
            <a:r>
              <a:rPr lang="zh-CN" altLang="en-US" sz="2800" b="1">
                <a:solidFill>
                  <a:schemeClr val="tx2"/>
                </a:solidFill>
                <a:latin typeface="楷体" pitchFamily="49" charset="-122"/>
                <a:ea typeface="楷体" pitchFamily="49" charset="-122"/>
              </a:rPr>
              <a:t>电梯算法</a:t>
            </a:r>
            <a:r>
              <a:rPr lang="en-US" altLang="zh-CN" sz="2800" b="1">
                <a:solidFill>
                  <a:schemeClr val="tx2"/>
                </a:solidFill>
                <a:latin typeface="楷体" pitchFamily="49" charset="-122"/>
                <a:ea typeface="楷体" pitchFamily="49" charset="-122"/>
              </a:rPr>
              <a:t>)SCAN</a:t>
            </a:r>
            <a:endParaRPr lang="en-US" altLang="zh-CN" sz="2800" b="1">
              <a:solidFill>
                <a:schemeClr val="tx2"/>
              </a:solidFill>
              <a:latin typeface="楷体" pitchFamily="49" charset="-122"/>
              <a:ea typeface="楷体" pitchFamily="49" charset="-122"/>
            </a:endParaRPr>
          </a:p>
        </p:txBody>
      </p:sp>
      <p:sp>
        <p:nvSpPr>
          <p:cNvPr id="220165" name="Text Box 4"/>
          <p:cNvSpPr txBox="1">
            <a:spLocks noChangeArrowheads="1"/>
          </p:cNvSpPr>
          <p:nvPr/>
        </p:nvSpPr>
        <p:spPr bwMode="auto">
          <a:xfrm>
            <a:off x="2673350" y="1125538"/>
            <a:ext cx="7850188" cy="3816350"/>
          </a:xfrm>
          <a:prstGeom prst="rect">
            <a:avLst/>
          </a:prstGeom>
          <a:blipFill dpi="0" rotWithShape="1">
            <a:blip r:embed="rId1"/>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endParaRPr lang="zh-CN" altLang="zh-CN" sz="2400">
              <a:latin typeface="楷体" pitchFamily="49" charset="-122"/>
              <a:ea typeface="楷体" pitchFamily="49" charset="-122"/>
            </a:endParaRPr>
          </a:p>
        </p:txBody>
      </p:sp>
      <p:graphicFrame>
        <p:nvGraphicFramePr>
          <p:cNvPr id="245835" name="Group 75"/>
          <p:cNvGraphicFramePr>
            <a:graphicFrameLocks noGrp="1"/>
          </p:cNvGraphicFramePr>
          <p:nvPr>
            <p:ph/>
          </p:nvPr>
        </p:nvGraphicFramePr>
        <p:xfrm>
          <a:off x="2673351" y="1125538"/>
          <a:ext cx="7489825" cy="3490912"/>
        </p:xfrm>
        <a:graphic>
          <a:graphicData uri="http://schemas.openxmlformats.org/drawingml/2006/table">
            <a:tbl>
              <a:tblPr/>
              <a:tblGrid>
                <a:gridCol w="506413"/>
                <a:gridCol w="576262"/>
                <a:gridCol w="827088"/>
                <a:gridCol w="757237"/>
                <a:gridCol w="503238"/>
                <a:gridCol w="793750"/>
                <a:gridCol w="827087"/>
                <a:gridCol w="433388"/>
                <a:gridCol w="287337"/>
                <a:gridCol w="323850"/>
                <a:gridCol w="936625"/>
                <a:gridCol w="717550"/>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14</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37</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53</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65</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67</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98</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122</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124</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183</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r>
            </a:tbl>
          </a:graphicData>
        </a:graphic>
      </p:graphicFrame>
      <p:sp>
        <p:nvSpPr>
          <p:cNvPr id="245812" name="Line 52"/>
          <p:cNvSpPr>
            <a:spLocks noChangeShapeType="1"/>
          </p:cNvSpPr>
          <p:nvPr/>
        </p:nvSpPr>
        <p:spPr bwMode="auto">
          <a:xfrm>
            <a:off x="3216276" y="1917700"/>
            <a:ext cx="2193925" cy="508000"/>
          </a:xfrm>
          <a:prstGeom prst="line">
            <a:avLst/>
          </a:prstGeom>
          <a:noFill/>
          <a:ln w="57150">
            <a:solidFill>
              <a:srgbClr val="FF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3" name="Line 53"/>
          <p:cNvSpPr>
            <a:spLocks noChangeShapeType="1"/>
          </p:cNvSpPr>
          <p:nvPr/>
        </p:nvSpPr>
        <p:spPr bwMode="auto">
          <a:xfrm>
            <a:off x="5375276" y="2420938"/>
            <a:ext cx="504825" cy="144462"/>
          </a:xfrm>
          <a:prstGeom prst="line">
            <a:avLst/>
          </a:prstGeom>
          <a:noFill/>
          <a:ln w="57150">
            <a:solidFill>
              <a:srgbClr val="FFCC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4" name="Line 54"/>
          <p:cNvSpPr>
            <a:spLocks noChangeShapeType="1"/>
          </p:cNvSpPr>
          <p:nvPr/>
        </p:nvSpPr>
        <p:spPr bwMode="auto">
          <a:xfrm rot="10016990">
            <a:off x="3719514" y="1616076"/>
            <a:ext cx="866775" cy="36513"/>
          </a:xfrm>
          <a:prstGeom prst="line">
            <a:avLst/>
          </a:prstGeom>
          <a:noFill/>
          <a:ln w="5715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5" name="Text Box 55"/>
          <p:cNvSpPr txBox="1">
            <a:spLocks noChangeArrowheads="1"/>
          </p:cNvSpPr>
          <p:nvPr/>
        </p:nvSpPr>
        <p:spPr bwMode="auto">
          <a:xfrm>
            <a:off x="4224339" y="1989139"/>
            <a:ext cx="503237"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00"/>
                </a:solidFill>
                <a:latin typeface="楷体" pitchFamily="49" charset="-122"/>
                <a:ea typeface="楷体" pitchFamily="49" charset="-122"/>
              </a:rPr>
              <a:t>51</a:t>
            </a:r>
            <a:endParaRPr lang="en-US" altLang="zh-CN" sz="2400">
              <a:solidFill>
                <a:srgbClr val="FFFF00"/>
              </a:solidFill>
              <a:latin typeface="楷体" pitchFamily="49" charset="-122"/>
              <a:ea typeface="楷体" pitchFamily="49" charset="-122"/>
            </a:endParaRPr>
          </a:p>
        </p:txBody>
      </p:sp>
      <p:sp>
        <p:nvSpPr>
          <p:cNvPr id="245816" name="Line 56"/>
          <p:cNvSpPr>
            <a:spLocks noChangeShapeType="1"/>
          </p:cNvSpPr>
          <p:nvPr/>
        </p:nvSpPr>
        <p:spPr bwMode="auto">
          <a:xfrm rot="9957159" flipV="1">
            <a:off x="3143250" y="1773239"/>
            <a:ext cx="649288" cy="71437"/>
          </a:xfrm>
          <a:prstGeom prst="line">
            <a:avLst/>
          </a:prstGeom>
          <a:noFill/>
          <a:ln w="57150">
            <a:solidFill>
              <a:srgbClr val="FF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7" name="Line 57"/>
          <p:cNvSpPr>
            <a:spLocks noChangeShapeType="1"/>
          </p:cNvSpPr>
          <p:nvPr/>
        </p:nvSpPr>
        <p:spPr bwMode="auto">
          <a:xfrm rot="318870">
            <a:off x="5810251" y="2614614"/>
            <a:ext cx="790575" cy="141287"/>
          </a:xfrm>
          <a:prstGeom prst="line">
            <a:avLst/>
          </a:prstGeom>
          <a:noFill/>
          <a:ln w="57150">
            <a:solidFill>
              <a:srgbClr val="FF99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8" name="Line 58"/>
          <p:cNvSpPr>
            <a:spLocks noChangeShapeType="1"/>
          </p:cNvSpPr>
          <p:nvPr/>
        </p:nvSpPr>
        <p:spPr bwMode="auto">
          <a:xfrm>
            <a:off x="6600825" y="2781300"/>
            <a:ext cx="863600" cy="71438"/>
          </a:xfrm>
          <a:prstGeom prst="line">
            <a:avLst/>
          </a:prstGeom>
          <a:noFill/>
          <a:ln w="57150">
            <a:solidFill>
              <a:srgbClr val="FF99CC"/>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9" name="Line 59"/>
          <p:cNvSpPr>
            <a:spLocks noChangeShapeType="1"/>
          </p:cNvSpPr>
          <p:nvPr/>
        </p:nvSpPr>
        <p:spPr bwMode="auto">
          <a:xfrm rot="238127">
            <a:off x="7466013" y="2867025"/>
            <a:ext cx="722312" cy="287338"/>
          </a:xfrm>
          <a:prstGeom prst="line">
            <a:avLst/>
          </a:prstGeom>
          <a:noFill/>
          <a:ln w="5715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20" name="Line 60"/>
          <p:cNvSpPr>
            <a:spLocks noChangeShapeType="1"/>
          </p:cNvSpPr>
          <p:nvPr/>
        </p:nvSpPr>
        <p:spPr bwMode="auto">
          <a:xfrm>
            <a:off x="8183564" y="3198814"/>
            <a:ext cx="1298575" cy="504825"/>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21" name="Text Box 61"/>
          <p:cNvSpPr txBox="1">
            <a:spLocks noChangeArrowheads="1"/>
          </p:cNvSpPr>
          <p:nvPr/>
        </p:nvSpPr>
        <p:spPr bwMode="auto">
          <a:xfrm>
            <a:off x="5375276" y="2276475"/>
            <a:ext cx="360363"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CC99"/>
                </a:solidFill>
                <a:latin typeface="楷体" pitchFamily="49" charset="-122"/>
                <a:ea typeface="楷体" pitchFamily="49" charset="-122"/>
              </a:rPr>
              <a:t>2</a:t>
            </a:r>
            <a:endParaRPr lang="en-US" altLang="zh-CN" sz="2400">
              <a:solidFill>
                <a:srgbClr val="FFCC99"/>
              </a:solidFill>
              <a:latin typeface="楷体" pitchFamily="49" charset="-122"/>
              <a:ea typeface="楷体" pitchFamily="49" charset="-122"/>
            </a:endParaRPr>
          </a:p>
        </p:txBody>
      </p:sp>
      <p:sp>
        <p:nvSpPr>
          <p:cNvPr id="245822" name="Text Box 62"/>
          <p:cNvSpPr txBox="1">
            <a:spLocks noChangeArrowheads="1"/>
          </p:cNvSpPr>
          <p:nvPr/>
        </p:nvSpPr>
        <p:spPr bwMode="auto">
          <a:xfrm>
            <a:off x="4008438" y="1484314"/>
            <a:ext cx="431800"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16</a:t>
            </a:r>
            <a:endParaRPr lang="en-US" altLang="zh-CN" sz="2400">
              <a:solidFill>
                <a:srgbClr val="FFFF99"/>
              </a:solidFill>
              <a:latin typeface="楷体" pitchFamily="49" charset="-122"/>
              <a:ea typeface="楷体" pitchFamily="49" charset="-122"/>
            </a:endParaRPr>
          </a:p>
        </p:txBody>
      </p:sp>
      <p:sp>
        <p:nvSpPr>
          <p:cNvPr id="245823" name="Text Box 63"/>
          <p:cNvSpPr txBox="1">
            <a:spLocks noChangeArrowheads="1"/>
          </p:cNvSpPr>
          <p:nvPr/>
        </p:nvSpPr>
        <p:spPr bwMode="auto">
          <a:xfrm>
            <a:off x="3359151" y="1557339"/>
            <a:ext cx="307975"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23</a:t>
            </a:r>
            <a:endParaRPr lang="en-US" altLang="zh-CN" sz="2400">
              <a:solidFill>
                <a:srgbClr val="FFFF99"/>
              </a:solidFill>
              <a:latin typeface="楷体" pitchFamily="49" charset="-122"/>
              <a:ea typeface="楷体" pitchFamily="49" charset="-122"/>
            </a:endParaRPr>
          </a:p>
        </p:txBody>
      </p:sp>
      <p:sp>
        <p:nvSpPr>
          <p:cNvPr id="245824" name="Text Box 64"/>
          <p:cNvSpPr txBox="1">
            <a:spLocks noChangeArrowheads="1"/>
          </p:cNvSpPr>
          <p:nvPr/>
        </p:nvSpPr>
        <p:spPr bwMode="auto">
          <a:xfrm>
            <a:off x="5951538" y="2420939"/>
            <a:ext cx="539750"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31</a:t>
            </a:r>
            <a:endParaRPr lang="en-US" altLang="zh-CN" sz="2400">
              <a:solidFill>
                <a:srgbClr val="FFFF99"/>
              </a:solidFill>
              <a:latin typeface="楷体" pitchFamily="49" charset="-122"/>
              <a:ea typeface="楷体" pitchFamily="49" charset="-122"/>
            </a:endParaRPr>
          </a:p>
        </p:txBody>
      </p:sp>
      <p:sp>
        <p:nvSpPr>
          <p:cNvPr id="245825" name="Text Box 65"/>
          <p:cNvSpPr txBox="1">
            <a:spLocks noChangeArrowheads="1"/>
          </p:cNvSpPr>
          <p:nvPr/>
        </p:nvSpPr>
        <p:spPr bwMode="auto">
          <a:xfrm>
            <a:off x="6743700" y="2636838"/>
            <a:ext cx="431800" cy="366712"/>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24</a:t>
            </a:r>
            <a:endParaRPr lang="en-US" altLang="zh-CN" sz="2400">
              <a:solidFill>
                <a:srgbClr val="FFFF99"/>
              </a:solidFill>
              <a:latin typeface="楷体" pitchFamily="49" charset="-122"/>
              <a:ea typeface="楷体" pitchFamily="49" charset="-122"/>
            </a:endParaRPr>
          </a:p>
        </p:txBody>
      </p:sp>
      <p:sp>
        <p:nvSpPr>
          <p:cNvPr id="245826" name="Text Box 66"/>
          <p:cNvSpPr txBox="1">
            <a:spLocks noChangeArrowheads="1"/>
          </p:cNvSpPr>
          <p:nvPr/>
        </p:nvSpPr>
        <p:spPr bwMode="auto">
          <a:xfrm>
            <a:off x="7605713" y="2781300"/>
            <a:ext cx="361950"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2</a:t>
            </a:r>
            <a:endParaRPr lang="en-US" altLang="zh-CN" sz="2400">
              <a:solidFill>
                <a:srgbClr val="FFFF99"/>
              </a:solidFill>
              <a:latin typeface="楷体" pitchFamily="49" charset="-122"/>
              <a:ea typeface="楷体" pitchFamily="49" charset="-122"/>
            </a:endParaRPr>
          </a:p>
        </p:txBody>
      </p:sp>
      <p:sp>
        <p:nvSpPr>
          <p:cNvPr id="245827" name="Text Box 67"/>
          <p:cNvSpPr txBox="1">
            <a:spLocks noChangeArrowheads="1"/>
          </p:cNvSpPr>
          <p:nvPr/>
        </p:nvSpPr>
        <p:spPr bwMode="auto">
          <a:xfrm>
            <a:off x="8616951" y="3213100"/>
            <a:ext cx="504825"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59</a:t>
            </a:r>
            <a:endParaRPr lang="en-US" altLang="zh-CN" sz="2400">
              <a:solidFill>
                <a:srgbClr val="FFFF99"/>
              </a:solidFill>
              <a:latin typeface="楷体" pitchFamily="49" charset="-122"/>
              <a:ea typeface="楷体" pitchFamily="49" charset="-122"/>
            </a:endParaRPr>
          </a:p>
        </p:txBody>
      </p:sp>
      <p:sp>
        <p:nvSpPr>
          <p:cNvPr id="245828" name="AutoShape 68"/>
          <p:cNvSpPr>
            <a:spLocks noChangeArrowheads="1"/>
          </p:cNvSpPr>
          <p:nvPr/>
        </p:nvSpPr>
        <p:spPr bwMode="auto">
          <a:xfrm>
            <a:off x="2065338" y="5667375"/>
            <a:ext cx="5518150" cy="1149350"/>
          </a:xfrm>
          <a:prstGeom prst="wedgeEllipseCallout">
            <a:avLst>
              <a:gd name="adj1" fmla="val -42986"/>
              <a:gd name="adj2" fmla="val -95884"/>
            </a:avLst>
          </a:prstGeom>
          <a:gradFill rotWithShape="1">
            <a:gsLst>
              <a:gs pos="0">
                <a:srgbClr val="FFFFFF"/>
              </a:gs>
              <a:gs pos="100000">
                <a:srgbClr val="FFCC99"/>
              </a:gs>
            </a:gsLst>
            <a:path path="rect">
              <a:fillToRect l="50000" t="50000" r="50000" b="50000"/>
            </a:path>
          </a:gradFill>
          <a:ln w="12700" algn="ctr">
            <a:solidFill>
              <a:srgbClr val="E6552E"/>
            </a:solidFill>
            <a:miter lim="800000"/>
          </a:ln>
          <a:effectLst>
            <a:outerShdw dist="53882" dir="2700000" algn="ctr" rotWithShape="0">
              <a:srgbClr val="CBCBCB">
                <a:alpha val="79999"/>
              </a:srgbClr>
            </a:outerShdw>
          </a:effec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10000"/>
              </a:lnSpc>
              <a:spcBef>
                <a:spcPct val="0"/>
              </a:spcBef>
              <a:buFontTx/>
              <a:buNone/>
            </a:pPr>
            <a:r>
              <a:rPr lang="zh-CN" altLang="en-US" sz="2400" b="1">
                <a:latin typeface="楷体" pitchFamily="49" charset="-122"/>
                <a:ea typeface="楷体" pitchFamily="49" charset="-122"/>
              </a:rPr>
              <a:t>磁头走过的总道数：</a:t>
            </a:r>
            <a:r>
              <a:rPr lang="en-US" altLang="zh-CN" sz="2400" b="1">
                <a:latin typeface="楷体" pitchFamily="49" charset="-122"/>
                <a:ea typeface="楷体" pitchFamily="49" charset="-122"/>
              </a:rPr>
              <a:t>208</a:t>
            </a:r>
            <a:endParaRPr lang="en-US" altLang="zh-CN" sz="2400" b="1">
              <a:latin typeface="楷体" pitchFamily="49" charset="-122"/>
              <a:ea typeface="楷体" pitchFamily="49" charset="-122"/>
            </a:endParaRPr>
          </a:p>
          <a:p>
            <a:pPr>
              <a:lnSpc>
                <a:spcPct val="110000"/>
              </a:lnSpc>
              <a:spcBef>
                <a:spcPct val="0"/>
              </a:spcBef>
              <a:buFontTx/>
              <a:buNone/>
            </a:pPr>
            <a:r>
              <a:rPr lang="zh-CN" altLang="en-US" sz="2400" b="1">
                <a:latin typeface="楷体" pitchFamily="49" charset="-122"/>
                <a:ea typeface="楷体" pitchFamily="49" charset="-122"/>
              </a:rPr>
              <a:t>平均寻道长度：</a:t>
            </a:r>
            <a:r>
              <a:rPr lang="en-US" altLang="zh-CN" sz="2400" b="1">
                <a:latin typeface="楷体" pitchFamily="49" charset="-122"/>
                <a:ea typeface="楷体" pitchFamily="49" charset="-122"/>
              </a:rPr>
              <a:t>26</a:t>
            </a:r>
            <a:endParaRPr lang="en-US" altLang="zh-CN" sz="2400">
              <a:latin typeface="楷体" pitchFamily="49" charset="-122"/>
              <a:ea typeface="楷体" pitchFamily="49" charset="-122"/>
            </a:endParaRPr>
          </a:p>
        </p:txBody>
      </p:sp>
      <p:sp>
        <p:nvSpPr>
          <p:cNvPr id="220214" name="Text Box 69"/>
          <p:cNvSpPr txBox="1">
            <a:spLocks noChangeArrowheads="1"/>
          </p:cNvSpPr>
          <p:nvPr/>
        </p:nvSpPr>
        <p:spPr bwMode="auto">
          <a:xfrm>
            <a:off x="2425701" y="574676"/>
            <a:ext cx="91732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r>
              <a:rPr lang="en-US" altLang="zh-CN" sz="2400">
                <a:solidFill>
                  <a:srgbClr val="000000"/>
                </a:solidFill>
                <a:latin typeface="楷体" pitchFamily="49" charset="-122"/>
                <a:ea typeface="楷体" pitchFamily="49" charset="-122"/>
              </a:rPr>
              <a:t>98</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183</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37</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122</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14</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124</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65</a:t>
            </a:r>
            <a:r>
              <a:rPr lang="zh-CN" altLang="en-US" sz="2400">
                <a:solidFill>
                  <a:srgbClr val="000000"/>
                </a:solidFill>
                <a:latin typeface="楷体" pitchFamily="49" charset="-122"/>
                <a:ea typeface="楷体" pitchFamily="49" charset="-122"/>
              </a:rPr>
              <a:t>，</a:t>
            </a:r>
            <a:r>
              <a:rPr lang="en-US" altLang="zh-CN" sz="2400">
                <a:solidFill>
                  <a:srgbClr val="000000"/>
                </a:solidFill>
                <a:latin typeface="楷体" pitchFamily="49" charset="-122"/>
                <a:ea typeface="楷体" pitchFamily="49" charset="-122"/>
              </a:rPr>
              <a:t>67</a:t>
            </a:r>
            <a:r>
              <a:rPr lang="zh-CN" altLang="en-US" sz="2400">
                <a:solidFill>
                  <a:srgbClr val="000000"/>
                </a:solidFill>
                <a:latin typeface="楷体" pitchFamily="49" charset="-122"/>
                <a:ea typeface="楷体" pitchFamily="49" charset="-122"/>
              </a:rPr>
              <a:t>假设此时磁头向磁道减少移动</a:t>
            </a:r>
            <a:endParaRPr lang="zh-CN" altLang="en-US" sz="2400">
              <a:solidFill>
                <a:srgbClr val="000000"/>
              </a:solidFill>
              <a:latin typeface="楷体" pitchFamily="49" charset="-122"/>
              <a:ea typeface="楷体"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245814"/>
                                        </p:tgtEl>
                                        <p:attrNameLst>
                                          <p:attrName>style.visibility</p:attrName>
                                        </p:attrNameLst>
                                      </p:cBhvr>
                                      <p:to>
                                        <p:strVal val="visible"/>
                                      </p:to>
                                    </p:set>
                                    <p:anim calcmode="lin" valueType="num">
                                      <p:cBhvr>
                                        <p:cTn id="7" dur="500" fill="hold"/>
                                        <p:tgtEl>
                                          <p:spTgt spid="245814"/>
                                        </p:tgtEl>
                                        <p:attrNameLst>
                                          <p:attrName>ppt_x</p:attrName>
                                        </p:attrNameLst>
                                      </p:cBhvr>
                                      <p:tavLst>
                                        <p:tav tm="0">
                                          <p:val>
                                            <p:strVal val="#ppt_x+#ppt_w/2"/>
                                          </p:val>
                                        </p:tav>
                                        <p:tav tm="100000">
                                          <p:val>
                                            <p:strVal val="#ppt_x"/>
                                          </p:val>
                                        </p:tav>
                                      </p:tavLst>
                                    </p:anim>
                                    <p:anim calcmode="lin" valueType="num">
                                      <p:cBhvr>
                                        <p:cTn id="8" dur="500" fill="hold"/>
                                        <p:tgtEl>
                                          <p:spTgt spid="245814"/>
                                        </p:tgtEl>
                                        <p:attrNameLst>
                                          <p:attrName>ppt_y</p:attrName>
                                        </p:attrNameLst>
                                      </p:cBhvr>
                                      <p:tavLst>
                                        <p:tav tm="0">
                                          <p:val>
                                            <p:strVal val="#ppt_y"/>
                                          </p:val>
                                        </p:tav>
                                        <p:tav tm="100000">
                                          <p:val>
                                            <p:strVal val="#ppt_y"/>
                                          </p:val>
                                        </p:tav>
                                      </p:tavLst>
                                    </p:anim>
                                    <p:anim calcmode="lin" valueType="num">
                                      <p:cBhvr>
                                        <p:cTn id="9" dur="500" fill="hold"/>
                                        <p:tgtEl>
                                          <p:spTgt spid="245814"/>
                                        </p:tgtEl>
                                        <p:attrNameLst>
                                          <p:attrName>ppt_w</p:attrName>
                                        </p:attrNameLst>
                                      </p:cBhvr>
                                      <p:tavLst>
                                        <p:tav tm="0">
                                          <p:val>
                                            <p:fltVal val="0"/>
                                          </p:val>
                                        </p:tav>
                                        <p:tav tm="100000">
                                          <p:val>
                                            <p:strVal val="#ppt_w"/>
                                          </p:val>
                                        </p:tav>
                                      </p:tavLst>
                                    </p:anim>
                                    <p:anim calcmode="lin" valueType="num">
                                      <p:cBhvr>
                                        <p:cTn id="10" dur="500" fill="hold"/>
                                        <p:tgtEl>
                                          <p:spTgt spid="24581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2" fill="hold" nodeType="clickEffect">
                                  <p:stCondLst>
                                    <p:cond delay="0"/>
                                  </p:stCondLst>
                                  <p:childTnLst>
                                    <p:set>
                                      <p:cBhvr>
                                        <p:cTn id="14" dur="1" fill="hold">
                                          <p:stCondLst>
                                            <p:cond delay="0"/>
                                          </p:stCondLst>
                                        </p:cTn>
                                        <p:tgtEl>
                                          <p:spTgt spid="245816"/>
                                        </p:tgtEl>
                                        <p:attrNameLst>
                                          <p:attrName>style.visibility</p:attrName>
                                        </p:attrNameLst>
                                      </p:cBhvr>
                                      <p:to>
                                        <p:strVal val="visible"/>
                                      </p:to>
                                    </p:set>
                                    <p:anim calcmode="lin" valueType="num">
                                      <p:cBhvr>
                                        <p:cTn id="15" dur="500" fill="hold"/>
                                        <p:tgtEl>
                                          <p:spTgt spid="245816"/>
                                        </p:tgtEl>
                                        <p:attrNameLst>
                                          <p:attrName>ppt_x</p:attrName>
                                        </p:attrNameLst>
                                      </p:cBhvr>
                                      <p:tavLst>
                                        <p:tav tm="0">
                                          <p:val>
                                            <p:strVal val="#ppt_x+#ppt_w/2"/>
                                          </p:val>
                                        </p:tav>
                                        <p:tav tm="100000">
                                          <p:val>
                                            <p:strVal val="#ppt_x"/>
                                          </p:val>
                                        </p:tav>
                                      </p:tavLst>
                                    </p:anim>
                                    <p:anim calcmode="lin" valueType="num">
                                      <p:cBhvr>
                                        <p:cTn id="16" dur="500" fill="hold"/>
                                        <p:tgtEl>
                                          <p:spTgt spid="245816"/>
                                        </p:tgtEl>
                                        <p:attrNameLst>
                                          <p:attrName>ppt_y</p:attrName>
                                        </p:attrNameLst>
                                      </p:cBhvr>
                                      <p:tavLst>
                                        <p:tav tm="0">
                                          <p:val>
                                            <p:strVal val="#ppt_y"/>
                                          </p:val>
                                        </p:tav>
                                        <p:tav tm="100000">
                                          <p:val>
                                            <p:strVal val="#ppt_y"/>
                                          </p:val>
                                        </p:tav>
                                      </p:tavLst>
                                    </p:anim>
                                    <p:anim calcmode="lin" valueType="num">
                                      <p:cBhvr>
                                        <p:cTn id="17" dur="500" fill="hold"/>
                                        <p:tgtEl>
                                          <p:spTgt spid="245816"/>
                                        </p:tgtEl>
                                        <p:attrNameLst>
                                          <p:attrName>ppt_w</p:attrName>
                                        </p:attrNameLst>
                                      </p:cBhvr>
                                      <p:tavLst>
                                        <p:tav tm="0">
                                          <p:val>
                                            <p:fltVal val="0"/>
                                          </p:val>
                                        </p:tav>
                                        <p:tav tm="100000">
                                          <p:val>
                                            <p:strVal val="#ppt_w"/>
                                          </p:val>
                                        </p:tav>
                                      </p:tavLst>
                                    </p:anim>
                                    <p:anim calcmode="lin" valueType="num">
                                      <p:cBhvr>
                                        <p:cTn id="18" dur="500" fill="hold"/>
                                        <p:tgtEl>
                                          <p:spTgt spid="24581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245812"/>
                                        </p:tgtEl>
                                        <p:attrNameLst>
                                          <p:attrName>style.visibility</p:attrName>
                                        </p:attrNameLst>
                                      </p:cBhvr>
                                      <p:to>
                                        <p:strVal val="visible"/>
                                      </p:to>
                                    </p:set>
                                    <p:anim calcmode="lin" valueType="num">
                                      <p:cBhvr>
                                        <p:cTn id="23" dur="500" fill="hold"/>
                                        <p:tgtEl>
                                          <p:spTgt spid="245812"/>
                                        </p:tgtEl>
                                        <p:attrNameLst>
                                          <p:attrName>ppt_x</p:attrName>
                                        </p:attrNameLst>
                                      </p:cBhvr>
                                      <p:tavLst>
                                        <p:tav tm="0">
                                          <p:val>
                                            <p:strVal val="#ppt_x-#ppt_w/2"/>
                                          </p:val>
                                        </p:tav>
                                        <p:tav tm="100000">
                                          <p:val>
                                            <p:strVal val="#ppt_x"/>
                                          </p:val>
                                        </p:tav>
                                      </p:tavLst>
                                    </p:anim>
                                    <p:anim calcmode="lin" valueType="num">
                                      <p:cBhvr>
                                        <p:cTn id="24" dur="500" fill="hold"/>
                                        <p:tgtEl>
                                          <p:spTgt spid="245812"/>
                                        </p:tgtEl>
                                        <p:attrNameLst>
                                          <p:attrName>ppt_y</p:attrName>
                                        </p:attrNameLst>
                                      </p:cBhvr>
                                      <p:tavLst>
                                        <p:tav tm="0">
                                          <p:val>
                                            <p:strVal val="#ppt_y"/>
                                          </p:val>
                                        </p:tav>
                                        <p:tav tm="100000">
                                          <p:val>
                                            <p:strVal val="#ppt_y"/>
                                          </p:val>
                                        </p:tav>
                                      </p:tavLst>
                                    </p:anim>
                                    <p:anim calcmode="lin" valueType="num">
                                      <p:cBhvr>
                                        <p:cTn id="25" dur="500" fill="hold"/>
                                        <p:tgtEl>
                                          <p:spTgt spid="245812"/>
                                        </p:tgtEl>
                                        <p:attrNameLst>
                                          <p:attrName>ppt_w</p:attrName>
                                        </p:attrNameLst>
                                      </p:cBhvr>
                                      <p:tavLst>
                                        <p:tav tm="0">
                                          <p:val>
                                            <p:fltVal val="0"/>
                                          </p:val>
                                        </p:tav>
                                        <p:tav tm="100000">
                                          <p:val>
                                            <p:strVal val="#ppt_w"/>
                                          </p:val>
                                        </p:tav>
                                      </p:tavLst>
                                    </p:anim>
                                    <p:anim calcmode="lin" valueType="num">
                                      <p:cBhvr>
                                        <p:cTn id="26" dur="500" fill="hold"/>
                                        <p:tgtEl>
                                          <p:spTgt spid="24581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245813"/>
                                        </p:tgtEl>
                                        <p:attrNameLst>
                                          <p:attrName>style.visibility</p:attrName>
                                        </p:attrNameLst>
                                      </p:cBhvr>
                                      <p:to>
                                        <p:strVal val="visible"/>
                                      </p:to>
                                    </p:set>
                                    <p:anim calcmode="lin" valueType="num">
                                      <p:cBhvr>
                                        <p:cTn id="31" dur="500" fill="hold"/>
                                        <p:tgtEl>
                                          <p:spTgt spid="245813"/>
                                        </p:tgtEl>
                                        <p:attrNameLst>
                                          <p:attrName>ppt_x</p:attrName>
                                        </p:attrNameLst>
                                      </p:cBhvr>
                                      <p:tavLst>
                                        <p:tav tm="0">
                                          <p:val>
                                            <p:strVal val="#ppt_x-#ppt_w/2"/>
                                          </p:val>
                                        </p:tav>
                                        <p:tav tm="100000">
                                          <p:val>
                                            <p:strVal val="#ppt_x"/>
                                          </p:val>
                                        </p:tav>
                                      </p:tavLst>
                                    </p:anim>
                                    <p:anim calcmode="lin" valueType="num">
                                      <p:cBhvr>
                                        <p:cTn id="32" dur="500" fill="hold"/>
                                        <p:tgtEl>
                                          <p:spTgt spid="245813"/>
                                        </p:tgtEl>
                                        <p:attrNameLst>
                                          <p:attrName>ppt_y</p:attrName>
                                        </p:attrNameLst>
                                      </p:cBhvr>
                                      <p:tavLst>
                                        <p:tav tm="0">
                                          <p:val>
                                            <p:strVal val="#ppt_y"/>
                                          </p:val>
                                        </p:tav>
                                        <p:tav tm="100000">
                                          <p:val>
                                            <p:strVal val="#ppt_y"/>
                                          </p:val>
                                        </p:tav>
                                      </p:tavLst>
                                    </p:anim>
                                    <p:anim calcmode="lin" valueType="num">
                                      <p:cBhvr>
                                        <p:cTn id="33" dur="500" fill="hold"/>
                                        <p:tgtEl>
                                          <p:spTgt spid="245813"/>
                                        </p:tgtEl>
                                        <p:attrNameLst>
                                          <p:attrName>ppt_w</p:attrName>
                                        </p:attrNameLst>
                                      </p:cBhvr>
                                      <p:tavLst>
                                        <p:tav tm="0">
                                          <p:val>
                                            <p:fltVal val="0"/>
                                          </p:val>
                                        </p:tav>
                                        <p:tav tm="100000">
                                          <p:val>
                                            <p:strVal val="#ppt_w"/>
                                          </p:val>
                                        </p:tav>
                                      </p:tavLst>
                                    </p:anim>
                                    <p:anim calcmode="lin" valueType="num">
                                      <p:cBhvr>
                                        <p:cTn id="34" dur="500" fill="hold"/>
                                        <p:tgtEl>
                                          <p:spTgt spid="245813"/>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245817"/>
                                        </p:tgtEl>
                                        <p:attrNameLst>
                                          <p:attrName>style.visibility</p:attrName>
                                        </p:attrNameLst>
                                      </p:cBhvr>
                                      <p:to>
                                        <p:strVal val="visible"/>
                                      </p:to>
                                    </p:set>
                                    <p:anim calcmode="lin" valueType="num">
                                      <p:cBhvr>
                                        <p:cTn id="39" dur="500" fill="hold"/>
                                        <p:tgtEl>
                                          <p:spTgt spid="245817"/>
                                        </p:tgtEl>
                                        <p:attrNameLst>
                                          <p:attrName>ppt_x</p:attrName>
                                        </p:attrNameLst>
                                      </p:cBhvr>
                                      <p:tavLst>
                                        <p:tav tm="0">
                                          <p:val>
                                            <p:strVal val="#ppt_x-#ppt_w/2"/>
                                          </p:val>
                                        </p:tav>
                                        <p:tav tm="100000">
                                          <p:val>
                                            <p:strVal val="#ppt_x"/>
                                          </p:val>
                                        </p:tav>
                                      </p:tavLst>
                                    </p:anim>
                                    <p:anim calcmode="lin" valueType="num">
                                      <p:cBhvr>
                                        <p:cTn id="40" dur="500" fill="hold"/>
                                        <p:tgtEl>
                                          <p:spTgt spid="245817"/>
                                        </p:tgtEl>
                                        <p:attrNameLst>
                                          <p:attrName>ppt_y</p:attrName>
                                        </p:attrNameLst>
                                      </p:cBhvr>
                                      <p:tavLst>
                                        <p:tav tm="0">
                                          <p:val>
                                            <p:strVal val="#ppt_y"/>
                                          </p:val>
                                        </p:tav>
                                        <p:tav tm="100000">
                                          <p:val>
                                            <p:strVal val="#ppt_y"/>
                                          </p:val>
                                        </p:tav>
                                      </p:tavLst>
                                    </p:anim>
                                    <p:anim calcmode="lin" valueType="num">
                                      <p:cBhvr>
                                        <p:cTn id="41" dur="500" fill="hold"/>
                                        <p:tgtEl>
                                          <p:spTgt spid="245817"/>
                                        </p:tgtEl>
                                        <p:attrNameLst>
                                          <p:attrName>ppt_w</p:attrName>
                                        </p:attrNameLst>
                                      </p:cBhvr>
                                      <p:tavLst>
                                        <p:tav tm="0">
                                          <p:val>
                                            <p:fltVal val="0"/>
                                          </p:val>
                                        </p:tav>
                                        <p:tav tm="100000">
                                          <p:val>
                                            <p:strVal val="#ppt_w"/>
                                          </p:val>
                                        </p:tav>
                                      </p:tavLst>
                                    </p:anim>
                                    <p:anim calcmode="lin" valueType="num">
                                      <p:cBhvr>
                                        <p:cTn id="42" dur="500" fill="hold"/>
                                        <p:tgtEl>
                                          <p:spTgt spid="245817"/>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nodeType="clickEffect">
                                  <p:stCondLst>
                                    <p:cond delay="0"/>
                                  </p:stCondLst>
                                  <p:childTnLst>
                                    <p:set>
                                      <p:cBhvr>
                                        <p:cTn id="46" dur="1" fill="hold">
                                          <p:stCondLst>
                                            <p:cond delay="0"/>
                                          </p:stCondLst>
                                        </p:cTn>
                                        <p:tgtEl>
                                          <p:spTgt spid="245818"/>
                                        </p:tgtEl>
                                        <p:attrNameLst>
                                          <p:attrName>style.visibility</p:attrName>
                                        </p:attrNameLst>
                                      </p:cBhvr>
                                      <p:to>
                                        <p:strVal val="visible"/>
                                      </p:to>
                                    </p:set>
                                    <p:anim calcmode="lin" valueType="num">
                                      <p:cBhvr>
                                        <p:cTn id="47" dur="500" fill="hold"/>
                                        <p:tgtEl>
                                          <p:spTgt spid="245818"/>
                                        </p:tgtEl>
                                        <p:attrNameLst>
                                          <p:attrName>ppt_x</p:attrName>
                                        </p:attrNameLst>
                                      </p:cBhvr>
                                      <p:tavLst>
                                        <p:tav tm="0">
                                          <p:val>
                                            <p:strVal val="#ppt_x-#ppt_w/2"/>
                                          </p:val>
                                        </p:tav>
                                        <p:tav tm="100000">
                                          <p:val>
                                            <p:strVal val="#ppt_x"/>
                                          </p:val>
                                        </p:tav>
                                      </p:tavLst>
                                    </p:anim>
                                    <p:anim calcmode="lin" valueType="num">
                                      <p:cBhvr>
                                        <p:cTn id="48" dur="500" fill="hold"/>
                                        <p:tgtEl>
                                          <p:spTgt spid="245818"/>
                                        </p:tgtEl>
                                        <p:attrNameLst>
                                          <p:attrName>ppt_y</p:attrName>
                                        </p:attrNameLst>
                                      </p:cBhvr>
                                      <p:tavLst>
                                        <p:tav tm="0">
                                          <p:val>
                                            <p:strVal val="#ppt_y"/>
                                          </p:val>
                                        </p:tav>
                                        <p:tav tm="100000">
                                          <p:val>
                                            <p:strVal val="#ppt_y"/>
                                          </p:val>
                                        </p:tav>
                                      </p:tavLst>
                                    </p:anim>
                                    <p:anim calcmode="lin" valueType="num">
                                      <p:cBhvr>
                                        <p:cTn id="49" dur="500" fill="hold"/>
                                        <p:tgtEl>
                                          <p:spTgt spid="245818"/>
                                        </p:tgtEl>
                                        <p:attrNameLst>
                                          <p:attrName>ppt_w</p:attrName>
                                        </p:attrNameLst>
                                      </p:cBhvr>
                                      <p:tavLst>
                                        <p:tav tm="0">
                                          <p:val>
                                            <p:fltVal val="0"/>
                                          </p:val>
                                        </p:tav>
                                        <p:tav tm="100000">
                                          <p:val>
                                            <p:strVal val="#ppt_w"/>
                                          </p:val>
                                        </p:tav>
                                      </p:tavLst>
                                    </p:anim>
                                    <p:anim calcmode="lin" valueType="num">
                                      <p:cBhvr>
                                        <p:cTn id="50" dur="500" fill="hold"/>
                                        <p:tgtEl>
                                          <p:spTgt spid="245818"/>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nodeType="clickEffect">
                                  <p:stCondLst>
                                    <p:cond delay="0"/>
                                  </p:stCondLst>
                                  <p:childTnLst>
                                    <p:set>
                                      <p:cBhvr>
                                        <p:cTn id="54" dur="1" fill="hold">
                                          <p:stCondLst>
                                            <p:cond delay="0"/>
                                          </p:stCondLst>
                                        </p:cTn>
                                        <p:tgtEl>
                                          <p:spTgt spid="245819"/>
                                        </p:tgtEl>
                                        <p:attrNameLst>
                                          <p:attrName>style.visibility</p:attrName>
                                        </p:attrNameLst>
                                      </p:cBhvr>
                                      <p:to>
                                        <p:strVal val="visible"/>
                                      </p:to>
                                    </p:set>
                                    <p:anim calcmode="lin" valueType="num">
                                      <p:cBhvr>
                                        <p:cTn id="55" dur="500" fill="hold"/>
                                        <p:tgtEl>
                                          <p:spTgt spid="245819"/>
                                        </p:tgtEl>
                                        <p:attrNameLst>
                                          <p:attrName>ppt_x</p:attrName>
                                        </p:attrNameLst>
                                      </p:cBhvr>
                                      <p:tavLst>
                                        <p:tav tm="0">
                                          <p:val>
                                            <p:strVal val="#ppt_x-#ppt_w/2"/>
                                          </p:val>
                                        </p:tav>
                                        <p:tav tm="100000">
                                          <p:val>
                                            <p:strVal val="#ppt_x"/>
                                          </p:val>
                                        </p:tav>
                                      </p:tavLst>
                                    </p:anim>
                                    <p:anim calcmode="lin" valueType="num">
                                      <p:cBhvr>
                                        <p:cTn id="56" dur="500" fill="hold"/>
                                        <p:tgtEl>
                                          <p:spTgt spid="245819"/>
                                        </p:tgtEl>
                                        <p:attrNameLst>
                                          <p:attrName>ppt_y</p:attrName>
                                        </p:attrNameLst>
                                      </p:cBhvr>
                                      <p:tavLst>
                                        <p:tav tm="0">
                                          <p:val>
                                            <p:strVal val="#ppt_y"/>
                                          </p:val>
                                        </p:tav>
                                        <p:tav tm="100000">
                                          <p:val>
                                            <p:strVal val="#ppt_y"/>
                                          </p:val>
                                        </p:tav>
                                      </p:tavLst>
                                    </p:anim>
                                    <p:anim calcmode="lin" valueType="num">
                                      <p:cBhvr>
                                        <p:cTn id="57" dur="500" fill="hold"/>
                                        <p:tgtEl>
                                          <p:spTgt spid="245819"/>
                                        </p:tgtEl>
                                        <p:attrNameLst>
                                          <p:attrName>ppt_w</p:attrName>
                                        </p:attrNameLst>
                                      </p:cBhvr>
                                      <p:tavLst>
                                        <p:tav tm="0">
                                          <p:val>
                                            <p:fltVal val="0"/>
                                          </p:val>
                                        </p:tav>
                                        <p:tav tm="100000">
                                          <p:val>
                                            <p:strVal val="#ppt_w"/>
                                          </p:val>
                                        </p:tav>
                                      </p:tavLst>
                                    </p:anim>
                                    <p:anim calcmode="lin" valueType="num">
                                      <p:cBhvr>
                                        <p:cTn id="58" dur="500" fill="hold"/>
                                        <p:tgtEl>
                                          <p:spTgt spid="245819"/>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245820"/>
                                        </p:tgtEl>
                                        <p:attrNameLst>
                                          <p:attrName>style.visibility</p:attrName>
                                        </p:attrNameLst>
                                      </p:cBhvr>
                                      <p:to>
                                        <p:strVal val="visible"/>
                                      </p:to>
                                    </p:set>
                                    <p:anim calcmode="lin" valueType="num">
                                      <p:cBhvr>
                                        <p:cTn id="63" dur="500" fill="hold"/>
                                        <p:tgtEl>
                                          <p:spTgt spid="245820"/>
                                        </p:tgtEl>
                                        <p:attrNameLst>
                                          <p:attrName>ppt_x</p:attrName>
                                        </p:attrNameLst>
                                      </p:cBhvr>
                                      <p:tavLst>
                                        <p:tav tm="0">
                                          <p:val>
                                            <p:strVal val="#ppt_x-#ppt_w/2"/>
                                          </p:val>
                                        </p:tav>
                                        <p:tav tm="100000">
                                          <p:val>
                                            <p:strVal val="#ppt_x"/>
                                          </p:val>
                                        </p:tav>
                                      </p:tavLst>
                                    </p:anim>
                                    <p:anim calcmode="lin" valueType="num">
                                      <p:cBhvr>
                                        <p:cTn id="64" dur="500" fill="hold"/>
                                        <p:tgtEl>
                                          <p:spTgt spid="245820"/>
                                        </p:tgtEl>
                                        <p:attrNameLst>
                                          <p:attrName>ppt_y</p:attrName>
                                        </p:attrNameLst>
                                      </p:cBhvr>
                                      <p:tavLst>
                                        <p:tav tm="0">
                                          <p:val>
                                            <p:strVal val="#ppt_y"/>
                                          </p:val>
                                        </p:tav>
                                        <p:tav tm="100000">
                                          <p:val>
                                            <p:strVal val="#ppt_y"/>
                                          </p:val>
                                        </p:tav>
                                      </p:tavLst>
                                    </p:anim>
                                    <p:anim calcmode="lin" valueType="num">
                                      <p:cBhvr>
                                        <p:cTn id="65" dur="500" fill="hold"/>
                                        <p:tgtEl>
                                          <p:spTgt spid="245820"/>
                                        </p:tgtEl>
                                        <p:attrNameLst>
                                          <p:attrName>ppt_w</p:attrName>
                                        </p:attrNameLst>
                                      </p:cBhvr>
                                      <p:tavLst>
                                        <p:tav tm="0">
                                          <p:val>
                                            <p:fltVal val="0"/>
                                          </p:val>
                                        </p:tav>
                                        <p:tav tm="100000">
                                          <p:val>
                                            <p:strVal val="#ppt_w"/>
                                          </p:val>
                                        </p:tav>
                                      </p:tavLst>
                                    </p:anim>
                                    <p:anim calcmode="lin" valueType="num">
                                      <p:cBhvr>
                                        <p:cTn id="66" dur="500" fill="hold"/>
                                        <p:tgtEl>
                                          <p:spTgt spid="245820"/>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45762"/>
                                        </p:tgtEl>
                                        <p:attrNameLst>
                                          <p:attrName>style.visibility</p:attrName>
                                        </p:attrNameLst>
                                      </p:cBhvr>
                                      <p:to>
                                        <p:strVal val="visible"/>
                                      </p:to>
                                    </p:set>
                                    <p:anim calcmode="lin" valueType="num">
                                      <p:cBhvr>
                                        <p:cTn id="71" dur="1000" fill="hold"/>
                                        <p:tgtEl>
                                          <p:spTgt spid="245762"/>
                                        </p:tgtEl>
                                        <p:attrNameLst>
                                          <p:attrName>ppt_w</p:attrName>
                                        </p:attrNameLst>
                                      </p:cBhvr>
                                      <p:tavLst>
                                        <p:tav tm="0">
                                          <p:val>
                                            <p:strVal val="#ppt_w*0.70"/>
                                          </p:val>
                                        </p:tav>
                                        <p:tav tm="100000">
                                          <p:val>
                                            <p:strVal val="#ppt_w"/>
                                          </p:val>
                                        </p:tav>
                                      </p:tavLst>
                                    </p:anim>
                                    <p:anim calcmode="lin" valueType="num">
                                      <p:cBhvr>
                                        <p:cTn id="72" dur="1000" fill="hold"/>
                                        <p:tgtEl>
                                          <p:spTgt spid="245762"/>
                                        </p:tgtEl>
                                        <p:attrNameLst>
                                          <p:attrName>ppt_h</p:attrName>
                                        </p:attrNameLst>
                                      </p:cBhvr>
                                      <p:tavLst>
                                        <p:tav tm="0">
                                          <p:val>
                                            <p:strVal val="#ppt_h"/>
                                          </p:val>
                                        </p:tav>
                                        <p:tav tm="100000">
                                          <p:val>
                                            <p:strVal val="#ppt_h"/>
                                          </p:val>
                                        </p:tav>
                                      </p:tavLst>
                                    </p:anim>
                                    <p:animEffect transition="in" filter="fade">
                                      <p:cBhvr>
                                        <p:cTn id="73" dur="1000"/>
                                        <p:tgtEl>
                                          <p:spTgt spid="245762"/>
                                        </p:tgtEl>
                                      </p:cBhvr>
                                    </p:animEffect>
                                  </p:childTnLst>
                                </p:cTn>
                              </p:par>
                            </p:childTnLst>
                          </p:cTn>
                        </p:par>
                      </p:childTnLst>
                    </p:cTn>
                  </p:par>
                  <p:par>
                    <p:cTn id="74" fill="hold">
                      <p:stCondLst>
                        <p:cond delay="indefinite"/>
                      </p:stCondLst>
                      <p:childTnLst>
                        <p:par>
                          <p:cTn id="75" fill="hold">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45822"/>
                                        </p:tgtEl>
                                        <p:attrNameLst>
                                          <p:attrName>style.visibility</p:attrName>
                                        </p:attrNameLst>
                                      </p:cBhvr>
                                      <p:to>
                                        <p:strVal val="visible"/>
                                      </p:to>
                                    </p:set>
                                    <p:anim calcmode="lin" valueType="num">
                                      <p:cBhvr>
                                        <p:cTn id="78" dur="1000" fill="hold"/>
                                        <p:tgtEl>
                                          <p:spTgt spid="245822"/>
                                        </p:tgtEl>
                                        <p:attrNameLst>
                                          <p:attrName>ppt_w</p:attrName>
                                        </p:attrNameLst>
                                      </p:cBhvr>
                                      <p:tavLst>
                                        <p:tav tm="0">
                                          <p:val>
                                            <p:strVal val="#ppt_w*0.70"/>
                                          </p:val>
                                        </p:tav>
                                        <p:tav tm="100000">
                                          <p:val>
                                            <p:strVal val="#ppt_w"/>
                                          </p:val>
                                        </p:tav>
                                      </p:tavLst>
                                    </p:anim>
                                    <p:anim calcmode="lin" valueType="num">
                                      <p:cBhvr>
                                        <p:cTn id="79" dur="1000" fill="hold"/>
                                        <p:tgtEl>
                                          <p:spTgt spid="245822"/>
                                        </p:tgtEl>
                                        <p:attrNameLst>
                                          <p:attrName>ppt_h</p:attrName>
                                        </p:attrNameLst>
                                      </p:cBhvr>
                                      <p:tavLst>
                                        <p:tav tm="0">
                                          <p:val>
                                            <p:strVal val="#ppt_h"/>
                                          </p:val>
                                        </p:tav>
                                        <p:tav tm="100000">
                                          <p:val>
                                            <p:strVal val="#ppt_h"/>
                                          </p:val>
                                        </p:tav>
                                      </p:tavLst>
                                    </p:anim>
                                    <p:animEffect transition="in" filter="fade">
                                      <p:cBhvr>
                                        <p:cTn id="80" dur="1000"/>
                                        <p:tgtEl>
                                          <p:spTgt spid="245822"/>
                                        </p:tgtEl>
                                      </p:cBhvr>
                                    </p:animEffect>
                                  </p:childTnLst>
                                </p:cTn>
                              </p:par>
                            </p:childTnLst>
                          </p:cTn>
                        </p:par>
                      </p:childTnLst>
                    </p:cTn>
                  </p:par>
                  <p:par>
                    <p:cTn id="81" fill="hold">
                      <p:stCondLst>
                        <p:cond delay="indefinite"/>
                      </p:stCondLst>
                      <p:childTnLst>
                        <p:par>
                          <p:cTn id="82" fill="hold">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45823"/>
                                        </p:tgtEl>
                                        <p:attrNameLst>
                                          <p:attrName>style.visibility</p:attrName>
                                        </p:attrNameLst>
                                      </p:cBhvr>
                                      <p:to>
                                        <p:strVal val="visible"/>
                                      </p:to>
                                    </p:set>
                                    <p:anim calcmode="lin" valueType="num">
                                      <p:cBhvr>
                                        <p:cTn id="85" dur="1000" fill="hold"/>
                                        <p:tgtEl>
                                          <p:spTgt spid="245823"/>
                                        </p:tgtEl>
                                        <p:attrNameLst>
                                          <p:attrName>ppt_w</p:attrName>
                                        </p:attrNameLst>
                                      </p:cBhvr>
                                      <p:tavLst>
                                        <p:tav tm="0">
                                          <p:val>
                                            <p:strVal val="#ppt_w*0.70"/>
                                          </p:val>
                                        </p:tav>
                                        <p:tav tm="100000">
                                          <p:val>
                                            <p:strVal val="#ppt_w"/>
                                          </p:val>
                                        </p:tav>
                                      </p:tavLst>
                                    </p:anim>
                                    <p:anim calcmode="lin" valueType="num">
                                      <p:cBhvr>
                                        <p:cTn id="86" dur="1000" fill="hold"/>
                                        <p:tgtEl>
                                          <p:spTgt spid="245823"/>
                                        </p:tgtEl>
                                        <p:attrNameLst>
                                          <p:attrName>ppt_h</p:attrName>
                                        </p:attrNameLst>
                                      </p:cBhvr>
                                      <p:tavLst>
                                        <p:tav tm="0">
                                          <p:val>
                                            <p:strVal val="#ppt_h"/>
                                          </p:val>
                                        </p:tav>
                                        <p:tav tm="100000">
                                          <p:val>
                                            <p:strVal val="#ppt_h"/>
                                          </p:val>
                                        </p:tav>
                                      </p:tavLst>
                                    </p:anim>
                                    <p:animEffect transition="in" filter="fade">
                                      <p:cBhvr>
                                        <p:cTn id="87" dur="1000"/>
                                        <p:tgtEl>
                                          <p:spTgt spid="245823"/>
                                        </p:tgtEl>
                                      </p:cBhvr>
                                    </p:animEffect>
                                  </p:childTnLst>
                                </p:cTn>
                              </p:par>
                            </p:childTnLst>
                          </p:cTn>
                        </p:par>
                      </p:childTnLst>
                    </p:cTn>
                  </p:par>
                  <p:par>
                    <p:cTn id="88" fill="hold">
                      <p:stCondLst>
                        <p:cond delay="indefinite"/>
                      </p:stCondLst>
                      <p:childTnLst>
                        <p:par>
                          <p:cTn id="89" fill="hold">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45815"/>
                                        </p:tgtEl>
                                        <p:attrNameLst>
                                          <p:attrName>style.visibility</p:attrName>
                                        </p:attrNameLst>
                                      </p:cBhvr>
                                      <p:to>
                                        <p:strVal val="visible"/>
                                      </p:to>
                                    </p:set>
                                    <p:anim calcmode="lin" valueType="num">
                                      <p:cBhvr>
                                        <p:cTn id="92" dur="1000" fill="hold"/>
                                        <p:tgtEl>
                                          <p:spTgt spid="245815"/>
                                        </p:tgtEl>
                                        <p:attrNameLst>
                                          <p:attrName>ppt_w</p:attrName>
                                        </p:attrNameLst>
                                      </p:cBhvr>
                                      <p:tavLst>
                                        <p:tav tm="0">
                                          <p:val>
                                            <p:strVal val="#ppt_w*0.70"/>
                                          </p:val>
                                        </p:tav>
                                        <p:tav tm="100000">
                                          <p:val>
                                            <p:strVal val="#ppt_w"/>
                                          </p:val>
                                        </p:tav>
                                      </p:tavLst>
                                    </p:anim>
                                    <p:anim calcmode="lin" valueType="num">
                                      <p:cBhvr>
                                        <p:cTn id="93" dur="1000" fill="hold"/>
                                        <p:tgtEl>
                                          <p:spTgt spid="245815"/>
                                        </p:tgtEl>
                                        <p:attrNameLst>
                                          <p:attrName>ppt_h</p:attrName>
                                        </p:attrNameLst>
                                      </p:cBhvr>
                                      <p:tavLst>
                                        <p:tav tm="0">
                                          <p:val>
                                            <p:strVal val="#ppt_h"/>
                                          </p:val>
                                        </p:tav>
                                        <p:tav tm="100000">
                                          <p:val>
                                            <p:strVal val="#ppt_h"/>
                                          </p:val>
                                        </p:tav>
                                      </p:tavLst>
                                    </p:anim>
                                    <p:animEffect transition="in" filter="fade">
                                      <p:cBhvr>
                                        <p:cTn id="94" dur="1000"/>
                                        <p:tgtEl>
                                          <p:spTgt spid="245815"/>
                                        </p:tgtEl>
                                      </p:cBhvr>
                                    </p:animEffect>
                                  </p:childTnLst>
                                </p:cTn>
                              </p:par>
                            </p:childTnLst>
                          </p:cTn>
                        </p:par>
                      </p:childTnLst>
                    </p:cTn>
                  </p:par>
                  <p:par>
                    <p:cTn id="95" fill="hold">
                      <p:stCondLst>
                        <p:cond delay="indefinite"/>
                      </p:stCondLst>
                      <p:childTnLst>
                        <p:par>
                          <p:cTn id="96" fill="hold">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45821"/>
                                        </p:tgtEl>
                                        <p:attrNameLst>
                                          <p:attrName>style.visibility</p:attrName>
                                        </p:attrNameLst>
                                      </p:cBhvr>
                                      <p:to>
                                        <p:strVal val="visible"/>
                                      </p:to>
                                    </p:set>
                                    <p:anim calcmode="lin" valueType="num">
                                      <p:cBhvr>
                                        <p:cTn id="99" dur="1000" fill="hold"/>
                                        <p:tgtEl>
                                          <p:spTgt spid="245821"/>
                                        </p:tgtEl>
                                        <p:attrNameLst>
                                          <p:attrName>ppt_w</p:attrName>
                                        </p:attrNameLst>
                                      </p:cBhvr>
                                      <p:tavLst>
                                        <p:tav tm="0">
                                          <p:val>
                                            <p:strVal val="#ppt_w*0.70"/>
                                          </p:val>
                                        </p:tav>
                                        <p:tav tm="100000">
                                          <p:val>
                                            <p:strVal val="#ppt_w"/>
                                          </p:val>
                                        </p:tav>
                                      </p:tavLst>
                                    </p:anim>
                                    <p:anim calcmode="lin" valueType="num">
                                      <p:cBhvr>
                                        <p:cTn id="100" dur="1000" fill="hold"/>
                                        <p:tgtEl>
                                          <p:spTgt spid="245821"/>
                                        </p:tgtEl>
                                        <p:attrNameLst>
                                          <p:attrName>ppt_h</p:attrName>
                                        </p:attrNameLst>
                                      </p:cBhvr>
                                      <p:tavLst>
                                        <p:tav tm="0">
                                          <p:val>
                                            <p:strVal val="#ppt_h"/>
                                          </p:val>
                                        </p:tav>
                                        <p:tav tm="100000">
                                          <p:val>
                                            <p:strVal val="#ppt_h"/>
                                          </p:val>
                                        </p:tav>
                                      </p:tavLst>
                                    </p:anim>
                                    <p:animEffect transition="in" filter="fade">
                                      <p:cBhvr>
                                        <p:cTn id="101" dur="1000"/>
                                        <p:tgtEl>
                                          <p:spTgt spid="245821"/>
                                        </p:tgtEl>
                                      </p:cBhvr>
                                    </p:animEffect>
                                  </p:childTnLst>
                                </p:cTn>
                              </p:par>
                            </p:childTnLst>
                          </p:cTn>
                        </p:par>
                      </p:childTnLst>
                    </p:cTn>
                  </p:par>
                  <p:par>
                    <p:cTn id="102" fill="hold">
                      <p:stCondLst>
                        <p:cond delay="indefinite"/>
                      </p:stCondLst>
                      <p:childTnLst>
                        <p:par>
                          <p:cTn id="103" fill="hold">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45824"/>
                                        </p:tgtEl>
                                        <p:attrNameLst>
                                          <p:attrName>style.visibility</p:attrName>
                                        </p:attrNameLst>
                                      </p:cBhvr>
                                      <p:to>
                                        <p:strVal val="visible"/>
                                      </p:to>
                                    </p:set>
                                    <p:anim calcmode="lin" valueType="num">
                                      <p:cBhvr>
                                        <p:cTn id="106" dur="1000" fill="hold"/>
                                        <p:tgtEl>
                                          <p:spTgt spid="245824"/>
                                        </p:tgtEl>
                                        <p:attrNameLst>
                                          <p:attrName>ppt_w</p:attrName>
                                        </p:attrNameLst>
                                      </p:cBhvr>
                                      <p:tavLst>
                                        <p:tav tm="0">
                                          <p:val>
                                            <p:strVal val="#ppt_w*0.70"/>
                                          </p:val>
                                        </p:tav>
                                        <p:tav tm="100000">
                                          <p:val>
                                            <p:strVal val="#ppt_w"/>
                                          </p:val>
                                        </p:tav>
                                      </p:tavLst>
                                    </p:anim>
                                    <p:anim calcmode="lin" valueType="num">
                                      <p:cBhvr>
                                        <p:cTn id="107" dur="1000" fill="hold"/>
                                        <p:tgtEl>
                                          <p:spTgt spid="245824"/>
                                        </p:tgtEl>
                                        <p:attrNameLst>
                                          <p:attrName>ppt_h</p:attrName>
                                        </p:attrNameLst>
                                      </p:cBhvr>
                                      <p:tavLst>
                                        <p:tav tm="0">
                                          <p:val>
                                            <p:strVal val="#ppt_h"/>
                                          </p:val>
                                        </p:tav>
                                        <p:tav tm="100000">
                                          <p:val>
                                            <p:strVal val="#ppt_h"/>
                                          </p:val>
                                        </p:tav>
                                      </p:tavLst>
                                    </p:anim>
                                    <p:animEffect transition="in" filter="fade">
                                      <p:cBhvr>
                                        <p:cTn id="108" dur="1000"/>
                                        <p:tgtEl>
                                          <p:spTgt spid="245824"/>
                                        </p:tgtEl>
                                      </p:cBhvr>
                                    </p:animEffect>
                                  </p:childTnLst>
                                </p:cTn>
                              </p:par>
                            </p:childTnLst>
                          </p:cTn>
                        </p:par>
                      </p:childTnLst>
                    </p:cTn>
                  </p:par>
                  <p:par>
                    <p:cTn id="109" fill="hold">
                      <p:stCondLst>
                        <p:cond delay="indefinite"/>
                      </p:stCondLst>
                      <p:childTnLst>
                        <p:par>
                          <p:cTn id="110" fill="hold">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45825"/>
                                        </p:tgtEl>
                                        <p:attrNameLst>
                                          <p:attrName>style.visibility</p:attrName>
                                        </p:attrNameLst>
                                      </p:cBhvr>
                                      <p:to>
                                        <p:strVal val="visible"/>
                                      </p:to>
                                    </p:set>
                                    <p:anim calcmode="lin" valueType="num">
                                      <p:cBhvr>
                                        <p:cTn id="113" dur="1000" fill="hold"/>
                                        <p:tgtEl>
                                          <p:spTgt spid="245825"/>
                                        </p:tgtEl>
                                        <p:attrNameLst>
                                          <p:attrName>ppt_w</p:attrName>
                                        </p:attrNameLst>
                                      </p:cBhvr>
                                      <p:tavLst>
                                        <p:tav tm="0">
                                          <p:val>
                                            <p:strVal val="#ppt_w*0.70"/>
                                          </p:val>
                                        </p:tav>
                                        <p:tav tm="100000">
                                          <p:val>
                                            <p:strVal val="#ppt_w"/>
                                          </p:val>
                                        </p:tav>
                                      </p:tavLst>
                                    </p:anim>
                                    <p:anim calcmode="lin" valueType="num">
                                      <p:cBhvr>
                                        <p:cTn id="114" dur="1000" fill="hold"/>
                                        <p:tgtEl>
                                          <p:spTgt spid="245825"/>
                                        </p:tgtEl>
                                        <p:attrNameLst>
                                          <p:attrName>ppt_h</p:attrName>
                                        </p:attrNameLst>
                                      </p:cBhvr>
                                      <p:tavLst>
                                        <p:tav tm="0">
                                          <p:val>
                                            <p:strVal val="#ppt_h"/>
                                          </p:val>
                                        </p:tav>
                                        <p:tav tm="100000">
                                          <p:val>
                                            <p:strVal val="#ppt_h"/>
                                          </p:val>
                                        </p:tav>
                                      </p:tavLst>
                                    </p:anim>
                                    <p:animEffect transition="in" filter="fade">
                                      <p:cBhvr>
                                        <p:cTn id="115" dur="1000"/>
                                        <p:tgtEl>
                                          <p:spTgt spid="245825"/>
                                        </p:tgtEl>
                                      </p:cBhvr>
                                    </p:animEffect>
                                  </p:childTnLst>
                                </p:cTn>
                              </p:par>
                            </p:childTnLst>
                          </p:cTn>
                        </p:par>
                      </p:childTnLst>
                    </p:cTn>
                  </p:par>
                  <p:par>
                    <p:cTn id="116" fill="hold">
                      <p:stCondLst>
                        <p:cond delay="indefinite"/>
                      </p:stCondLst>
                      <p:childTnLst>
                        <p:par>
                          <p:cTn id="117" fill="hold">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45826"/>
                                        </p:tgtEl>
                                        <p:attrNameLst>
                                          <p:attrName>style.visibility</p:attrName>
                                        </p:attrNameLst>
                                      </p:cBhvr>
                                      <p:to>
                                        <p:strVal val="visible"/>
                                      </p:to>
                                    </p:set>
                                    <p:anim calcmode="lin" valueType="num">
                                      <p:cBhvr>
                                        <p:cTn id="120" dur="1000" fill="hold"/>
                                        <p:tgtEl>
                                          <p:spTgt spid="245826"/>
                                        </p:tgtEl>
                                        <p:attrNameLst>
                                          <p:attrName>ppt_w</p:attrName>
                                        </p:attrNameLst>
                                      </p:cBhvr>
                                      <p:tavLst>
                                        <p:tav tm="0">
                                          <p:val>
                                            <p:strVal val="#ppt_w*0.70"/>
                                          </p:val>
                                        </p:tav>
                                        <p:tav tm="100000">
                                          <p:val>
                                            <p:strVal val="#ppt_w"/>
                                          </p:val>
                                        </p:tav>
                                      </p:tavLst>
                                    </p:anim>
                                    <p:anim calcmode="lin" valueType="num">
                                      <p:cBhvr>
                                        <p:cTn id="121" dur="1000" fill="hold"/>
                                        <p:tgtEl>
                                          <p:spTgt spid="245826"/>
                                        </p:tgtEl>
                                        <p:attrNameLst>
                                          <p:attrName>ppt_h</p:attrName>
                                        </p:attrNameLst>
                                      </p:cBhvr>
                                      <p:tavLst>
                                        <p:tav tm="0">
                                          <p:val>
                                            <p:strVal val="#ppt_h"/>
                                          </p:val>
                                        </p:tav>
                                        <p:tav tm="100000">
                                          <p:val>
                                            <p:strVal val="#ppt_h"/>
                                          </p:val>
                                        </p:tav>
                                      </p:tavLst>
                                    </p:anim>
                                    <p:animEffect transition="in" filter="fade">
                                      <p:cBhvr>
                                        <p:cTn id="122" dur="1000"/>
                                        <p:tgtEl>
                                          <p:spTgt spid="245826"/>
                                        </p:tgtEl>
                                      </p:cBhvr>
                                    </p:animEffect>
                                  </p:childTnLst>
                                </p:cTn>
                              </p:par>
                            </p:childTnLst>
                          </p:cTn>
                        </p:par>
                      </p:childTnLst>
                    </p:cTn>
                  </p:par>
                  <p:par>
                    <p:cTn id="123" fill="hold">
                      <p:stCondLst>
                        <p:cond delay="indefinite"/>
                      </p:stCondLst>
                      <p:childTnLst>
                        <p:par>
                          <p:cTn id="124" fill="hold">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45827"/>
                                        </p:tgtEl>
                                        <p:attrNameLst>
                                          <p:attrName>style.visibility</p:attrName>
                                        </p:attrNameLst>
                                      </p:cBhvr>
                                      <p:to>
                                        <p:strVal val="visible"/>
                                      </p:to>
                                    </p:set>
                                    <p:anim calcmode="lin" valueType="num">
                                      <p:cBhvr>
                                        <p:cTn id="127" dur="1000" fill="hold"/>
                                        <p:tgtEl>
                                          <p:spTgt spid="245827"/>
                                        </p:tgtEl>
                                        <p:attrNameLst>
                                          <p:attrName>ppt_w</p:attrName>
                                        </p:attrNameLst>
                                      </p:cBhvr>
                                      <p:tavLst>
                                        <p:tav tm="0">
                                          <p:val>
                                            <p:strVal val="#ppt_w*0.70"/>
                                          </p:val>
                                        </p:tav>
                                        <p:tav tm="100000">
                                          <p:val>
                                            <p:strVal val="#ppt_w"/>
                                          </p:val>
                                        </p:tav>
                                      </p:tavLst>
                                    </p:anim>
                                    <p:anim calcmode="lin" valueType="num">
                                      <p:cBhvr>
                                        <p:cTn id="128" dur="1000" fill="hold"/>
                                        <p:tgtEl>
                                          <p:spTgt spid="245827"/>
                                        </p:tgtEl>
                                        <p:attrNameLst>
                                          <p:attrName>ppt_h</p:attrName>
                                        </p:attrNameLst>
                                      </p:cBhvr>
                                      <p:tavLst>
                                        <p:tav tm="0">
                                          <p:val>
                                            <p:strVal val="#ppt_h"/>
                                          </p:val>
                                        </p:tav>
                                        <p:tav tm="100000">
                                          <p:val>
                                            <p:strVal val="#ppt_h"/>
                                          </p:val>
                                        </p:tav>
                                      </p:tavLst>
                                    </p:anim>
                                    <p:animEffect transition="in" filter="fade">
                                      <p:cBhvr>
                                        <p:cTn id="129" dur="1000"/>
                                        <p:tgtEl>
                                          <p:spTgt spid="245827"/>
                                        </p:tgtEl>
                                      </p:cBhvr>
                                    </p:animEffect>
                                  </p:childTnLst>
                                </p:cTn>
                              </p:par>
                            </p:childTnLst>
                          </p:cTn>
                        </p:par>
                      </p:childTnLst>
                    </p:cTn>
                  </p:par>
                  <p:par>
                    <p:cTn id="130" fill="hold">
                      <p:stCondLst>
                        <p:cond delay="indefinite"/>
                      </p:stCondLst>
                      <p:childTnLst>
                        <p:par>
                          <p:cTn id="131" fill="hold">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45828"/>
                                        </p:tgtEl>
                                        <p:attrNameLst>
                                          <p:attrName>style.visibility</p:attrName>
                                        </p:attrNameLst>
                                      </p:cBhvr>
                                      <p:to>
                                        <p:strVal val="visible"/>
                                      </p:to>
                                    </p:set>
                                    <p:anim calcmode="lin" valueType="num">
                                      <p:cBhvr>
                                        <p:cTn id="134" dur="1000" fill="hold"/>
                                        <p:tgtEl>
                                          <p:spTgt spid="245828"/>
                                        </p:tgtEl>
                                        <p:attrNameLst>
                                          <p:attrName>ppt_w</p:attrName>
                                        </p:attrNameLst>
                                      </p:cBhvr>
                                      <p:tavLst>
                                        <p:tav tm="0">
                                          <p:val>
                                            <p:strVal val="#ppt_w*0.70"/>
                                          </p:val>
                                        </p:tav>
                                        <p:tav tm="100000">
                                          <p:val>
                                            <p:strVal val="#ppt_w"/>
                                          </p:val>
                                        </p:tav>
                                      </p:tavLst>
                                    </p:anim>
                                    <p:anim calcmode="lin" valueType="num">
                                      <p:cBhvr>
                                        <p:cTn id="135" dur="1000" fill="hold"/>
                                        <p:tgtEl>
                                          <p:spTgt spid="245828"/>
                                        </p:tgtEl>
                                        <p:attrNameLst>
                                          <p:attrName>ppt_h</p:attrName>
                                        </p:attrNameLst>
                                      </p:cBhvr>
                                      <p:tavLst>
                                        <p:tav tm="0">
                                          <p:val>
                                            <p:strVal val="#ppt_h"/>
                                          </p:val>
                                        </p:tav>
                                        <p:tav tm="100000">
                                          <p:val>
                                            <p:strVal val="#ppt_h"/>
                                          </p:val>
                                        </p:tav>
                                      </p:tavLst>
                                    </p:anim>
                                    <p:animEffect transition="in" filter="fade">
                                      <p:cBhvr>
                                        <p:cTn id="136" dur="1000"/>
                                        <p:tgtEl>
                                          <p:spTgt spid="24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p:bldP spid="245815" grpId="0" animBg="1"/>
      <p:bldP spid="245821" grpId="0" animBg="1"/>
      <p:bldP spid="245822" grpId="0" animBg="1"/>
      <p:bldP spid="245823" grpId="0" animBg="1"/>
      <p:bldP spid="245824" grpId="0" animBg="1"/>
      <p:bldP spid="245825" grpId="0" animBg="1"/>
      <p:bldP spid="245826" grpId="0" animBg="1"/>
      <p:bldP spid="245827" grpId="0" animBg="1"/>
      <p:bldP spid="24582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rrowheads="1"/>
          </p:cNvSpPr>
          <p:nvPr>
            <p:ph type="title"/>
          </p:nvPr>
        </p:nvSpPr>
        <p:spPr>
          <a:xfrm>
            <a:off x="2057400" y="304800"/>
            <a:ext cx="8077200" cy="1066800"/>
          </a:xfrm>
        </p:spPr>
        <p:txBody>
          <a:bodyPr/>
          <a:lstStyle/>
          <a:p>
            <a:pPr eaLnBrk="1" hangingPunct="1"/>
            <a:r>
              <a:rPr lang="zh-CN" altLang="en-US" b="1" u="sng">
                <a:solidFill>
                  <a:schemeClr val="folHlink"/>
                </a:solidFill>
                <a:latin typeface="楷体" pitchFamily="49" charset="-122"/>
                <a:ea typeface="楷体" pitchFamily="49" charset="-122"/>
              </a:rPr>
              <a:t>扫描算法</a:t>
            </a:r>
            <a:r>
              <a:rPr lang="en-US" altLang="zh-CN" b="1" u="sng">
                <a:solidFill>
                  <a:schemeClr val="folHlink"/>
                </a:solidFill>
                <a:latin typeface="楷体" pitchFamily="49" charset="-122"/>
                <a:ea typeface="楷体" pitchFamily="49" charset="-122"/>
              </a:rPr>
              <a:t>Scan</a:t>
            </a:r>
            <a:endParaRPr lang="en-US" altLang="zh-CN" b="1" u="sng">
              <a:solidFill>
                <a:schemeClr val="folHlink"/>
              </a:solidFill>
              <a:latin typeface="楷体" pitchFamily="49" charset="-122"/>
              <a:ea typeface="楷体" pitchFamily="49" charset="-122"/>
            </a:endParaRPr>
          </a:p>
        </p:txBody>
      </p:sp>
      <p:sp>
        <p:nvSpPr>
          <p:cNvPr id="221187" name="Rectangle 3"/>
          <p:cNvSpPr>
            <a:spLocks noGrp="1" noRot="1" noChangeArrowheads="1"/>
          </p:cNvSpPr>
          <p:nvPr>
            <p:ph type="body" idx="1"/>
          </p:nvPr>
        </p:nvSpPr>
        <p:spPr>
          <a:xfrm>
            <a:off x="1066800" y="1125539"/>
            <a:ext cx="10439400" cy="4498975"/>
          </a:xfrm>
        </p:spPr>
        <p:txBody>
          <a:bodyPr/>
          <a:lstStyle/>
          <a:p>
            <a:pPr eaLnBrk="1" hangingPunct="1">
              <a:lnSpc>
                <a:spcPct val="110000"/>
              </a:lnSpc>
            </a:pPr>
            <a:r>
              <a:rPr lang="zh-CN" altLang="en-US" sz="2400" b="1" dirty="0">
                <a:solidFill>
                  <a:schemeClr val="folHlink"/>
                </a:solidFill>
                <a:latin typeface="楷体" pitchFamily="49" charset="-122"/>
                <a:ea typeface="楷体" pitchFamily="49" charset="-122"/>
              </a:rPr>
              <a:t>优点：</a:t>
            </a:r>
            <a:endParaRPr lang="zh-CN" altLang="en-US" sz="2400" b="1" dirty="0">
              <a:solidFill>
                <a:schemeClr val="folHlink"/>
              </a:solidFill>
              <a:latin typeface="楷体" pitchFamily="49" charset="-122"/>
              <a:ea typeface="楷体" pitchFamily="49" charset="-122"/>
            </a:endParaRPr>
          </a:p>
          <a:p>
            <a:pPr eaLnBrk="1" hangingPunct="1">
              <a:lnSpc>
                <a:spcPct val="110000"/>
              </a:lnSpc>
            </a:pPr>
            <a:r>
              <a:rPr lang="en-US" altLang="zh-CN" sz="2400" b="1" dirty="0">
                <a:latin typeface="楷体" pitchFamily="49" charset="-122"/>
                <a:ea typeface="楷体" pitchFamily="49" charset="-122"/>
              </a:rPr>
              <a:t>SCAN </a:t>
            </a:r>
            <a:r>
              <a:rPr lang="zh-CN" altLang="en-US" sz="2400" b="1" dirty="0">
                <a:latin typeface="楷体" pitchFamily="49" charset="-122"/>
                <a:ea typeface="楷体" pitchFamily="49" charset="-122"/>
              </a:rPr>
              <a:t>算法既能获得较好的寻道性能，又能防止“饥饿”现象，故被广泛用于大、中、小型机器和网络中的磁盘调度。</a:t>
            </a:r>
            <a:endParaRPr lang="zh-CN" altLang="en-US" sz="2400" b="1" dirty="0">
              <a:latin typeface="楷体" pitchFamily="49" charset="-122"/>
              <a:ea typeface="楷体" pitchFamily="49" charset="-122"/>
            </a:endParaRPr>
          </a:p>
          <a:p>
            <a:pPr eaLnBrk="1" hangingPunct="1">
              <a:lnSpc>
                <a:spcPct val="110000"/>
              </a:lnSpc>
            </a:pPr>
            <a:r>
              <a:rPr lang="zh-CN" altLang="en-US" sz="2400" b="1" dirty="0">
                <a:solidFill>
                  <a:schemeClr val="folHlink"/>
                </a:solidFill>
                <a:latin typeface="楷体" pitchFamily="49" charset="-122"/>
                <a:ea typeface="楷体" pitchFamily="49" charset="-122"/>
              </a:rPr>
              <a:t>问题：</a:t>
            </a:r>
            <a:endParaRPr lang="zh-CN" altLang="en-US" sz="2400" b="1" dirty="0">
              <a:solidFill>
                <a:schemeClr val="folHlink"/>
              </a:solidFill>
              <a:latin typeface="楷体" pitchFamily="49" charset="-122"/>
              <a:ea typeface="楷体" pitchFamily="49" charset="-122"/>
            </a:endParaRPr>
          </a:p>
          <a:p>
            <a:pPr lvl="1" eaLnBrk="1" hangingPunct="1">
              <a:lnSpc>
                <a:spcPct val="110000"/>
              </a:lnSpc>
            </a:pPr>
            <a:r>
              <a:rPr lang="zh-CN" altLang="en-US" sz="2400" b="1" dirty="0">
                <a:latin typeface="楷体" pitchFamily="49" charset="-122"/>
                <a:ea typeface="楷体" pitchFamily="49" charset="-122"/>
              </a:rPr>
              <a:t>当磁头刚从里向外移动而越过了某一磁道时，恰好又有一进程请求访问此磁道，这时，该进程必须等待，待磁头继续从里向外，然后再从外向里扫描完所有要访问的磁道后，才处理该进程的请求，致使该进程的请求被大大地推迟。</a:t>
            </a:r>
            <a:endParaRPr lang="zh-CN" altLang="en-US" sz="2400" b="1" dirty="0">
              <a:latin typeface="楷体" pitchFamily="49" charset="-122"/>
              <a:ea typeface="楷体" pitchFamily="49" charset="-122"/>
            </a:endParaRPr>
          </a:p>
          <a:p>
            <a:pPr lvl="1" eaLnBrk="1" hangingPunct="1">
              <a:lnSpc>
                <a:spcPct val="110000"/>
              </a:lnSpc>
            </a:pPr>
            <a:r>
              <a:rPr lang="zh-CN" altLang="en-US" sz="2400" b="1" dirty="0">
                <a:latin typeface="楷体" pitchFamily="49" charset="-122"/>
                <a:ea typeface="楷体" pitchFamily="49" charset="-122"/>
              </a:rPr>
              <a:t>为了减少这种延迟，推出</a:t>
            </a:r>
            <a:r>
              <a:rPr lang="en-US" altLang="zh-CN" sz="2400" b="1" dirty="0">
                <a:latin typeface="楷体" pitchFamily="49" charset="-122"/>
                <a:ea typeface="楷体" pitchFamily="49" charset="-122"/>
              </a:rPr>
              <a:t>CSCAN </a:t>
            </a:r>
            <a:r>
              <a:rPr lang="zh-CN" altLang="en-US" sz="2400" b="1" dirty="0">
                <a:latin typeface="楷体" pitchFamily="49" charset="-122"/>
                <a:ea typeface="楷体" pitchFamily="49" charset="-122"/>
              </a:rPr>
              <a:t>算法，规定磁头单向移动。</a:t>
            </a:r>
            <a:endParaRPr lang="zh-CN" altLang="en-US" sz="2400" b="1" dirty="0">
              <a:latin typeface="楷体" pitchFamily="49" charset="-122"/>
              <a:ea typeface="楷体" pitchFamily="49" charset="-122"/>
            </a:endParaRPr>
          </a:p>
          <a:p>
            <a:pPr eaLnBrk="1" hangingPunct="1">
              <a:lnSpc>
                <a:spcPct val="110000"/>
              </a:lnSpc>
            </a:pPr>
            <a:endParaRPr lang="en-US" altLang="zh-CN" sz="2400" b="1" dirty="0">
              <a:latin typeface="楷体" pitchFamily="49" charset="-122"/>
              <a:ea typeface="楷体" pitchFamily="49" charset="-122"/>
            </a:endParaRPr>
          </a:p>
        </p:txBody>
      </p:sp>
    </p:spTree>
  </p:cSld>
  <p:clrMapOvr>
    <a:masterClrMapping/>
  </p:clrMapOvr>
  <p:transition>
    <p:zoom/>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3E2357CC-1F44-43B3-8B1A-672ABF4FC52F}"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sp>
        <p:nvSpPr>
          <p:cNvPr id="233474" name="Rectangle 2"/>
          <p:cNvSpPr>
            <a:spLocks noGrp="1" noChangeArrowheads="1"/>
          </p:cNvSpPr>
          <p:nvPr>
            <p:ph type="body" idx="1"/>
          </p:nvPr>
        </p:nvSpPr>
        <p:spPr>
          <a:xfrm>
            <a:off x="1295400" y="1627188"/>
            <a:ext cx="10287000" cy="2944812"/>
          </a:xfrm>
          <a:noFill/>
        </p:spPr>
        <p:txBody>
          <a:bodyPr/>
          <a:lstStyle/>
          <a:p>
            <a:pPr eaLnBrk="1" hangingPunct="1"/>
            <a:r>
              <a:rPr lang="zh-CN" altLang="en-US" sz="2400" b="1" dirty="0">
                <a:latin typeface="楷体" pitchFamily="49" charset="-122"/>
                <a:ea typeface="楷体" pitchFamily="49" charset="-122"/>
              </a:rPr>
              <a:t>电梯算法杜绝了饥饿，但当请求对磁道的分布是均匀时，磁头回头，近磁头端的请求很少（因为磁头刚经过），而远端请求较多，这些请求等待时间要长一些。</a:t>
            </a:r>
            <a:endParaRPr lang="zh-CN" altLang="en-US" sz="2400" b="1" dirty="0">
              <a:latin typeface="楷体" pitchFamily="49" charset="-122"/>
              <a:ea typeface="楷体" pitchFamily="49" charset="-122"/>
            </a:endParaRPr>
          </a:p>
          <a:p>
            <a:pPr eaLnBrk="1" hangingPunct="1"/>
            <a:r>
              <a:rPr lang="zh-CN" altLang="en-US" sz="2400" b="1" dirty="0">
                <a:latin typeface="楷体" pitchFamily="49" charset="-122"/>
                <a:ea typeface="楷体" pitchFamily="49" charset="-122"/>
              </a:rPr>
              <a:t>总是向一个方向移动，例如自里向外移动。移动臂到达最后个一个柱面后，立即带动读写磁头快速返回到最里的欲访问磁道。返回时不为任何的等待访问者服务。返回后可再次进行扫描 </a:t>
            </a:r>
            <a:endParaRPr lang="zh-CN" altLang="en-US" sz="2400" b="1" dirty="0">
              <a:latin typeface="楷体" pitchFamily="49" charset="-122"/>
              <a:ea typeface="楷体" pitchFamily="49" charset="-122"/>
            </a:endParaRPr>
          </a:p>
        </p:txBody>
      </p:sp>
      <p:sp>
        <p:nvSpPr>
          <p:cNvPr id="222212" name="AutoShape 4"/>
          <p:cNvSpPr>
            <a:spLocks noChangeArrowheads="1"/>
          </p:cNvSpPr>
          <p:nvPr/>
        </p:nvSpPr>
        <p:spPr bwMode="auto">
          <a:xfrm>
            <a:off x="2566988" y="549276"/>
            <a:ext cx="5472112"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r>
              <a:rPr lang="zh-CN" altLang="en-US" b="1">
                <a:solidFill>
                  <a:schemeClr val="tx2"/>
                </a:solidFill>
                <a:latin typeface="楷体" pitchFamily="49" charset="-122"/>
                <a:ea typeface="楷体" pitchFamily="49" charset="-122"/>
              </a:rPr>
              <a:t>循环扫描算法</a:t>
            </a:r>
            <a:r>
              <a:rPr lang="en-US" altLang="zh-CN" b="1">
                <a:solidFill>
                  <a:schemeClr val="tx2"/>
                </a:solidFill>
                <a:latin typeface="楷体" pitchFamily="49" charset="-122"/>
                <a:ea typeface="楷体" pitchFamily="49" charset="-122"/>
              </a:rPr>
              <a:t>CSCAN</a:t>
            </a:r>
            <a:endParaRPr lang="en-US" altLang="zh-CN" b="1">
              <a:solidFill>
                <a:schemeClr val="tx2"/>
              </a:solidFill>
              <a:latin typeface="楷体" pitchFamily="49" charset="-122"/>
              <a:ea typeface="楷体"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347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1919288" y="0"/>
            <a:ext cx="8229600" cy="990600"/>
          </a:xfrm>
        </p:spPr>
        <p:txBody>
          <a:bodyPr/>
          <a:lstStyle/>
          <a:p>
            <a:r>
              <a:rPr lang="en-US" altLang="zh-CN" sz="3600" b="1" dirty="0">
                <a:latin typeface="微软雅黑" panose="020B0503020204020204" pitchFamily="34" charset="-122"/>
                <a:ea typeface="微软雅黑" panose="020B0503020204020204" pitchFamily="34" charset="-122"/>
              </a:rPr>
              <a:t>5.1.2 I/O</a:t>
            </a:r>
            <a:r>
              <a:rPr lang="zh-CN" altLang="en-US" sz="3600" b="1" dirty="0">
                <a:latin typeface="微软雅黑" panose="020B0503020204020204" pitchFamily="34" charset="-122"/>
                <a:ea typeface="微软雅黑" panose="020B0503020204020204" pitchFamily="34" charset="-122"/>
              </a:rPr>
              <a:t>系统的层次结构和模型</a:t>
            </a:r>
            <a:endParaRPr lang="zh-CN" altLang="en-US" sz="3600" b="1"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1447800" y="1447800"/>
            <a:ext cx="5410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r>
              <a:rPr lang="en-US" altLang="zh-CN" b="1" kern="0">
                <a:solidFill>
                  <a:srgbClr val="002060"/>
                </a:solidFill>
              </a:rPr>
              <a:t>1</a:t>
            </a:r>
            <a:r>
              <a:rPr lang="zh-CN" altLang="en-US" b="1" kern="0">
                <a:solidFill>
                  <a:srgbClr val="002060"/>
                </a:solidFill>
              </a:rPr>
              <a:t>、</a:t>
            </a:r>
            <a:r>
              <a:rPr lang="en-US" altLang="zh-CN" b="1" kern="0">
                <a:solidFill>
                  <a:srgbClr val="002060"/>
                </a:solidFill>
              </a:rPr>
              <a:t>I/O</a:t>
            </a:r>
            <a:r>
              <a:rPr lang="zh-CN" altLang="en-US" b="1" kern="0">
                <a:solidFill>
                  <a:srgbClr val="002060"/>
                </a:solidFill>
              </a:rPr>
              <a:t>软件的层次结构</a:t>
            </a:r>
            <a:endParaRPr lang="zh-CN" altLang="en-US" b="1" kern="0">
              <a:solidFill>
                <a:srgbClr val="002060"/>
              </a:solidFill>
            </a:endParaRPr>
          </a:p>
        </p:txBody>
      </p:sp>
      <p:graphicFrame>
        <p:nvGraphicFramePr>
          <p:cNvPr id="6" name="Group 4"/>
          <p:cNvGraphicFramePr/>
          <p:nvPr/>
        </p:nvGraphicFramePr>
        <p:xfrm>
          <a:off x="2022475" y="2192337"/>
          <a:ext cx="3240088" cy="3505200"/>
        </p:xfrm>
        <a:graphic>
          <a:graphicData uri="http://schemas.openxmlformats.org/drawingml/2006/table">
            <a:tbl>
              <a:tblPr/>
              <a:tblGrid>
                <a:gridCol w="3240088"/>
              </a:tblGrid>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anose="05000000000000000000" pitchFamily="2" charset="2"/>
                        <a:buNone/>
                      </a:pPr>
                      <a:endParaRPr kumimoji="1" lang="en-US" altLang="zh-CN"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1" lang="zh-CN" altLang="en-US"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rPr>
                        <a:t>用户层软件</a:t>
                      </a:r>
                      <a:endParaRPr kumimoji="1" lang="zh-CN" altLang="en-US"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40000"/>
                        <a:lumOff val="60000"/>
                      </a:schemeClr>
                    </a:solidFill>
                  </a:tcPr>
                </a:tc>
              </a:tr>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anose="05000000000000000000" pitchFamily="2" charset="2"/>
                        <a:buNone/>
                      </a:pPr>
                      <a:endParaRPr kumimoji="1" lang="en-US" altLang="zh-CN"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1" lang="zh-CN" altLang="en-US"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rPr>
                        <a:t>设备独立性软件</a:t>
                      </a:r>
                      <a:endParaRPr kumimoji="1" lang="zh-CN" altLang="en-US"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40000"/>
                        <a:lumOff val="60000"/>
                      </a:schemeClr>
                    </a:solidFill>
                  </a:tcPr>
                </a:tc>
              </a:tr>
              <a:tr h="501650">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anose="05000000000000000000" pitchFamily="2" charset="2"/>
                        <a:buNone/>
                      </a:pPr>
                      <a:endParaRPr kumimoji="1" lang="en-US" altLang="zh-CN"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1" lang="zh-CN" altLang="en-US"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rPr>
                        <a:t>设备驱动程序</a:t>
                      </a:r>
                      <a:endParaRPr kumimoji="1" lang="zh-CN" altLang="en-US"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40000"/>
                        <a:lumOff val="60000"/>
                      </a:schemeClr>
                    </a:solidFill>
                  </a:tcPr>
                </a:tc>
              </a:tr>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anose="05000000000000000000" pitchFamily="2" charset="2"/>
                        <a:buNone/>
                      </a:pPr>
                      <a:endParaRPr kumimoji="1" lang="en-US" altLang="zh-CN"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1" lang="zh-CN" altLang="en-US"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rPr>
                        <a:t>中断处理程序</a:t>
                      </a:r>
                      <a:endParaRPr kumimoji="1" lang="zh-CN" altLang="en-US"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40000"/>
                        <a:lumOff val="60000"/>
                      </a:schemeClr>
                    </a:solidFill>
                  </a:tcPr>
                </a:tc>
              </a:tr>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anose="05000000000000000000" pitchFamily="2" charset="2"/>
                        <a:buNone/>
                      </a:pPr>
                      <a:endParaRPr kumimoji="1" lang="en-US" altLang="zh-CN"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1" lang="zh-CN" altLang="en-US"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rPr>
                        <a:t>硬件</a:t>
                      </a:r>
                      <a:endParaRPr kumimoji="1" lang="zh-CN" altLang="en-US" sz="2000" b="1" i="0" u="none" strike="noStrike" cap="none" normalizeH="0" baseline="0" dirty="0">
                        <a:ln>
                          <a:noFill/>
                        </a:ln>
                        <a:solidFill>
                          <a:srgbClr val="002060"/>
                        </a:solidFill>
                        <a:effectLst/>
                        <a:latin typeface="黑体" panose="02010609060101010101" pitchFamily="49" charset="-122"/>
                        <a:ea typeface="黑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40000"/>
                        <a:lumOff val="60000"/>
                      </a:schemeClr>
                    </a:solidFill>
                  </a:tcPr>
                </a:tc>
              </a:tr>
            </a:tbl>
          </a:graphicData>
        </a:graphic>
      </p:graphicFrame>
      <p:graphicFrame>
        <p:nvGraphicFramePr>
          <p:cNvPr id="7" name="Group 18"/>
          <p:cNvGraphicFramePr/>
          <p:nvPr/>
        </p:nvGraphicFramePr>
        <p:xfrm>
          <a:off x="5262564" y="2047874"/>
          <a:ext cx="4321175" cy="3505200"/>
        </p:xfrm>
        <a:graphic>
          <a:graphicData uri="http://schemas.openxmlformats.org/drawingml/2006/table">
            <a:tbl>
              <a:tblPr/>
              <a:tblGrid>
                <a:gridCol w="4321175"/>
              </a:tblGrid>
              <a:tr h="64770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endParaRPr kumimoji="1" lang="en-US" altLang="zh-CN" sz="2000" b="1" i="0" u="none" strike="noStrike" cap="none" normalizeH="0" baseline="0" dirty="0">
                        <a:ln>
                          <a:noFill/>
                        </a:ln>
                        <a:solidFill>
                          <a:srgbClr val="002060"/>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1" lang="zh-CN" altLang="en-US" sz="2000" b="1" i="0" u="none" strike="noStrike" cap="none" normalizeH="0" baseline="0" dirty="0">
                          <a:ln>
                            <a:noFill/>
                          </a:ln>
                          <a:solidFill>
                            <a:srgbClr val="002060"/>
                          </a:solidFill>
                          <a:effectLst/>
                          <a:latin typeface="宋体" pitchFamily="2" charset="-122"/>
                          <a:ea typeface="宋体" pitchFamily="2" charset="-122"/>
                        </a:rPr>
                        <a:t>产生</a:t>
                      </a:r>
                      <a:r>
                        <a:rPr kumimoji="1" lang="en-US" altLang="zh-CN" sz="2000" b="1" i="0" u="none" strike="noStrike" cap="none" normalizeH="0" baseline="0" dirty="0">
                          <a:ln>
                            <a:noFill/>
                          </a:ln>
                          <a:solidFill>
                            <a:srgbClr val="002060"/>
                          </a:solidFill>
                          <a:effectLst/>
                          <a:latin typeface="宋体" pitchFamily="2" charset="-122"/>
                          <a:ea typeface="宋体" pitchFamily="2" charset="-122"/>
                        </a:rPr>
                        <a:t>I/O</a:t>
                      </a:r>
                      <a:r>
                        <a:rPr kumimoji="1" lang="zh-CN" altLang="en-US" sz="2000" b="1" i="0" u="none" strike="noStrike" cap="none" normalizeH="0" baseline="0" dirty="0">
                          <a:ln>
                            <a:noFill/>
                          </a:ln>
                          <a:solidFill>
                            <a:srgbClr val="002060"/>
                          </a:solidFill>
                          <a:effectLst/>
                          <a:latin typeface="宋体" pitchFamily="2" charset="-122"/>
                          <a:ea typeface="宋体" pitchFamily="2" charset="-122"/>
                        </a:rPr>
                        <a:t>请求、格式化</a:t>
                      </a:r>
                      <a:r>
                        <a:rPr kumimoji="1" lang="en-US" altLang="zh-CN" sz="2000" b="1" i="0" u="none" strike="noStrike" cap="none" normalizeH="0" baseline="0" dirty="0">
                          <a:ln>
                            <a:noFill/>
                          </a:ln>
                          <a:solidFill>
                            <a:srgbClr val="002060"/>
                          </a:solidFill>
                          <a:effectLst/>
                          <a:latin typeface="宋体" pitchFamily="2" charset="-122"/>
                          <a:ea typeface="宋体" pitchFamily="2" charset="-122"/>
                        </a:rPr>
                        <a:t>I/O</a:t>
                      </a:r>
                      <a:r>
                        <a:rPr kumimoji="1" lang="zh-CN" altLang="en-US" sz="2000" b="1" i="0" u="none" strike="noStrike" cap="none" normalizeH="0" baseline="0" dirty="0">
                          <a:ln>
                            <a:noFill/>
                          </a:ln>
                          <a:solidFill>
                            <a:srgbClr val="002060"/>
                          </a:solidFill>
                          <a:effectLst/>
                          <a:latin typeface="宋体" pitchFamily="2" charset="-122"/>
                          <a:ea typeface="宋体" pitchFamily="2" charset="-122"/>
                        </a:rPr>
                        <a:t>、</a:t>
                      </a:r>
                      <a:r>
                        <a:rPr kumimoji="1" lang="en-US" altLang="zh-CN" sz="2000" b="1" i="0" u="none" strike="noStrike" cap="none" normalizeH="0" baseline="0" dirty="0">
                          <a:ln>
                            <a:noFill/>
                          </a:ln>
                          <a:solidFill>
                            <a:srgbClr val="002060"/>
                          </a:solidFill>
                          <a:effectLst/>
                          <a:latin typeface="宋体" pitchFamily="2" charset="-122"/>
                          <a:ea typeface="宋体" pitchFamily="2" charset="-122"/>
                        </a:rPr>
                        <a:t>Spooling</a:t>
                      </a:r>
                      <a:endParaRPr kumimoji="1" lang="en-US" altLang="zh-CN" sz="2000" b="1" i="0" u="none" strike="noStrike" cap="none" normalizeH="0" baseline="0" dirty="0">
                        <a:ln>
                          <a:noFill/>
                        </a:ln>
                        <a:solidFill>
                          <a:srgbClr val="002060"/>
                        </a:solidFill>
                        <a:effectLst/>
                        <a:latin typeface="宋体" pitchFamily="2" charset="-122"/>
                        <a:ea typeface="宋体" pitchFamily="2" charset="-122"/>
                      </a:endParaRPr>
                    </a:p>
                  </a:txBody>
                  <a:tcPr horzOverflow="overflow">
                    <a:lnL cap="flat">
                      <a:noFill/>
                    </a:lnL>
                    <a:lnR cap="flat">
                      <a:noFill/>
                    </a:lnR>
                    <a:lnT cap="flat">
                      <a:noFill/>
                    </a:lnT>
                    <a:lnB>
                      <a:noFill/>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endParaRPr kumimoji="1" lang="en-US" altLang="zh-CN" sz="2000" b="1" i="0" u="none" strike="noStrike" cap="none" normalizeH="0" baseline="0" dirty="0">
                        <a:ln>
                          <a:noFill/>
                        </a:ln>
                        <a:solidFill>
                          <a:srgbClr val="002060"/>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1" lang="zh-CN" altLang="en-US" sz="2000" b="1" i="0" u="none" strike="noStrike" cap="none" normalizeH="0" baseline="0" dirty="0">
                          <a:ln>
                            <a:noFill/>
                          </a:ln>
                          <a:solidFill>
                            <a:srgbClr val="002060"/>
                          </a:solidFill>
                          <a:effectLst/>
                          <a:latin typeface="宋体" pitchFamily="2" charset="-122"/>
                          <a:ea typeface="宋体" pitchFamily="2" charset="-122"/>
                        </a:rPr>
                        <a:t>映射、保护、分块、缓冲、分配</a:t>
                      </a:r>
                      <a:endParaRPr kumimoji="1" lang="zh-CN" altLang="en-US" sz="2000" b="1" i="0" u="none" strike="noStrike" cap="none" normalizeH="0" baseline="0" dirty="0">
                        <a:ln>
                          <a:noFill/>
                        </a:ln>
                        <a:solidFill>
                          <a:srgbClr val="002060"/>
                        </a:solidFill>
                        <a:effectLst/>
                        <a:latin typeface="宋体" pitchFamily="2" charset="-122"/>
                        <a:ea typeface="宋体" pitchFamily="2" charset="-122"/>
                      </a:endParaRPr>
                    </a:p>
                  </a:txBody>
                  <a:tcPr horzOverflow="overflow">
                    <a:lnL cap="flat">
                      <a:noFill/>
                    </a:lnL>
                    <a:lnR cap="flat">
                      <a:noFill/>
                    </a:lnR>
                    <a:lnT>
                      <a:noFill/>
                    </a:lnT>
                    <a:lnB>
                      <a:noFill/>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endParaRPr kumimoji="1" lang="en-US" altLang="zh-CN" sz="2000" b="1" i="0" u="none" strike="noStrike" cap="none" normalizeH="0" baseline="0" dirty="0">
                        <a:ln>
                          <a:noFill/>
                        </a:ln>
                        <a:solidFill>
                          <a:srgbClr val="002060"/>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1" lang="zh-CN" altLang="en-US" sz="2000" b="1" i="0" u="none" strike="noStrike" cap="none" normalizeH="0" baseline="0" dirty="0">
                          <a:ln>
                            <a:noFill/>
                          </a:ln>
                          <a:solidFill>
                            <a:srgbClr val="002060"/>
                          </a:solidFill>
                          <a:effectLst/>
                          <a:latin typeface="宋体" pitchFamily="2" charset="-122"/>
                          <a:ea typeface="宋体" pitchFamily="2" charset="-122"/>
                        </a:rPr>
                        <a:t>设置设备寄存器，检查寄存器状态</a:t>
                      </a:r>
                      <a:endParaRPr kumimoji="1" lang="zh-CN" altLang="en-US" sz="2000" b="1" i="0" u="none" strike="noStrike" cap="none" normalizeH="0" baseline="0" dirty="0">
                        <a:ln>
                          <a:noFill/>
                        </a:ln>
                        <a:solidFill>
                          <a:srgbClr val="002060"/>
                        </a:solidFill>
                        <a:effectLst/>
                        <a:latin typeface="宋体" pitchFamily="2" charset="-122"/>
                        <a:ea typeface="宋体" pitchFamily="2" charset="-122"/>
                      </a:endParaRPr>
                    </a:p>
                  </a:txBody>
                  <a:tcPr horzOverflow="overflow">
                    <a:lnL cap="flat">
                      <a:noFill/>
                    </a:lnL>
                    <a:lnR cap="flat">
                      <a:noFill/>
                    </a:lnR>
                    <a:lnT>
                      <a:noFill/>
                    </a:lnT>
                    <a:lnB>
                      <a:noFill/>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endParaRPr kumimoji="1" lang="en-US" altLang="zh-CN" sz="2000" b="1" i="0" u="none" strike="noStrike" cap="none" normalizeH="0" baseline="0" dirty="0">
                        <a:ln>
                          <a:noFill/>
                        </a:ln>
                        <a:solidFill>
                          <a:srgbClr val="002060"/>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endParaRPr kumimoji="1" lang="en-US" altLang="zh-CN" sz="2000" b="1" i="0" u="none" strike="noStrike" cap="none" normalizeH="0" baseline="0" dirty="0">
                        <a:ln>
                          <a:noFill/>
                        </a:ln>
                        <a:solidFill>
                          <a:srgbClr val="002060"/>
                        </a:solidFill>
                        <a:effectLst/>
                        <a:latin typeface="宋体" pitchFamily="2" charset="-122"/>
                        <a:ea typeface="宋体" pitchFamily="2" charset="-122"/>
                      </a:endParaRPr>
                    </a:p>
                  </a:txBody>
                  <a:tcPr horzOverflow="overflow">
                    <a:lnL cap="flat">
                      <a:noFill/>
                    </a:lnL>
                    <a:lnR cap="flat">
                      <a:noFill/>
                    </a:lnR>
                    <a:lnT>
                      <a:noFill/>
                    </a:lnT>
                    <a:lnB>
                      <a:noFill/>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endParaRPr kumimoji="1" lang="en-US" altLang="zh-CN" sz="2000" b="1" i="0" u="none" strike="noStrike" cap="none" normalizeH="0" baseline="0" dirty="0">
                        <a:ln>
                          <a:noFill/>
                        </a:ln>
                        <a:solidFill>
                          <a:srgbClr val="002060"/>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1" lang="zh-CN" altLang="en-US" sz="2000" b="1" i="0" u="none" strike="noStrike" cap="none" normalizeH="0" baseline="0" dirty="0">
                          <a:ln>
                            <a:noFill/>
                          </a:ln>
                          <a:solidFill>
                            <a:srgbClr val="002060"/>
                          </a:solidFill>
                          <a:effectLst/>
                          <a:latin typeface="宋体" pitchFamily="2" charset="-122"/>
                          <a:ea typeface="宋体" pitchFamily="2" charset="-122"/>
                        </a:rPr>
                        <a:t>执行</a:t>
                      </a:r>
                      <a:r>
                        <a:rPr kumimoji="1" lang="en-US" altLang="zh-CN" sz="2000" b="1" i="0" u="none" strike="noStrike" cap="none" normalizeH="0" baseline="0" dirty="0">
                          <a:ln>
                            <a:noFill/>
                          </a:ln>
                          <a:solidFill>
                            <a:srgbClr val="002060"/>
                          </a:solidFill>
                          <a:effectLst/>
                          <a:latin typeface="宋体" pitchFamily="2" charset="-122"/>
                          <a:ea typeface="宋体" pitchFamily="2" charset="-122"/>
                        </a:rPr>
                        <a:t>I/O</a:t>
                      </a:r>
                      <a:r>
                        <a:rPr kumimoji="1" lang="zh-CN" altLang="en-US" sz="2000" b="1" i="0" u="none" strike="noStrike" cap="none" normalizeH="0" baseline="0" dirty="0">
                          <a:ln>
                            <a:noFill/>
                          </a:ln>
                          <a:solidFill>
                            <a:srgbClr val="002060"/>
                          </a:solidFill>
                          <a:effectLst/>
                          <a:latin typeface="宋体" pitchFamily="2" charset="-122"/>
                          <a:ea typeface="宋体" pitchFamily="2" charset="-122"/>
                        </a:rPr>
                        <a:t>操作</a:t>
                      </a:r>
                      <a:endParaRPr kumimoji="1" lang="zh-CN" altLang="en-US" sz="2000" b="1" i="0" u="none" strike="noStrike" cap="none" normalizeH="0" baseline="0" dirty="0">
                        <a:ln>
                          <a:noFill/>
                        </a:ln>
                        <a:solidFill>
                          <a:srgbClr val="002060"/>
                        </a:solidFill>
                        <a:effectLst/>
                        <a:latin typeface="宋体" pitchFamily="2" charset="-122"/>
                        <a:ea typeface="宋体" pitchFamily="2" charset="-122"/>
                      </a:endParaRPr>
                    </a:p>
                  </a:txBody>
                  <a:tcPr horzOverflow="overflow">
                    <a:lnL cap="flat">
                      <a:noFill/>
                    </a:lnL>
                    <a:lnR cap="flat">
                      <a:noFill/>
                    </a:lnR>
                    <a:lnT>
                      <a:noFill/>
                    </a:lnT>
                    <a:lnB cap="flat">
                      <a:noFill/>
                    </a:lnB>
                    <a:lnTlToBr>
                      <a:noFill/>
                    </a:lnTlToBr>
                    <a:lnBlToTr>
                      <a:noFill/>
                    </a:lnBlToTr>
                    <a:noFill/>
                  </a:tcPr>
                </a:tc>
              </a:tr>
            </a:tbl>
          </a:graphicData>
        </a:graphic>
      </p:graphicFrame>
      <p:sp>
        <p:nvSpPr>
          <p:cNvPr id="8" name="Line 36"/>
          <p:cNvSpPr>
            <a:spLocks noChangeShapeType="1"/>
          </p:cNvSpPr>
          <p:nvPr/>
        </p:nvSpPr>
        <p:spPr bwMode="auto">
          <a:xfrm flipV="1">
            <a:off x="4975225" y="1904999"/>
            <a:ext cx="0" cy="4248150"/>
          </a:xfrm>
          <a:prstGeom prst="line">
            <a:avLst/>
          </a:prstGeom>
          <a:noFill/>
          <a:ln w="22225">
            <a:solidFill>
              <a:srgbClr val="FF0000"/>
            </a:solidFill>
            <a:round/>
            <a:tailEnd type="stealth" w="lg" len="lg"/>
          </a:ln>
          <a:extLst>
            <a:ext uri="{909E8E84-426E-40DD-AFC4-6F175D3DCCD1}">
              <a14:hiddenFill xmlns:a14="http://schemas.microsoft.com/office/drawing/2010/main">
                <a:noFill/>
              </a14:hiddenFill>
            </a:ext>
          </a:extLst>
        </p:spPr>
        <p:txBody>
          <a:bodyPr wrap="none">
            <a:spAutoFit/>
          </a:bodyPr>
          <a:lstStyle/>
          <a:p>
            <a:endParaRPr lang="zh-CN" altLang="en-US" b="1">
              <a:solidFill>
                <a:srgbClr val="002060"/>
              </a:solidFill>
            </a:endParaRPr>
          </a:p>
        </p:txBody>
      </p:sp>
      <p:sp>
        <p:nvSpPr>
          <p:cNvPr id="9" name="Line 37"/>
          <p:cNvSpPr>
            <a:spLocks noChangeShapeType="1"/>
          </p:cNvSpPr>
          <p:nvPr/>
        </p:nvSpPr>
        <p:spPr bwMode="auto">
          <a:xfrm flipV="1">
            <a:off x="2238375" y="1904999"/>
            <a:ext cx="0" cy="4248150"/>
          </a:xfrm>
          <a:prstGeom prst="line">
            <a:avLst/>
          </a:prstGeom>
          <a:noFill/>
          <a:ln w="22225">
            <a:solidFill>
              <a:srgbClr val="FF0000"/>
            </a:solidFill>
            <a:round/>
            <a:headEnd type="stealth" w="lg" len="lg"/>
            <a:tailEnd type="none" w="lg" len="lg"/>
          </a:ln>
          <a:extLst>
            <a:ext uri="{909E8E84-426E-40DD-AFC4-6F175D3DCCD1}">
              <a14:hiddenFill xmlns:a14="http://schemas.microsoft.com/office/drawing/2010/main">
                <a:noFill/>
              </a14:hiddenFill>
            </a:ext>
          </a:extLst>
        </p:spPr>
        <p:txBody>
          <a:bodyPr wrap="none">
            <a:spAutoFit/>
          </a:bodyPr>
          <a:lstStyle/>
          <a:p>
            <a:endParaRPr lang="zh-CN" altLang="en-US" b="1">
              <a:solidFill>
                <a:srgbClr val="002060"/>
              </a:solidFill>
            </a:endParaRPr>
          </a:p>
        </p:txBody>
      </p:sp>
      <p:sp>
        <p:nvSpPr>
          <p:cNvPr id="10" name="Text Box 38"/>
          <p:cNvSpPr txBox="1">
            <a:spLocks noChangeArrowheads="1"/>
          </p:cNvSpPr>
          <p:nvPr/>
        </p:nvSpPr>
        <p:spPr bwMode="auto">
          <a:xfrm>
            <a:off x="2286000" y="6172199"/>
            <a:ext cx="273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lang="zh-CN" altLang="en-US" sz="1800">
                <a:solidFill>
                  <a:srgbClr val="002060"/>
                </a:solidFill>
              </a:rPr>
              <a:t>图</a:t>
            </a:r>
            <a:r>
              <a:rPr lang="en-US" altLang="zh-CN" sz="1800">
                <a:solidFill>
                  <a:srgbClr val="002060"/>
                </a:solidFill>
              </a:rPr>
              <a:t>6-1 I/O</a:t>
            </a:r>
            <a:r>
              <a:rPr lang="zh-CN" altLang="en-US" sz="1800">
                <a:solidFill>
                  <a:srgbClr val="002060"/>
                </a:solidFill>
              </a:rPr>
              <a:t>系统的层次结构</a:t>
            </a:r>
            <a:endParaRPr lang="zh-CN" altLang="en-US" sz="1800">
              <a:solidFill>
                <a:srgbClr val="002060"/>
              </a:solidFill>
            </a:endParaRPr>
          </a:p>
        </p:txBody>
      </p:sp>
      <p:sp>
        <p:nvSpPr>
          <p:cNvPr id="11" name="Text Box 41"/>
          <p:cNvSpPr txBox="1">
            <a:spLocks noChangeArrowheads="1"/>
          </p:cNvSpPr>
          <p:nvPr/>
        </p:nvSpPr>
        <p:spPr bwMode="auto">
          <a:xfrm>
            <a:off x="1374776" y="2263775"/>
            <a:ext cx="309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lang="zh-CN" altLang="en-US" sz="2000">
                <a:solidFill>
                  <a:srgbClr val="002060"/>
                </a:solidFill>
              </a:rPr>
              <a:t>硬件无关</a:t>
            </a:r>
            <a:endParaRPr lang="zh-CN" altLang="en-US" sz="2000">
              <a:solidFill>
                <a:srgbClr val="002060"/>
              </a:solidFill>
            </a:endParaRPr>
          </a:p>
        </p:txBody>
      </p:sp>
      <p:sp>
        <p:nvSpPr>
          <p:cNvPr id="14" name="Text Box 42"/>
          <p:cNvSpPr txBox="1">
            <a:spLocks noChangeArrowheads="1"/>
          </p:cNvSpPr>
          <p:nvPr/>
        </p:nvSpPr>
        <p:spPr bwMode="auto">
          <a:xfrm>
            <a:off x="1374776" y="3992563"/>
            <a:ext cx="309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lang="zh-CN" altLang="en-US" sz="2000">
                <a:solidFill>
                  <a:srgbClr val="002060"/>
                </a:solidFill>
              </a:rPr>
              <a:t>硬件相关</a:t>
            </a:r>
            <a:endParaRPr lang="zh-CN" altLang="en-US" sz="2000">
              <a:solidFill>
                <a:srgbClr val="002060"/>
              </a:solidFill>
            </a:endParaRPr>
          </a:p>
        </p:txBody>
      </p:sp>
      <p:sp>
        <p:nvSpPr>
          <p:cNvPr id="15" name="左大括号 14"/>
          <p:cNvSpPr/>
          <p:nvPr/>
        </p:nvSpPr>
        <p:spPr>
          <a:xfrm>
            <a:off x="1828800" y="4038599"/>
            <a:ext cx="152400" cy="1447800"/>
          </a:xfrm>
          <a:prstGeom prst="leftBrace">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b="1">
              <a:solidFill>
                <a:srgbClr val="002060"/>
              </a:solidFill>
            </a:endParaRPr>
          </a:p>
        </p:txBody>
      </p:sp>
      <p:sp>
        <p:nvSpPr>
          <p:cNvPr id="16" name="左大括号 15"/>
          <p:cNvSpPr/>
          <p:nvPr/>
        </p:nvSpPr>
        <p:spPr>
          <a:xfrm>
            <a:off x="1828800" y="2438399"/>
            <a:ext cx="152400" cy="990600"/>
          </a:xfrm>
          <a:prstGeom prst="leftBrace">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b="1">
              <a:solidFill>
                <a:srgbClr val="002060"/>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fld id="{D61E37FE-67A3-49FF-968C-DA156F5E6C72}"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sp>
        <p:nvSpPr>
          <p:cNvPr id="247810" name="Text Box 2"/>
          <p:cNvSpPr txBox="1">
            <a:spLocks noChangeArrowheads="1"/>
          </p:cNvSpPr>
          <p:nvPr/>
        </p:nvSpPr>
        <p:spPr bwMode="auto">
          <a:xfrm>
            <a:off x="3000376" y="5084763"/>
            <a:ext cx="766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itchFamily="49" charset="-122"/>
                <a:ea typeface="楷体" pitchFamily="49" charset="-122"/>
              </a:rPr>
              <a:t>磁盘访问序列： </a:t>
            </a:r>
            <a:r>
              <a:rPr lang="en-US" altLang="zh-CN" sz="2400" b="1">
                <a:solidFill>
                  <a:srgbClr val="000000"/>
                </a:solidFill>
                <a:latin typeface="楷体" pitchFamily="49" charset="-122"/>
                <a:ea typeface="楷体" pitchFamily="49" charset="-122"/>
              </a:rPr>
              <a:t>65</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67</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98</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122</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124</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183</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14</a:t>
            </a:r>
            <a:r>
              <a:rPr lang="zh-CN" altLang="en-US" sz="2400" b="1">
                <a:solidFill>
                  <a:srgbClr val="000000"/>
                </a:solidFill>
                <a:latin typeface="楷体" pitchFamily="49" charset="-122"/>
                <a:ea typeface="楷体" pitchFamily="49" charset="-122"/>
              </a:rPr>
              <a:t>，</a:t>
            </a:r>
            <a:r>
              <a:rPr lang="en-US" altLang="zh-CN" sz="2400" b="1">
                <a:solidFill>
                  <a:srgbClr val="000000"/>
                </a:solidFill>
                <a:latin typeface="楷体" pitchFamily="49" charset="-122"/>
                <a:ea typeface="楷体" pitchFamily="49" charset="-122"/>
              </a:rPr>
              <a:t>37</a:t>
            </a:r>
            <a:endParaRPr lang="en-US" altLang="zh-CN" sz="2400" b="1">
              <a:solidFill>
                <a:srgbClr val="000000"/>
              </a:solidFill>
              <a:latin typeface="楷体" pitchFamily="49" charset="-122"/>
              <a:ea typeface="楷体" pitchFamily="49" charset="-122"/>
            </a:endParaRPr>
          </a:p>
        </p:txBody>
      </p:sp>
      <p:sp>
        <p:nvSpPr>
          <p:cNvPr id="223236" name="AutoShape 3"/>
          <p:cNvSpPr>
            <a:spLocks noChangeArrowheads="1"/>
          </p:cNvSpPr>
          <p:nvPr/>
        </p:nvSpPr>
        <p:spPr bwMode="auto">
          <a:xfrm>
            <a:off x="1487487" y="549275"/>
            <a:ext cx="1081088" cy="4965700"/>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0"/>
              </a:spcBef>
              <a:buFontTx/>
              <a:buNone/>
            </a:pPr>
            <a:r>
              <a:rPr lang="zh-CN" altLang="en-US" sz="2800" b="1">
                <a:solidFill>
                  <a:schemeClr val="tx2"/>
                </a:solidFill>
                <a:latin typeface="楷体" pitchFamily="49" charset="-122"/>
                <a:ea typeface="楷体" pitchFamily="49" charset="-122"/>
              </a:rPr>
              <a:t>循环扫描算法</a:t>
            </a:r>
            <a:r>
              <a:rPr lang="en-US" altLang="zh-CN" sz="2800" b="1">
                <a:solidFill>
                  <a:schemeClr val="tx2"/>
                </a:solidFill>
                <a:latin typeface="楷体" pitchFamily="49" charset="-122"/>
                <a:ea typeface="楷体" pitchFamily="49" charset="-122"/>
              </a:rPr>
              <a:t>CSCAN</a:t>
            </a:r>
            <a:endParaRPr lang="en-US" altLang="zh-CN" sz="2800" b="1">
              <a:solidFill>
                <a:schemeClr val="tx2"/>
              </a:solidFill>
              <a:latin typeface="楷体" pitchFamily="49" charset="-122"/>
              <a:ea typeface="楷体" pitchFamily="49" charset="-122"/>
            </a:endParaRPr>
          </a:p>
        </p:txBody>
      </p:sp>
      <p:sp>
        <p:nvSpPr>
          <p:cNvPr id="223237" name="Text Box 4"/>
          <p:cNvSpPr txBox="1">
            <a:spLocks noChangeArrowheads="1"/>
          </p:cNvSpPr>
          <p:nvPr/>
        </p:nvSpPr>
        <p:spPr bwMode="auto">
          <a:xfrm>
            <a:off x="2673350" y="1125538"/>
            <a:ext cx="7850188" cy="3816350"/>
          </a:xfrm>
          <a:prstGeom prst="rect">
            <a:avLst/>
          </a:prstGeom>
          <a:blipFill dpi="0" rotWithShape="1">
            <a:blip r:embed="rId1"/>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endParaRPr lang="zh-CN" altLang="zh-CN" sz="2400">
              <a:latin typeface="楷体" pitchFamily="49" charset="-122"/>
              <a:ea typeface="楷体" pitchFamily="49" charset="-122"/>
            </a:endParaRPr>
          </a:p>
        </p:txBody>
      </p:sp>
      <p:graphicFrame>
        <p:nvGraphicFramePr>
          <p:cNvPr id="247882" name="Group 74"/>
          <p:cNvGraphicFramePr>
            <a:graphicFrameLocks noGrp="1"/>
          </p:cNvGraphicFramePr>
          <p:nvPr>
            <p:ph/>
          </p:nvPr>
        </p:nvGraphicFramePr>
        <p:xfrm>
          <a:off x="2673351" y="1125538"/>
          <a:ext cx="7489825" cy="3490912"/>
        </p:xfrm>
        <a:graphic>
          <a:graphicData uri="http://schemas.openxmlformats.org/drawingml/2006/table">
            <a:tbl>
              <a:tblPr/>
              <a:tblGrid>
                <a:gridCol w="506413"/>
                <a:gridCol w="576262"/>
                <a:gridCol w="827088"/>
                <a:gridCol w="757237"/>
                <a:gridCol w="503238"/>
                <a:gridCol w="793750"/>
                <a:gridCol w="827087"/>
                <a:gridCol w="433388"/>
                <a:gridCol w="287337"/>
                <a:gridCol w="323850"/>
                <a:gridCol w="936625"/>
                <a:gridCol w="717550"/>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14</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37</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53</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65</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67</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98</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122</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124</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rPr>
                        <a:t>183</a:t>
                      </a:r>
                      <a:endParaRPr kumimoji="0" lang="en-US"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cPr/>
                </a:tc>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pPr>
                      <a:endParaRPr kumimoji="0" lang="zh-CN" altLang="zh-CN" sz="2000" b="0" i="0" u="none" strike="noStrike" cap="none" normalizeH="0" baseline="0">
                        <a:ln>
                          <a:noFill/>
                        </a:ln>
                        <a:solidFill>
                          <a:schemeClr val="bg1"/>
                        </a:solidFill>
                        <a:effectLst/>
                        <a:latin typeface="Times New Roman" panose="02020603050405020304"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r>
            </a:tbl>
          </a:graphicData>
        </a:graphic>
      </p:graphicFrame>
      <p:sp>
        <p:nvSpPr>
          <p:cNvPr id="247860" name="Line 52"/>
          <p:cNvSpPr>
            <a:spLocks noChangeShapeType="1"/>
          </p:cNvSpPr>
          <p:nvPr/>
        </p:nvSpPr>
        <p:spPr bwMode="auto">
          <a:xfrm>
            <a:off x="4583113" y="1557339"/>
            <a:ext cx="792162" cy="287337"/>
          </a:xfrm>
          <a:prstGeom prst="line">
            <a:avLst/>
          </a:prstGeom>
          <a:noFill/>
          <a:ln w="57150">
            <a:solidFill>
              <a:srgbClr val="FF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1" name="Line 53"/>
          <p:cNvSpPr>
            <a:spLocks noChangeShapeType="1"/>
          </p:cNvSpPr>
          <p:nvPr/>
        </p:nvSpPr>
        <p:spPr bwMode="auto">
          <a:xfrm>
            <a:off x="5375276" y="1844676"/>
            <a:ext cx="504825" cy="144463"/>
          </a:xfrm>
          <a:prstGeom prst="line">
            <a:avLst/>
          </a:prstGeom>
          <a:noFill/>
          <a:ln w="57150">
            <a:solidFill>
              <a:srgbClr val="FFCC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2" name="Line 54"/>
          <p:cNvSpPr>
            <a:spLocks noChangeShapeType="1"/>
          </p:cNvSpPr>
          <p:nvPr/>
        </p:nvSpPr>
        <p:spPr bwMode="auto">
          <a:xfrm rot="10016990">
            <a:off x="3138489" y="3422651"/>
            <a:ext cx="6334125" cy="422275"/>
          </a:xfrm>
          <a:prstGeom prst="line">
            <a:avLst/>
          </a:prstGeom>
          <a:noFill/>
          <a:ln w="5715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3" name="Text Box 55"/>
          <p:cNvSpPr txBox="1">
            <a:spLocks noChangeArrowheads="1"/>
          </p:cNvSpPr>
          <p:nvPr/>
        </p:nvSpPr>
        <p:spPr bwMode="auto">
          <a:xfrm>
            <a:off x="4656138" y="1557339"/>
            <a:ext cx="501650"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00"/>
                </a:solidFill>
                <a:latin typeface="楷体" pitchFamily="49" charset="-122"/>
                <a:ea typeface="楷体" pitchFamily="49" charset="-122"/>
              </a:rPr>
              <a:t>12</a:t>
            </a:r>
            <a:endParaRPr lang="en-US" altLang="zh-CN" sz="2400">
              <a:solidFill>
                <a:srgbClr val="FFFF00"/>
              </a:solidFill>
              <a:latin typeface="楷体" pitchFamily="49" charset="-122"/>
              <a:ea typeface="楷体" pitchFamily="49" charset="-122"/>
            </a:endParaRPr>
          </a:p>
        </p:txBody>
      </p:sp>
      <p:sp>
        <p:nvSpPr>
          <p:cNvPr id="247864" name="Line 56"/>
          <p:cNvSpPr>
            <a:spLocks noChangeShapeType="1"/>
          </p:cNvSpPr>
          <p:nvPr/>
        </p:nvSpPr>
        <p:spPr bwMode="auto">
          <a:xfrm rot="823329" flipV="1">
            <a:off x="3143250" y="4148139"/>
            <a:ext cx="649288" cy="73025"/>
          </a:xfrm>
          <a:prstGeom prst="line">
            <a:avLst/>
          </a:prstGeom>
          <a:noFill/>
          <a:ln w="57150">
            <a:solidFill>
              <a:srgbClr val="FF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5" name="Line 57"/>
          <p:cNvSpPr>
            <a:spLocks noChangeShapeType="1"/>
          </p:cNvSpPr>
          <p:nvPr/>
        </p:nvSpPr>
        <p:spPr bwMode="auto">
          <a:xfrm rot="318870">
            <a:off x="5810251" y="2036764"/>
            <a:ext cx="790575" cy="141287"/>
          </a:xfrm>
          <a:prstGeom prst="line">
            <a:avLst/>
          </a:prstGeom>
          <a:noFill/>
          <a:ln w="57150">
            <a:solidFill>
              <a:srgbClr val="FF99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6" name="Line 58"/>
          <p:cNvSpPr>
            <a:spLocks noChangeShapeType="1"/>
          </p:cNvSpPr>
          <p:nvPr/>
        </p:nvSpPr>
        <p:spPr bwMode="auto">
          <a:xfrm>
            <a:off x="6600825" y="2205039"/>
            <a:ext cx="863600" cy="71437"/>
          </a:xfrm>
          <a:prstGeom prst="line">
            <a:avLst/>
          </a:prstGeom>
          <a:noFill/>
          <a:ln w="57150">
            <a:solidFill>
              <a:srgbClr val="FF99CC"/>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7" name="Line 59"/>
          <p:cNvSpPr>
            <a:spLocks noChangeShapeType="1"/>
          </p:cNvSpPr>
          <p:nvPr/>
        </p:nvSpPr>
        <p:spPr bwMode="auto">
          <a:xfrm rot="238127">
            <a:off x="7466013" y="2290764"/>
            <a:ext cx="722312" cy="287337"/>
          </a:xfrm>
          <a:prstGeom prst="line">
            <a:avLst/>
          </a:prstGeom>
          <a:noFill/>
          <a:ln w="5715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8" name="Line 60"/>
          <p:cNvSpPr>
            <a:spLocks noChangeShapeType="1"/>
          </p:cNvSpPr>
          <p:nvPr/>
        </p:nvSpPr>
        <p:spPr bwMode="auto">
          <a:xfrm>
            <a:off x="8183564" y="2622551"/>
            <a:ext cx="1298575" cy="506413"/>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9" name="Text Box 61"/>
          <p:cNvSpPr txBox="1">
            <a:spLocks noChangeArrowheads="1"/>
          </p:cNvSpPr>
          <p:nvPr/>
        </p:nvSpPr>
        <p:spPr bwMode="auto">
          <a:xfrm>
            <a:off x="5375276" y="1700214"/>
            <a:ext cx="360363"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CC99"/>
                </a:solidFill>
                <a:latin typeface="楷体" pitchFamily="49" charset="-122"/>
                <a:ea typeface="楷体" pitchFamily="49" charset="-122"/>
              </a:rPr>
              <a:t>2</a:t>
            </a:r>
            <a:endParaRPr lang="en-US" altLang="zh-CN" sz="2400">
              <a:solidFill>
                <a:srgbClr val="FFCC99"/>
              </a:solidFill>
              <a:latin typeface="楷体" pitchFamily="49" charset="-122"/>
              <a:ea typeface="楷体" pitchFamily="49" charset="-122"/>
            </a:endParaRPr>
          </a:p>
        </p:txBody>
      </p:sp>
      <p:sp>
        <p:nvSpPr>
          <p:cNvPr id="247870" name="Text Box 62"/>
          <p:cNvSpPr txBox="1">
            <a:spLocks noChangeArrowheads="1"/>
          </p:cNvSpPr>
          <p:nvPr/>
        </p:nvSpPr>
        <p:spPr bwMode="auto">
          <a:xfrm>
            <a:off x="6024564" y="3500439"/>
            <a:ext cx="649287"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169</a:t>
            </a:r>
            <a:endParaRPr lang="en-US" altLang="zh-CN" sz="2400">
              <a:solidFill>
                <a:srgbClr val="FFFF99"/>
              </a:solidFill>
              <a:latin typeface="楷体" pitchFamily="49" charset="-122"/>
              <a:ea typeface="楷体" pitchFamily="49" charset="-122"/>
            </a:endParaRPr>
          </a:p>
        </p:txBody>
      </p:sp>
      <p:sp>
        <p:nvSpPr>
          <p:cNvPr id="247871" name="Text Box 63"/>
          <p:cNvSpPr txBox="1">
            <a:spLocks noChangeArrowheads="1"/>
          </p:cNvSpPr>
          <p:nvPr/>
        </p:nvSpPr>
        <p:spPr bwMode="auto">
          <a:xfrm>
            <a:off x="3287714" y="4221164"/>
            <a:ext cx="307975"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23</a:t>
            </a:r>
            <a:endParaRPr lang="en-US" altLang="zh-CN" sz="2400">
              <a:solidFill>
                <a:srgbClr val="FFFF99"/>
              </a:solidFill>
              <a:latin typeface="楷体" pitchFamily="49" charset="-122"/>
              <a:ea typeface="楷体" pitchFamily="49" charset="-122"/>
            </a:endParaRPr>
          </a:p>
        </p:txBody>
      </p:sp>
      <p:sp>
        <p:nvSpPr>
          <p:cNvPr id="247872" name="Text Box 64"/>
          <p:cNvSpPr txBox="1">
            <a:spLocks noChangeArrowheads="1"/>
          </p:cNvSpPr>
          <p:nvPr/>
        </p:nvSpPr>
        <p:spPr bwMode="auto">
          <a:xfrm>
            <a:off x="5951538" y="1844675"/>
            <a:ext cx="539750"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31</a:t>
            </a:r>
            <a:endParaRPr lang="en-US" altLang="zh-CN" sz="2400">
              <a:solidFill>
                <a:srgbClr val="FFFF99"/>
              </a:solidFill>
              <a:latin typeface="楷体" pitchFamily="49" charset="-122"/>
              <a:ea typeface="楷体" pitchFamily="49" charset="-122"/>
            </a:endParaRPr>
          </a:p>
        </p:txBody>
      </p:sp>
      <p:sp>
        <p:nvSpPr>
          <p:cNvPr id="247873" name="Text Box 65"/>
          <p:cNvSpPr txBox="1">
            <a:spLocks noChangeArrowheads="1"/>
          </p:cNvSpPr>
          <p:nvPr/>
        </p:nvSpPr>
        <p:spPr bwMode="auto">
          <a:xfrm>
            <a:off x="6743700" y="2060575"/>
            <a:ext cx="431800" cy="36988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24</a:t>
            </a:r>
            <a:endParaRPr lang="en-US" altLang="zh-CN" sz="2400">
              <a:solidFill>
                <a:srgbClr val="FFFF99"/>
              </a:solidFill>
              <a:latin typeface="楷体" pitchFamily="49" charset="-122"/>
              <a:ea typeface="楷体" pitchFamily="49" charset="-122"/>
            </a:endParaRPr>
          </a:p>
        </p:txBody>
      </p:sp>
      <p:sp>
        <p:nvSpPr>
          <p:cNvPr id="247874" name="Text Box 66"/>
          <p:cNvSpPr txBox="1">
            <a:spLocks noChangeArrowheads="1"/>
          </p:cNvSpPr>
          <p:nvPr/>
        </p:nvSpPr>
        <p:spPr bwMode="auto">
          <a:xfrm>
            <a:off x="7605713" y="2205039"/>
            <a:ext cx="361950" cy="36988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2</a:t>
            </a:r>
            <a:endParaRPr lang="en-US" altLang="zh-CN" sz="2400">
              <a:solidFill>
                <a:srgbClr val="FFFF99"/>
              </a:solidFill>
              <a:latin typeface="楷体" pitchFamily="49" charset="-122"/>
              <a:ea typeface="楷体" pitchFamily="49" charset="-122"/>
            </a:endParaRPr>
          </a:p>
        </p:txBody>
      </p:sp>
      <p:sp>
        <p:nvSpPr>
          <p:cNvPr id="247875" name="Text Box 67"/>
          <p:cNvSpPr txBox="1">
            <a:spLocks noChangeArrowheads="1"/>
          </p:cNvSpPr>
          <p:nvPr/>
        </p:nvSpPr>
        <p:spPr bwMode="auto">
          <a:xfrm>
            <a:off x="8616951" y="2636838"/>
            <a:ext cx="504825" cy="366712"/>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eaLnBrk="1" hangingPunct="1">
              <a:lnSpc>
                <a:spcPct val="100000"/>
              </a:lnSpc>
              <a:spcBef>
                <a:spcPct val="50000"/>
              </a:spcBef>
              <a:buFontTx/>
              <a:buNone/>
            </a:pPr>
            <a:r>
              <a:rPr lang="en-US" altLang="zh-CN" sz="2400">
                <a:solidFill>
                  <a:srgbClr val="FFFF99"/>
                </a:solidFill>
                <a:latin typeface="楷体" pitchFamily="49" charset="-122"/>
                <a:ea typeface="楷体" pitchFamily="49" charset="-122"/>
              </a:rPr>
              <a:t>59</a:t>
            </a:r>
            <a:endParaRPr lang="en-US" altLang="zh-CN" sz="2400">
              <a:solidFill>
                <a:srgbClr val="FFFF99"/>
              </a:solidFill>
              <a:latin typeface="楷体" pitchFamily="49" charset="-122"/>
              <a:ea typeface="楷体" pitchFamily="49" charset="-122"/>
            </a:endParaRPr>
          </a:p>
        </p:txBody>
      </p:sp>
      <p:sp>
        <p:nvSpPr>
          <p:cNvPr id="247876" name="AutoShape 68"/>
          <p:cNvSpPr>
            <a:spLocks noChangeArrowheads="1"/>
          </p:cNvSpPr>
          <p:nvPr/>
        </p:nvSpPr>
        <p:spPr bwMode="auto">
          <a:xfrm>
            <a:off x="2065338" y="5667375"/>
            <a:ext cx="5518150" cy="1149350"/>
          </a:xfrm>
          <a:prstGeom prst="wedgeEllipseCallout">
            <a:avLst>
              <a:gd name="adj1" fmla="val -42986"/>
              <a:gd name="adj2" fmla="val -95884"/>
            </a:avLst>
          </a:prstGeom>
          <a:gradFill rotWithShape="1">
            <a:gsLst>
              <a:gs pos="0">
                <a:srgbClr val="FFFFFF"/>
              </a:gs>
              <a:gs pos="100000">
                <a:srgbClr val="FFCC99"/>
              </a:gs>
            </a:gsLst>
            <a:path path="rect">
              <a:fillToRect l="50000" t="50000" r="50000" b="50000"/>
            </a:path>
          </a:gradFill>
          <a:ln w="12700" algn="ctr">
            <a:solidFill>
              <a:srgbClr val="E6552E"/>
            </a:solidFill>
            <a:miter lim="800000"/>
          </a:ln>
          <a:effectLst>
            <a:outerShdw dist="53882" dir="2700000" algn="ctr" rotWithShape="0">
              <a:srgbClr val="CBCBCB">
                <a:alpha val="79999"/>
              </a:srgbClr>
            </a:outerShdw>
          </a:effec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10000"/>
              </a:lnSpc>
              <a:spcBef>
                <a:spcPct val="0"/>
              </a:spcBef>
              <a:buFontTx/>
              <a:buNone/>
            </a:pPr>
            <a:r>
              <a:rPr lang="zh-CN" altLang="en-US" sz="2400" b="1">
                <a:latin typeface="楷体" pitchFamily="49" charset="-122"/>
                <a:ea typeface="楷体" pitchFamily="49" charset="-122"/>
              </a:rPr>
              <a:t>磁头走过的总道数：</a:t>
            </a:r>
            <a:r>
              <a:rPr lang="en-US" altLang="zh-CN" sz="2400" b="1">
                <a:latin typeface="楷体" pitchFamily="49" charset="-122"/>
                <a:ea typeface="楷体" pitchFamily="49" charset="-122"/>
              </a:rPr>
              <a:t>352</a:t>
            </a:r>
            <a:endParaRPr lang="en-US" altLang="zh-CN" sz="2400" b="1">
              <a:latin typeface="楷体" pitchFamily="49" charset="-122"/>
              <a:ea typeface="楷体" pitchFamily="49" charset="-122"/>
            </a:endParaRPr>
          </a:p>
          <a:p>
            <a:pPr>
              <a:lnSpc>
                <a:spcPct val="110000"/>
              </a:lnSpc>
              <a:spcBef>
                <a:spcPct val="0"/>
              </a:spcBef>
              <a:buFontTx/>
              <a:buNone/>
            </a:pPr>
            <a:r>
              <a:rPr lang="zh-CN" altLang="en-US" sz="2400" b="1">
                <a:latin typeface="楷体" pitchFamily="49" charset="-122"/>
                <a:ea typeface="楷体" pitchFamily="49" charset="-122"/>
              </a:rPr>
              <a:t>平均寻道长度：</a:t>
            </a:r>
            <a:r>
              <a:rPr lang="en-US" altLang="zh-CN" sz="2400" b="1">
                <a:latin typeface="楷体" pitchFamily="49" charset="-122"/>
                <a:ea typeface="楷体" pitchFamily="49" charset="-122"/>
              </a:rPr>
              <a:t>44</a:t>
            </a:r>
            <a:endParaRPr lang="en-US" altLang="zh-CN" sz="2400">
              <a:latin typeface="楷体" pitchFamily="49" charset="-122"/>
              <a:ea typeface="楷体" pitchFamily="49" charset="-122"/>
            </a:endParaRPr>
          </a:p>
        </p:txBody>
      </p:sp>
      <p:sp>
        <p:nvSpPr>
          <p:cNvPr id="223286" name="Text Box 69"/>
          <p:cNvSpPr txBox="1">
            <a:spLocks noChangeArrowheads="1"/>
          </p:cNvSpPr>
          <p:nvPr/>
        </p:nvSpPr>
        <p:spPr bwMode="auto">
          <a:xfrm>
            <a:off x="3179763" y="476250"/>
            <a:ext cx="399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itchFamily="2" charset="-122"/>
              </a:defRPr>
            </a:lvl9pPr>
          </a:lstStyle>
          <a:p>
            <a:pPr>
              <a:lnSpc>
                <a:spcPct val="100000"/>
              </a:lnSpc>
              <a:spcBef>
                <a:spcPct val="0"/>
              </a:spcBef>
              <a:buFontTx/>
              <a:buNone/>
            </a:pPr>
            <a:r>
              <a:rPr lang="en-US" altLang="zh-CN" sz="1800">
                <a:solidFill>
                  <a:srgbClr val="000000"/>
                </a:solidFill>
                <a:latin typeface="楷体" pitchFamily="49" charset="-122"/>
                <a:ea typeface="楷体" pitchFamily="49" charset="-122"/>
              </a:rPr>
              <a:t>98</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183</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37</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122</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14</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124</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65</a:t>
            </a:r>
            <a:r>
              <a:rPr lang="zh-CN" altLang="en-US" sz="1800">
                <a:solidFill>
                  <a:srgbClr val="000000"/>
                </a:solidFill>
                <a:latin typeface="楷体" pitchFamily="49" charset="-122"/>
                <a:ea typeface="楷体" pitchFamily="49" charset="-122"/>
              </a:rPr>
              <a:t>，</a:t>
            </a:r>
            <a:r>
              <a:rPr lang="en-US" altLang="zh-CN" sz="1800">
                <a:solidFill>
                  <a:srgbClr val="000000"/>
                </a:solidFill>
                <a:latin typeface="楷体" pitchFamily="49" charset="-122"/>
                <a:ea typeface="楷体" pitchFamily="49" charset="-122"/>
              </a:rPr>
              <a:t>67</a:t>
            </a:r>
            <a:endParaRPr lang="en-US" altLang="zh-CN" sz="1800">
              <a:solidFill>
                <a:srgbClr val="000000"/>
              </a:solidFill>
              <a:latin typeface="楷体" pitchFamily="49" charset="-122"/>
              <a:ea typeface="楷体"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47860"/>
                                        </p:tgtEl>
                                        <p:attrNameLst>
                                          <p:attrName>style.visibility</p:attrName>
                                        </p:attrNameLst>
                                      </p:cBhvr>
                                      <p:to>
                                        <p:strVal val="visible"/>
                                      </p:to>
                                    </p:set>
                                    <p:anim calcmode="lin" valueType="num">
                                      <p:cBhvr>
                                        <p:cTn id="7" dur="500" fill="hold"/>
                                        <p:tgtEl>
                                          <p:spTgt spid="247860"/>
                                        </p:tgtEl>
                                        <p:attrNameLst>
                                          <p:attrName>ppt_x</p:attrName>
                                        </p:attrNameLst>
                                      </p:cBhvr>
                                      <p:tavLst>
                                        <p:tav tm="0">
                                          <p:val>
                                            <p:strVal val="#ppt_x-#ppt_w/2"/>
                                          </p:val>
                                        </p:tav>
                                        <p:tav tm="100000">
                                          <p:val>
                                            <p:strVal val="#ppt_x"/>
                                          </p:val>
                                        </p:tav>
                                      </p:tavLst>
                                    </p:anim>
                                    <p:anim calcmode="lin" valueType="num">
                                      <p:cBhvr>
                                        <p:cTn id="8" dur="500" fill="hold"/>
                                        <p:tgtEl>
                                          <p:spTgt spid="247860"/>
                                        </p:tgtEl>
                                        <p:attrNameLst>
                                          <p:attrName>ppt_y</p:attrName>
                                        </p:attrNameLst>
                                      </p:cBhvr>
                                      <p:tavLst>
                                        <p:tav tm="0">
                                          <p:val>
                                            <p:strVal val="#ppt_y"/>
                                          </p:val>
                                        </p:tav>
                                        <p:tav tm="100000">
                                          <p:val>
                                            <p:strVal val="#ppt_y"/>
                                          </p:val>
                                        </p:tav>
                                      </p:tavLst>
                                    </p:anim>
                                    <p:anim calcmode="lin" valueType="num">
                                      <p:cBhvr>
                                        <p:cTn id="9" dur="500" fill="hold"/>
                                        <p:tgtEl>
                                          <p:spTgt spid="247860"/>
                                        </p:tgtEl>
                                        <p:attrNameLst>
                                          <p:attrName>ppt_w</p:attrName>
                                        </p:attrNameLst>
                                      </p:cBhvr>
                                      <p:tavLst>
                                        <p:tav tm="0">
                                          <p:val>
                                            <p:fltVal val="0"/>
                                          </p:val>
                                        </p:tav>
                                        <p:tav tm="100000">
                                          <p:val>
                                            <p:strVal val="#ppt_w"/>
                                          </p:val>
                                        </p:tav>
                                      </p:tavLst>
                                    </p:anim>
                                    <p:anim calcmode="lin" valueType="num">
                                      <p:cBhvr>
                                        <p:cTn id="10" dur="500" fill="hold"/>
                                        <p:tgtEl>
                                          <p:spTgt spid="24786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247861"/>
                                        </p:tgtEl>
                                        <p:attrNameLst>
                                          <p:attrName>style.visibility</p:attrName>
                                        </p:attrNameLst>
                                      </p:cBhvr>
                                      <p:to>
                                        <p:strVal val="visible"/>
                                      </p:to>
                                    </p:set>
                                    <p:anim calcmode="lin" valueType="num">
                                      <p:cBhvr>
                                        <p:cTn id="15" dur="500" fill="hold"/>
                                        <p:tgtEl>
                                          <p:spTgt spid="247861"/>
                                        </p:tgtEl>
                                        <p:attrNameLst>
                                          <p:attrName>ppt_x</p:attrName>
                                        </p:attrNameLst>
                                      </p:cBhvr>
                                      <p:tavLst>
                                        <p:tav tm="0">
                                          <p:val>
                                            <p:strVal val="#ppt_x-#ppt_w/2"/>
                                          </p:val>
                                        </p:tav>
                                        <p:tav tm="100000">
                                          <p:val>
                                            <p:strVal val="#ppt_x"/>
                                          </p:val>
                                        </p:tav>
                                      </p:tavLst>
                                    </p:anim>
                                    <p:anim calcmode="lin" valueType="num">
                                      <p:cBhvr>
                                        <p:cTn id="16" dur="500" fill="hold"/>
                                        <p:tgtEl>
                                          <p:spTgt spid="247861"/>
                                        </p:tgtEl>
                                        <p:attrNameLst>
                                          <p:attrName>ppt_y</p:attrName>
                                        </p:attrNameLst>
                                      </p:cBhvr>
                                      <p:tavLst>
                                        <p:tav tm="0">
                                          <p:val>
                                            <p:strVal val="#ppt_y"/>
                                          </p:val>
                                        </p:tav>
                                        <p:tav tm="100000">
                                          <p:val>
                                            <p:strVal val="#ppt_y"/>
                                          </p:val>
                                        </p:tav>
                                      </p:tavLst>
                                    </p:anim>
                                    <p:anim calcmode="lin" valueType="num">
                                      <p:cBhvr>
                                        <p:cTn id="17" dur="500" fill="hold"/>
                                        <p:tgtEl>
                                          <p:spTgt spid="247861"/>
                                        </p:tgtEl>
                                        <p:attrNameLst>
                                          <p:attrName>ppt_w</p:attrName>
                                        </p:attrNameLst>
                                      </p:cBhvr>
                                      <p:tavLst>
                                        <p:tav tm="0">
                                          <p:val>
                                            <p:fltVal val="0"/>
                                          </p:val>
                                        </p:tav>
                                        <p:tav tm="100000">
                                          <p:val>
                                            <p:strVal val="#ppt_w"/>
                                          </p:val>
                                        </p:tav>
                                      </p:tavLst>
                                    </p:anim>
                                    <p:anim calcmode="lin" valueType="num">
                                      <p:cBhvr>
                                        <p:cTn id="18" dur="500" fill="hold"/>
                                        <p:tgtEl>
                                          <p:spTgt spid="24786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247865"/>
                                        </p:tgtEl>
                                        <p:attrNameLst>
                                          <p:attrName>style.visibility</p:attrName>
                                        </p:attrNameLst>
                                      </p:cBhvr>
                                      <p:to>
                                        <p:strVal val="visible"/>
                                      </p:to>
                                    </p:set>
                                    <p:anim calcmode="lin" valueType="num">
                                      <p:cBhvr>
                                        <p:cTn id="23" dur="500" fill="hold"/>
                                        <p:tgtEl>
                                          <p:spTgt spid="247865"/>
                                        </p:tgtEl>
                                        <p:attrNameLst>
                                          <p:attrName>ppt_x</p:attrName>
                                        </p:attrNameLst>
                                      </p:cBhvr>
                                      <p:tavLst>
                                        <p:tav tm="0">
                                          <p:val>
                                            <p:strVal val="#ppt_x-#ppt_w/2"/>
                                          </p:val>
                                        </p:tav>
                                        <p:tav tm="100000">
                                          <p:val>
                                            <p:strVal val="#ppt_x"/>
                                          </p:val>
                                        </p:tav>
                                      </p:tavLst>
                                    </p:anim>
                                    <p:anim calcmode="lin" valueType="num">
                                      <p:cBhvr>
                                        <p:cTn id="24" dur="500" fill="hold"/>
                                        <p:tgtEl>
                                          <p:spTgt spid="247865"/>
                                        </p:tgtEl>
                                        <p:attrNameLst>
                                          <p:attrName>ppt_y</p:attrName>
                                        </p:attrNameLst>
                                      </p:cBhvr>
                                      <p:tavLst>
                                        <p:tav tm="0">
                                          <p:val>
                                            <p:strVal val="#ppt_y"/>
                                          </p:val>
                                        </p:tav>
                                        <p:tav tm="100000">
                                          <p:val>
                                            <p:strVal val="#ppt_y"/>
                                          </p:val>
                                        </p:tav>
                                      </p:tavLst>
                                    </p:anim>
                                    <p:anim calcmode="lin" valueType="num">
                                      <p:cBhvr>
                                        <p:cTn id="25" dur="500" fill="hold"/>
                                        <p:tgtEl>
                                          <p:spTgt spid="247865"/>
                                        </p:tgtEl>
                                        <p:attrNameLst>
                                          <p:attrName>ppt_w</p:attrName>
                                        </p:attrNameLst>
                                      </p:cBhvr>
                                      <p:tavLst>
                                        <p:tav tm="0">
                                          <p:val>
                                            <p:fltVal val="0"/>
                                          </p:val>
                                        </p:tav>
                                        <p:tav tm="100000">
                                          <p:val>
                                            <p:strVal val="#ppt_w"/>
                                          </p:val>
                                        </p:tav>
                                      </p:tavLst>
                                    </p:anim>
                                    <p:anim calcmode="lin" valueType="num">
                                      <p:cBhvr>
                                        <p:cTn id="26" dur="500" fill="hold"/>
                                        <p:tgtEl>
                                          <p:spTgt spid="247865"/>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247866"/>
                                        </p:tgtEl>
                                        <p:attrNameLst>
                                          <p:attrName>style.visibility</p:attrName>
                                        </p:attrNameLst>
                                      </p:cBhvr>
                                      <p:to>
                                        <p:strVal val="visible"/>
                                      </p:to>
                                    </p:set>
                                    <p:anim calcmode="lin" valueType="num">
                                      <p:cBhvr>
                                        <p:cTn id="31" dur="500" fill="hold"/>
                                        <p:tgtEl>
                                          <p:spTgt spid="247866"/>
                                        </p:tgtEl>
                                        <p:attrNameLst>
                                          <p:attrName>ppt_x</p:attrName>
                                        </p:attrNameLst>
                                      </p:cBhvr>
                                      <p:tavLst>
                                        <p:tav tm="0">
                                          <p:val>
                                            <p:strVal val="#ppt_x-#ppt_w/2"/>
                                          </p:val>
                                        </p:tav>
                                        <p:tav tm="100000">
                                          <p:val>
                                            <p:strVal val="#ppt_x"/>
                                          </p:val>
                                        </p:tav>
                                      </p:tavLst>
                                    </p:anim>
                                    <p:anim calcmode="lin" valueType="num">
                                      <p:cBhvr>
                                        <p:cTn id="32" dur="500" fill="hold"/>
                                        <p:tgtEl>
                                          <p:spTgt spid="247866"/>
                                        </p:tgtEl>
                                        <p:attrNameLst>
                                          <p:attrName>ppt_y</p:attrName>
                                        </p:attrNameLst>
                                      </p:cBhvr>
                                      <p:tavLst>
                                        <p:tav tm="0">
                                          <p:val>
                                            <p:strVal val="#ppt_y"/>
                                          </p:val>
                                        </p:tav>
                                        <p:tav tm="100000">
                                          <p:val>
                                            <p:strVal val="#ppt_y"/>
                                          </p:val>
                                        </p:tav>
                                      </p:tavLst>
                                    </p:anim>
                                    <p:anim calcmode="lin" valueType="num">
                                      <p:cBhvr>
                                        <p:cTn id="33" dur="500" fill="hold"/>
                                        <p:tgtEl>
                                          <p:spTgt spid="247866"/>
                                        </p:tgtEl>
                                        <p:attrNameLst>
                                          <p:attrName>ppt_w</p:attrName>
                                        </p:attrNameLst>
                                      </p:cBhvr>
                                      <p:tavLst>
                                        <p:tav tm="0">
                                          <p:val>
                                            <p:fltVal val="0"/>
                                          </p:val>
                                        </p:tav>
                                        <p:tav tm="100000">
                                          <p:val>
                                            <p:strVal val="#ppt_w"/>
                                          </p:val>
                                        </p:tav>
                                      </p:tavLst>
                                    </p:anim>
                                    <p:anim calcmode="lin" valueType="num">
                                      <p:cBhvr>
                                        <p:cTn id="34" dur="500" fill="hold"/>
                                        <p:tgtEl>
                                          <p:spTgt spid="247866"/>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247867"/>
                                        </p:tgtEl>
                                        <p:attrNameLst>
                                          <p:attrName>style.visibility</p:attrName>
                                        </p:attrNameLst>
                                      </p:cBhvr>
                                      <p:to>
                                        <p:strVal val="visible"/>
                                      </p:to>
                                    </p:set>
                                    <p:anim calcmode="lin" valueType="num">
                                      <p:cBhvr>
                                        <p:cTn id="39" dur="500" fill="hold"/>
                                        <p:tgtEl>
                                          <p:spTgt spid="247867"/>
                                        </p:tgtEl>
                                        <p:attrNameLst>
                                          <p:attrName>ppt_x</p:attrName>
                                        </p:attrNameLst>
                                      </p:cBhvr>
                                      <p:tavLst>
                                        <p:tav tm="0">
                                          <p:val>
                                            <p:strVal val="#ppt_x-#ppt_w/2"/>
                                          </p:val>
                                        </p:tav>
                                        <p:tav tm="100000">
                                          <p:val>
                                            <p:strVal val="#ppt_x"/>
                                          </p:val>
                                        </p:tav>
                                      </p:tavLst>
                                    </p:anim>
                                    <p:anim calcmode="lin" valueType="num">
                                      <p:cBhvr>
                                        <p:cTn id="40" dur="500" fill="hold"/>
                                        <p:tgtEl>
                                          <p:spTgt spid="247867"/>
                                        </p:tgtEl>
                                        <p:attrNameLst>
                                          <p:attrName>ppt_y</p:attrName>
                                        </p:attrNameLst>
                                      </p:cBhvr>
                                      <p:tavLst>
                                        <p:tav tm="0">
                                          <p:val>
                                            <p:strVal val="#ppt_y"/>
                                          </p:val>
                                        </p:tav>
                                        <p:tav tm="100000">
                                          <p:val>
                                            <p:strVal val="#ppt_y"/>
                                          </p:val>
                                        </p:tav>
                                      </p:tavLst>
                                    </p:anim>
                                    <p:anim calcmode="lin" valueType="num">
                                      <p:cBhvr>
                                        <p:cTn id="41" dur="500" fill="hold"/>
                                        <p:tgtEl>
                                          <p:spTgt spid="247867"/>
                                        </p:tgtEl>
                                        <p:attrNameLst>
                                          <p:attrName>ppt_w</p:attrName>
                                        </p:attrNameLst>
                                      </p:cBhvr>
                                      <p:tavLst>
                                        <p:tav tm="0">
                                          <p:val>
                                            <p:fltVal val="0"/>
                                          </p:val>
                                        </p:tav>
                                        <p:tav tm="100000">
                                          <p:val>
                                            <p:strVal val="#ppt_w"/>
                                          </p:val>
                                        </p:tav>
                                      </p:tavLst>
                                    </p:anim>
                                    <p:anim calcmode="lin" valueType="num">
                                      <p:cBhvr>
                                        <p:cTn id="42" dur="500" fill="hold"/>
                                        <p:tgtEl>
                                          <p:spTgt spid="247867"/>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nodeType="clickEffect">
                                  <p:stCondLst>
                                    <p:cond delay="0"/>
                                  </p:stCondLst>
                                  <p:childTnLst>
                                    <p:set>
                                      <p:cBhvr>
                                        <p:cTn id="46" dur="1" fill="hold">
                                          <p:stCondLst>
                                            <p:cond delay="0"/>
                                          </p:stCondLst>
                                        </p:cTn>
                                        <p:tgtEl>
                                          <p:spTgt spid="247868"/>
                                        </p:tgtEl>
                                        <p:attrNameLst>
                                          <p:attrName>style.visibility</p:attrName>
                                        </p:attrNameLst>
                                      </p:cBhvr>
                                      <p:to>
                                        <p:strVal val="visible"/>
                                      </p:to>
                                    </p:set>
                                    <p:anim calcmode="lin" valueType="num">
                                      <p:cBhvr>
                                        <p:cTn id="47" dur="500" fill="hold"/>
                                        <p:tgtEl>
                                          <p:spTgt spid="247868"/>
                                        </p:tgtEl>
                                        <p:attrNameLst>
                                          <p:attrName>ppt_x</p:attrName>
                                        </p:attrNameLst>
                                      </p:cBhvr>
                                      <p:tavLst>
                                        <p:tav tm="0">
                                          <p:val>
                                            <p:strVal val="#ppt_x-#ppt_w/2"/>
                                          </p:val>
                                        </p:tav>
                                        <p:tav tm="100000">
                                          <p:val>
                                            <p:strVal val="#ppt_x"/>
                                          </p:val>
                                        </p:tav>
                                      </p:tavLst>
                                    </p:anim>
                                    <p:anim calcmode="lin" valueType="num">
                                      <p:cBhvr>
                                        <p:cTn id="48" dur="500" fill="hold"/>
                                        <p:tgtEl>
                                          <p:spTgt spid="247868"/>
                                        </p:tgtEl>
                                        <p:attrNameLst>
                                          <p:attrName>ppt_y</p:attrName>
                                        </p:attrNameLst>
                                      </p:cBhvr>
                                      <p:tavLst>
                                        <p:tav tm="0">
                                          <p:val>
                                            <p:strVal val="#ppt_y"/>
                                          </p:val>
                                        </p:tav>
                                        <p:tav tm="100000">
                                          <p:val>
                                            <p:strVal val="#ppt_y"/>
                                          </p:val>
                                        </p:tav>
                                      </p:tavLst>
                                    </p:anim>
                                    <p:anim calcmode="lin" valueType="num">
                                      <p:cBhvr>
                                        <p:cTn id="49" dur="500" fill="hold"/>
                                        <p:tgtEl>
                                          <p:spTgt spid="247868"/>
                                        </p:tgtEl>
                                        <p:attrNameLst>
                                          <p:attrName>ppt_w</p:attrName>
                                        </p:attrNameLst>
                                      </p:cBhvr>
                                      <p:tavLst>
                                        <p:tav tm="0">
                                          <p:val>
                                            <p:fltVal val="0"/>
                                          </p:val>
                                        </p:tav>
                                        <p:tav tm="100000">
                                          <p:val>
                                            <p:strVal val="#ppt_w"/>
                                          </p:val>
                                        </p:tav>
                                      </p:tavLst>
                                    </p:anim>
                                    <p:anim calcmode="lin" valueType="num">
                                      <p:cBhvr>
                                        <p:cTn id="50" dur="500" fill="hold"/>
                                        <p:tgtEl>
                                          <p:spTgt spid="247868"/>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2" fill="hold" nodeType="clickEffect">
                                  <p:stCondLst>
                                    <p:cond delay="0"/>
                                  </p:stCondLst>
                                  <p:childTnLst>
                                    <p:set>
                                      <p:cBhvr>
                                        <p:cTn id="54" dur="1" fill="hold">
                                          <p:stCondLst>
                                            <p:cond delay="0"/>
                                          </p:stCondLst>
                                        </p:cTn>
                                        <p:tgtEl>
                                          <p:spTgt spid="247862"/>
                                        </p:tgtEl>
                                        <p:attrNameLst>
                                          <p:attrName>style.visibility</p:attrName>
                                        </p:attrNameLst>
                                      </p:cBhvr>
                                      <p:to>
                                        <p:strVal val="visible"/>
                                      </p:to>
                                    </p:set>
                                    <p:anim calcmode="lin" valueType="num">
                                      <p:cBhvr>
                                        <p:cTn id="55" dur="500" fill="hold"/>
                                        <p:tgtEl>
                                          <p:spTgt spid="247862"/>
                                        </p:tgtEl>
                                        <p:attrNameLst>
                                          <p:attrName>ppt_x</p:attrName>
                                        </p:attrNameLst>
                                      </p:cBhvr>
                                      <p:tavLst>
                                        <p:tav tm="0">
                                          <p:val>
                                            <p:strVal val="#ppt_x+#ppt_w/2"/>
                                          </p:val>
                                        </p:tav>
                                        <p:tav tm="100000">
                                          <p:val>
                                            <p:strVal val="#ppt_x"/>
                                          </p:val>
                                        </p:tav>
                                      </p:tavLst>
                                    </p:anim>
                                    <p:anim calcmode="lin" valueType="num">
                                      <p:cBhvr>
                                        <p:cTn id="56" dur="500" fill="hold"/>
                                        <p:tgtEl>
                                          <p:spTgt spid="247862"/>
                                        </p:tgtEl>
                                        <p:attrNameLst>
                                          <p:attrName>ppt_y</p:attrName>
                                        </p:attrNameLst>
                                      </p:cBhvr>
                                      <p:tavLst>
                                        <p:tav tm="0">
                                          <p:val>
                                            <p:strVal val="#ppt_y"/>
                                          </p:val>
                                        </p:tav>
                                        <p:tav tm="100000">
                                          <p:val>
                                            <p:strVal val="#ppt_y"/>
                                          </p:val>
                                        </p:tav>
                                      </p:tavLst>
                                    </p:anim>
                                    <p:anim calcmode="lin" valueType="num">
                                      <p:cBhvr>
                                        <p:cTn id="57" dur="500" fill="hold"/>
                                        <p:tgtEl>
                                          <p:spTgt spid="247862"/>
                                        </p:tgtEl>
                                        <p:attrNameLst>
                                          <p:attrName>ppt_w</p:attrName>
                                        </p:attrNameLst>
                                      </p:cBhvr>
                                      <p:tavLst>
                                        <p:tav tm="0">
                                          <p:val>
                                            <p:fltVal val="0"/>
                                          </p:val>
                                        </p:tav>
                                        <p:tav tm="100000">
                                          <p:val>
                                            <p:strVal val="#ppt_w"/>
                                          </p:val>
                                        </p:tav>
                                      </p:tavLst>
                                    </p:anim>
                                    <p:anim calcmode="lin" valueType="num">
                                      <p:cBhvr>
                                        <p:cTn id="58" dur="500" fill="hold"/>
                                        <p:tgtEl>
                                          <p:spTgt spid="247862"/>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2" fill="hold" nodeType="clickEffect">
                                  <p:stCondLst>
                                    <p:cond delay="0"/>
                                  </p:stCondLst>
                                  <p:childTnLst>
                                    <p:set>
                                      <p:cBhvr>
                                        <p:cTn id="62" dur="1" fill="hold">
                                          <p:stCondLst>
                                            <p:cond delay="0"/>
                                          </p:stCondLst>
                                        </p:cTn>
                                        <p:tgtEl>
                                          <p:spTgt spid="247864"/>
                                        </p:tgtEl>
                                        <p:attrNameLst>
                                          <p:attrName>style.visibility</p:attrName>
                                        </p:attrNameLst>
                                      </p:cBhvr>
                                      <p:to>
                                        <p:strVal val="visible"/>
                                      </p:to>
                                    </p:set>
                                    <p:anim calcmode="lin" valueType="num">
                                      <p:cBhvr>
                                        <p:cTn id="63" dur="500" fill="hold"/>
                                        <p:tgtEl>
                                          <p:spTgt spid="247864"/>
                                        </p:tgtEl>
                                        <p:attrNameLst>
                                          <p:attrName>ppt_x</p:attrName>
                                        </p:attrNameLst>
                                      </p:cBhvr>
                                      <p:tavLst>
                                        <p:tav tm="0">
                                          <p:val>
                                            <p:strVal val="#ppt_x+#ppt_w/2"/>
                                          </p:val>
                                        </p:tav>
                                        <p:tav tm="100000">
                                          <p:val>
                                            <p:strVal val="#ppt_x"/>
                                          </p:val>
                                        </p:tav>
                                      </p:tavLst>
                                    </p:anim>
                                    <p:anim calcmode="lin" valueType="num">
                                      <p:cBhvr>
                                        <p:cTn id="64" dur="500" fill="hold"/>
                                        <p:tgtEl>
                                          <p:spTgt spid="247864"/>
                                        </p:tgtEl>
                                        <p:attrNameLst>
                                          <p:attrName>ppt_y</p:attrName>
                                        </p:attrNameLst>
                                      </p:cBhvr>
                                      <p:tavLst>
                                        <p:tav tm="0">
                                          <p:val>
                                            <p:strVal val="#ppt_y"/>
                                          </p:val>
                                        </p:tav>
                                        <p:tav tm="100000">
                                          <p:val>
                                            <p:strVal val="#ppt_y"/>
                                          </p:val>
                                        </p:tav>
                                      </p:tavLst>
                                    </p:anim>
                                    <p:anim calcmode="lin" valueType="num">
                                      <p:cBhvr>
                                        <p:cTn id="65" dur="500" fill="hold"/>
                                        <p:tgtEl>
                                          <p:spTgt spid="247864"/>
                                        </p:tgtEl>
                                        <p:attrNameLst>
                                          <p:attrName>ppt_w</p:attrName>
                                        </p:attrNameLst>
                                      </p:cBhvr>
                                      <p:tavLst>
                                        <p:tav tm="0">
                                          <p:val>
                                            <p:fltVal val="0"/>
                                          </p:val>
                                        </p:tav>
                                        <p:tav tm="100000">
                                          <p:val>
                                            <p:strVal val="#ppt_w"/>
                                          </p:val>
                                        </p:tav>
                                      </p:tavLst>
                                    </p:anim>
                                    <p:anim calcmode="lin" valueType="num">
                                      <p:cBhvr>
                                        <p:cTn id="66" dur="500" fill="hold"/>
                                        <p:tgtEl>
                                          <p:spTgt spid="247864"/>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47810"/>
                                        </p:tgtEl>
                                        <p:attrNameLst>
                                          <p:attrName>style.visibility</p:attrName>
                                        </p:attrNameLst>
                                      </p:cBhvr>
                                      <p:to>
                                        <p:strVal val="visible"/>
                                      </p:to>
                                    </p:set>
                                    <p:anim calcmode="lin" valueType="num">
                                      <p:cBhvr>
                                        <p:cTn id="71" dur="1000" fill="hold"/>
                                        <p:tgtEl>
                                          <p:spTgt spid="247810"/>
                                        </p:tgtEl>
                                        <p:attrNameLst>
                                          <p:attrName>ppt_w</p:attrName>
                                        </p:attrNameLst>
                                      </p:cBhvr>
                                      <p:tavLst>
                                        <p:tav tm="0">
                                          <p:val>
                                            <p:strVal val="#ppt_w*0.70"/>
                                          </p:val>
                                        </p:tav>
                                        <p:tav tm="100000">
                                          <p:val>
                                            <p:strVal val="#ppt_w"/>
                                          </p:val>
                                        </p:tav>
                                      </p:tavLst>
                                    </p:anim>
                                    <p:anim calcmode="lin" valueType="num">
                                      <p:cBhvr>
                                        <p:cTn id="72" dur="1000" fill="hold"/>
                                        <p:tgtEl>
                                          <p:spTgt spid="247810"/>
                                        </p:tgtEl>
                                        <p:attrNameLst>
                                          <p:attrName>ppt_h</p:attrName>
                                        </p:attrNameLst>
                                      </p:cBhvr>
                                      <p:tavLst>
                                        <p:tav tm="0">
                                          <p:val>
                                            <p:strVal val="#ppt_h"/>
                                          </p:val>
                                        </p:tav>
                                        <p:tav tm="100000">
                                          <p:val>
                                            <p:strVal val="#ppt_h"/>
                                          </p:val>
                                        </p:tav>
                                      </p:tavLst>
                                    </p:anim>
                                    <p:animEffect transition="in" filter="fade">
                                      <p:cBhvr>
                                        <p:cTn id="73" dur="1000"/>
                                        <p:tgtEl>
                                          <p:spTgt spid="247810"/>
                                        </p:tgtEl>
                                      </p:cBhvr>
                                    </p:animEffect>
                                  </p:childTnLst>
                                </p:cTn>
                              </p:par>
                            </p:childTnLst>
                          </p:cTn>
                        </p:par>
                      </p:childTnLst>
                    </p:cTn>
                  </p:par>
                  <p:par>
                    <p:cTn id="74" fill="hold">
                      <p:stCondLst>
                        <p:cond delay="indefinite"/>
                      </p:stCondLst>
                      <p:childTnLst>
                        <p:par>
                          <p:cTn id="75" fill="hold">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47863"/>
                                        </p:tgtEl>
                                        <p:attrNameLst>
                                          <p:attrName>style.visibility</p:attrName>
                                        </p:attrNameLst>
                                      </p:cBhvr>
                                      <p:to>
                                        <p:strVal val="visible"/>
                                      </p:to>
                                    </p:set>
                                    <p:anim calcmode="lin" valueType="num">
                                      <p:cBhvr>
                                        <p:cTn id="78" dur="1000" fill="hold"/>
                                        <p:tgtEl>
                                          <p:spTgt spid="247863"/>
                                        </p:tgtEl>
                                        <p:attrNameLst>
                                          <p:attrName>ppt_w</p:attrName>
                                        </p:attrNameLst>
                                      </p:cBhvr>
                                      <p:tavLst>
                                        <p:tav tm="0">
                                          <p:val>
                                            <p:strVal val="#ppt_w*0.70"/>
                                          </p:val>
                                        </p:tav>
                                        <p:tav tm="100000">
                                          <p:val>
                                            <p:strVal val="#ppt_w"/>
                                          </p:val>
                                        </p:tav>
                                      </p:tavLst>
                                    </p:anim>
                                    <p:anim calcmode="lin" valueType="num">
                                      <p:cBhvr>
                                        <p:cTn id="79" dur="1000" fill="hold"/>
                                        <p:tgtEl>
                                          <p:spTgt spid="247863"/>
                                        </p:tgtEl>
                                        <p:attrNameLst>
                                          <p:attrName>ppt_h</p:attrName>
                                        </p:attrNameLst>
                                      </p:cBhvr>
                                      <p:tavLst>
                                        <p:tav tm="0">
                                          <p:val>
                                            <p:strVal val="#ppt_h"/>
                                          </p:val>
                                        </p:tav>
                                        <p:tav tm="100000">
                                          <p:val>
                                            <p:strVal val="#ppt_h"/>
                                          </p:val>
                                        </p:tav>
                                      </p:tavLst>
                                    </p:anim>
                                    <p:animEffect transition="in" filter="fade">
                                      <p:cBhvr>
                                        <p:cTn id="80" dur="1000"/>
                                        <p:tgtEl>
                                          <p:spTgt spid="247863"/>
                                        </p:tgtEl>
                                      </p:cBhvr>
                                    </p:animEffect>
                                  </p:childTnLst>
                                </p:cTn>
                              </p:par>
                            </p:childTnLst>
                          </p:cTn>
                        </p:par>
                      </p:childTnLst>
                    </p:cTn>
                  </p:par>
                  <p:par>
                    <p:cTn id="81" fill="hold">
                      <p:stCondLst>
                        <p:cond delay="indefinite"/>
                      </p:stCondLst>
                      <p:childTnLst>
                        <p:par>
                          <p:cTn id="82" fill="hold">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47869"/>
                                        </p:tgtEl>
                                        <p:attrNameLst>
                                          <p:attrName>style.visibility</p:attrName>
                                        </p:attrNameLst>
                                      </p:cBhvr>
                                      <p:to>
                                        <p:strVal val="visible"/>
                                      </p:to>
                                    </p:set>
                                    <p:anim calcmode="lin" valueType="num">
                                      <p:cBhvr>
                                        <p:cTn id="85" dur="1000" fill="hold"/>
                                        <p:tgtEl>
                                          <p:spTgt spid="247869"/>
                                        </p:tgtEl>
                                        <p:attrNameLst>
                                          <p:attrName>ppt_w</p:attrName>
                                        </p:attrNameLst>
                                      </p:cBhvr>
                                      <p:tavLst>
                                        <p:tav tm="0">
                                          <p:val>
                                            <p:strVal val="#ppt_w*0.70"/>
                                          </p:val>
                                        </p:tav>
                                        <p:tav tm="100000">
                                          <p:val>
                                            <p:strVal val="#ppt_w"/>
                                          </p:val>
                                        </p:tav>
                                      </p:tavLst>
                                    </p:anim>
                                    <p:anim calcmode="lin" valueType="num">
                                      <p:cBhvr>
                                        <p:cTn id="86" dur="1000" fill="hold"/>
                                        <p:tgtEl>
                                          <p:spTgt spid="247869"/>
                                        </p:tgtEl>
                                        <p:attrNameLst>
                                          <p:attrName>ppt_h</p:attrName>
                                        </p:attrNameLst>
                                      </p:cBhvr>
                                      <p:tavLst>
                                        <p:tav tm="0">
                                          <p:val>
                                            <p:strVal val="#ppt_h"/>
                                          </p:val>
                                        </p:tav>
                                        <p:tav tm="100000">
                                          <p:val>
                                            <p:strVal val="#ppt_h"/>
                                          </p:val>
                                        </p:tav>
                                      </p:tavLst>
                                    </p:anim>
                                    <p:animEffect transition="in" filter="fade">
                                      <p:cBhvr>
                                        <p:cTn id="87" dur="1000"/>
                                        <p:tgtEl>
                                          <p:spTgt spid="247869"/>
                                        </p:tgtEl>
                                      </p:cBhvr>
                                    </p:animEffect>
                                  </p:childTnLst>
                                </p:cTn>
                              </p:par>
                            </p:childTnLst>
                          </p:cTn>
                        </p:par>
                      </p:childTnLst>
                    </p:cTn>
                  </p:par>
                  <p:par>
                    <p:cTn id="88" fill="hold">
                      <p:stCondLst>
                        <p:cond delay="indefinite"/>
                      </p:stCondLst>
                      <p:childTnLst>
                        <p:par>
                          <p:cTn id="89" fill="hold">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47872"/>
                                        </p:tgtEl>
                                        <p:attrNameLst>
                                          <p:attrName>style.visibility</p:attrName>
                                        </p:attrNameLst>
                                      </p:cBhvr>
                                      <p:to>
                                        <p:strVal val="visible"/>
                                      </p:to>
                                    </p:set>
                                    <p:anim calcmode="lin" valueType="num">
                                      <p:cBhvr>
                                        <p:cTn id="92" dur="1000" fill="hold"/>
                                        <p:tgtEl>
                                          <p:spTgt spid="247872"/>
                                        </p:tgtEl>
                                        <p:attrNameLst>
                                          <p:attrName>ppt_w</p:attrName>
                                        </p:attrNameLst>
                                      </p:cBhvr>
                                      <p:tavLst>
                                        <p:tav tm="0">
                                          <p:val>
                                            <p:strVal val="#ppt_w*0.70"/>
                                          </p:val>
                                        </p:tav>
                                        <p:tav tm="100000">
                                          <p:val>
                                            <p:strVal val="#ppt_w"/>
                                          </p:val>
                                        </p:tav>
                                      </p:tavLst>
                                    </p:anim>
                                    <p:anim calcmode="lin" valueType="num">
                                      <p:cBhvr>
                                        <p:cTn id="93" dur="1000" fill="hold"/>
                                        <p:tgtEl>
                                          <p:spTgt spid="247872"/>
                                        </p:tgtEl>
                                        <p:attrNameLst>
                                          <p:attrName>ppt_h</p:attrName>
                                        </p:attrNameLst>
                                      </p:cBhvr>
                                      <p:tavLst>
                                        <p:tav tm="0">
                                          <p:val>
                                            <p:strVal val="#ppt_h"/>
                                          </p:val>
                                        </p:tav>
                                        <p:tav tm="100000">
                                          <p:val>
                                            <p:strVal val="#ppt_h"/>
                                          </p:val>
                                        </p:tav>
                                      </p:tavLst>
                                    </p:anim>
                                    <p:animEffect transition="in" filter="fade">
                                      <p:cBhvr>
                                        <p:cTn id="94" dur="1000"/>
                                        <p:tgtEl>
                                          <p:spTgt spid="247872"/>
                                        </p:tgtEl>
                                      </p:cBhvr>
                                    </p:animEffect>
                                  </p:childTnLst>
                                </p:cTn>
                              </p:par>
                            </p:childTnLst>
                          </p:cTn>
                        </p:par>
                      </p:childTnLst>
                    </p:cTn>
                  </p:par>
                  <p:par>
                    <p:cTn id="95" fill="hold">
                      <p:stCondLst>
                        <p:cond delay="indefinite"/>
                      </p:stCondLst>
                      <p:childTnLst>
                        <p:par>
                          <p:cTn id="96" fill="hold">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47873"/>
                                        </p:tgtEl>
                                        <p:attrNameLst>
                                          <p:attrName>style.visibility</p:attrName>
                                        </p:attrNameLst>
                                      </p:cBhvr>
                                      <p:to>
                                        <p:strVal val="visible"/>
                                      </p:to>
                                    </p:set>
                                    <p:anim calcmode="lin" valueType="num">
                                      <p:cBhvr>
                                        <p:cTn id="99" dur="1000" fill="hold"/>
                                        <p:tgtEl>
                                          <p:spTgt spid="247873"/>
                                        </p:tgtEl>
                                        <p:attrNameLst>
                                          <p:attrName>ppt_w</p:attrName>
                                        </p:attrNameLst>
                                      </p:cBhvr>
                                      <p:tavLst>
                                        <p:tav tm="0">
                                          <p:val>
                                            <p:strVal val="#ppt_w*0.70"/>
                                          </p:val>
                                        </p:tav>
                                        <p:tav tm="100000">
                                          <p:val>
                                            <p:strVal val="#ppt_w"/>
                                          </p:val>
                                        </p:tav>
                                      </p:tavLst>
                                    </p:anim>
                                    <p:anim calcmode="lin" valueType="num">
                                      <p:cBhvr>
                                        <p:cTn id="100" dur="1000" fill="hold"/>
                                        <p:tgtEl>
                                          <p:spTgt spid="247873"/>
                                        </p:tgtEl>
                                        <p:attrNameLst>
                                          <p:attrName>ppt_h</p:attrName>
                                        </p:attrNameLst>
                                      </p:cBhvr>
                                      <p:tavLst>
                                        <p:tav tm="0">
                                          <p:val>
                                            <p:strVal val="#ppt_h"/>
                                          </p:val>
                                        </p:tav>
                                        <p:tav tm="100000">
                                          <p:val>
                                            <p:strVal val="#ppt_h"/>
                                          </p:val>
                                        </p:tav>
                                      </p:tavLst>
                                    </p:anim>
                                    <p:animEffect transition="in" filter="fade">
                                      <p:cBhvr>
                                        <p:cTn id="101" dur="1000"/>
                                        <p:tgtEl>
                                          <p:spTgt spid="247873"/>
                                        </p:tgtEl>
                                      </p:cBhvr>
                                    </p:animEffect>
                                  </p:childTnLst>
                                </p:cTn>
                              </p:par>
                            </p:childTnLst>
                          </p:cTn>
                        </p:par>
                      </p:childTnLst>
                    </p:cTn>
                  </p:par>
                  <p:par>
                    <p:cTn id="102" fill="hold">
                      <p:stCondLst>
                        <p:cond delay="indefinite"/>
                      </p:stCondLst>
                      <p:childTnLst>
                        <p:par>
                          <p:cTn id="103" fill="hold">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47874"/>
                                        </p:tgtEl>
                                        <p:attrNameLst>
                                          <p:attrName>style.visibility</p:attrName>
                                        </p:attrNameLst>
                                      </p:cBhvr>
                                      <p:to>
                                        <p:strVal val="visible"/>
                                      </p:to>
                                    </p:set>
                                    <p:anim calcmode="lin" valueType="num">
                                      <p:cBhvr>
                                        <p:cTn id="106" dur="1000" fill="hold"/>
                                        <p:tgtEl>
                                          <p:spTgt spid="247874"/>
                                        </p:tgtEl>
                                        <p:attrNameLst>
                                          <p:attrName>ppt_w</p:attrName>
                                        </p:attrNameLst>
                                      </p:cBhvr>
                                      <p:tavLst>
                                        <p:tav tm="0">
                                          <p:val>
                                            <p:strVal val="#ppt_w*0.70"/>
                                          </p:val>
                                        </p:tav>
                                        <p:tav tm="100000">
                                          <p:val>
                                            <p:strVal val="#ppt_w"/>
                                          </p:val>
                                        </p:tav>
                                      </p:tavLst>
                                    </p:anim>
                                    <p:anim calcmode="lin" valueType="num">
                                      <p:cBhvr>
                                        <p:cTn id="107" dur="1000" fill="hold"/>
                                        <p:tgtEl>
                                          <p:spTgt spid="247874"/>
                                        </p:tgtEl>
                                        <p:attrNameLst>
                                          <p:attrName>ppt_h</p:attrName>
                                        </p:attrNameLst>
                                      </p:cBhvr>
                                      <p:tavLst>
                                        <p:tav tm="0">
                                          <p:val>
                                            <p:strVal val="#ppt_h"/>
                                          </p:val>
                                        </p:tav>
                                        <p:tav tm="100000">
                                          <p:val>
                                            <p:strVal val="#ppt_h"/>
                                          </p:val>
                                        </p:tav>
                                      </p:tavLst>
                                    </p:anim>
                                    <p:animEffect transition="in" filter="fade">
                                      <p:cBhvr>
                                        <p:cTn id="108" dur="1000"/>
                                        <p:tgtEl>
                                          <p:spTgt spid="247874"/>
                                        </p:tgtEl>
                                      </p:cBhvr>
                                    </p:animEffect>
                                  </p:childTnLst>
                                </p:cTn>
                              </p:par>
                            </p:childTnLst>
                          </p:cTn>
                        </p:par>
                      </p:childTnLst>
                    </p:cTn>
                  </p:par>
                  <p:par>
                    <p:cTn id="109" fill="hold">
                      <p:stCondLst>
                        <p:cond delay="indefinite"/>
                      </p:stCondLst>
                      <p:childTnLst>
                        <p:par>
                          <p:cTn id="110" fill="hold">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47875"/>
                                        </p:tgtEl>
                                        <p:attrNameLst>
                                          <p:attrName>style.visibility</p:attrName>
                                        </p:attrNameLst>
                                      </p:cBhvr>
                                      <p:to>
                                        <p:strVal val="visible"/>
                                      </p:to>
                                    </p:set>
                                    <p:anim calcmode="lin" valueType="num">
                                      <p:cBhvr>
                                        <p:cTn id="113" dur="1000" fill="hold"/>
                                        <p:tgtEl>
                                          <p:spTgt spid="247875"/>
                                        </p:tgtEl>
                                        <p:attrNameLst>
                                          <p:attrName>ppt_w</p:attrName>
                                        </p:attrNameLst>
                                      </p:cBhvr>
                                      <p:tavLst>
                                        <p:tav tm="0">
                                          <p:val>
                                            <p:strVal val="#ppt_w*0.70"/>
                                          </p:val>
                                        </p:tav>
                                        <p:tav tm="100000">
                                          <p:val>
                                            <p:strVal val="#ppt_w"/>
                                          </p:val>
                                        </p:tav>
                                      </p:tavLst>
                                    </p:anim>
                                    <p:anim calcmode="lin" valueType="num">
                                      <p:cBhvr>
                                        <p:cTn id="114" dur="1000" fill="hold"/>
                                        <p:tgtEl>
                                          <p:spTgt spid="247875"/>
                                        </p:tgtEl>
                                        <p:attrNameLst>
                                          <p:attrName>ppt_h</p:attrName>
                                        </p:attrNameLst>
                                      </p:cBhvr>
                                      <p:tavLst>
                                        <p:tav tm="0">
                                          <p:val>
                                            <p:strVal val="#ppt_h"/>
                                          </p:val>
                                        </p:tav>
                                        <p:tav tm="100000">
                                          <p:val>
                                            <p:strVal val="#ppt_h"/>
                                          </p:val>
                                        </p:tav>
                                      </p:tavLst>
                                    </p:anim>
                                    <p:animEffect transition="in" filter="fade">
                                      <p:cBhvr>
                                        <p:cTn id="115" dur="1000"/>
                                        <p:tgtEl>
                                          <p:spTgt spid="247875"/>
                                        </p:tgtEl>
                                      </p:cBhvr>
                                    </p:animEffect>
                                  </p:childTnLst>
                                </p:cTn>
                              </p:par>
                            </p:childTnLst>
                          </p:cTn>
                        </p:par>
                      </p:childTnLst>
                    </p:cTn>
                  </p:par>
                  <p:par>
                    <p:cTn id="116" fill="hold">
                      <p:stCondLst>
                        <p:cond delay="indefinite"/>
                      </p:stCondLst>
                      <p:childTnLst>
                        <p:par>
                          <p:cTn id="117" fill="hold">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47870"/>
                                        </p:tgtEl>
                                        <p:attrNameLst>
                                          <p:attrName>style.visibility</p:attrName>
                                        </p:attrNameLst>
                                      </p:cBhvr>
                                      <p:to>
                                        <p:strVal val="visible"/>
                                      </p:to>
                                    </p:set>
                                    <p:anim calcmode="lin" valueType="num">
                                      <p:cBhvr>
                                        <p:cTn id="120" dur="1000" fill="hold"/>
                                        <p:tgtEl>
                                          <p:spTgt spid="247870"/>
                                        </p:tgtEl>
                                        <p:attrNameLst>
                                          <p:attrName>ppt_w</p:attrName>
                                        </p:attrNameLst>
                                      </p:cBhvr>
                                      <p:tavLst>
                                        <p:tav tm="0">
                                          <p:val>
                                            <p:strVal val="#ppt_w*0.70"/>
                                          </p:val>
                                        </p:tav>
                                        <p:tav tm="100000">
                                          <p:val>
                                            <p:strVal val="#ppt_w"/>
                                          </p:val>
                                        </p:tav>
                                      </p:tavLst>
                                    </p:anim>
                                    <p:anim calcmode="lin" valueType="num">
                                      <p:cBhvr>
                                        <p:cTn id="121" dur="1000" fill="hold"/>
                                        <p:tgtEl>
                                          <p:spTgt spid="247870"/>
                                        </p:tgtEl>
                                        <p:attrNameLst>
                                          <p:attrName>ppt_h</p:attrName>
                                        </p:attrNameLst>
                                      </p:cBhvr>
                                      <p:tavLst>
                                        <p:tav tm="0">
                                          <p:val>
                                            <p:strVal val="#ppt_h"/>
                                          </p:val>
                                        </p:tav>
                                        <p:tav tm="100000">
                                          <p:val>
                                            <p:strVal val="#ppt_h"/>
                                          </p:val>
                                        </p:tav>
                                      </p:tavLst>
                                    </p:anim>
                                    <p:animEffect transition="in" filter="fade">
                                      <p:cBhvr>
                                        <p:cTn id="122" dur="1000"/>
                                        <p:tgtEl>
                                          <p:spTgt spid="247870"/>
                                        </p:tgtEl>
                                      </p:cBhvr>
                                    </p:animEffect>
                                  </p:childTnLst>
                                </p:cTn>
                              </p:par>
                            </p:childTnLst>
                          </p:cTn>
                        </p:par>
                      </p:childTnLst>
                    </p:cTn>
                  </p:par>
                  <p:par>
                    <p:cTn id="123" fill="hold">
                      <p:stCondLst>
                        <p:cond delay="indefinite"/>
                      </p:stCondLst>
                      <p:childTnLst>
                        <p:par>
                          <p:cTn id="124" fill="hold">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47871"/>
                                        </p:tgtEl>
                                        <p:attrNameLst>
                                          <p:attrName>style.visibility</p:attrName>
                                        </p:attrNameLst>
                                      </p:cBhvr>
                                      <p:to>
                                        <p:strVal val="visible"/>
                                      </p:to>
                                    </p:set>
                                    <p:anim calcmode="lin" valueType="num">
                                      <p:cBhvr>
                                        <p:cTn id="127" dur="1000" fill="hold"/>
                                        <p:tgtEl>
                                          <p:spTgt spid="247871"/>
                                        </p:tgtEl>
                                        <p:attrNameLst>
                                          <p:attrName>ppt_w</p:attrName>
                                        </p:attrNameLst>
                                      </p:cBhvr>
                                      <p:tavLst>
                                        <p:tav tm="0">
                                          <p:val>
                                            <p:strVal val="#ppt_w*0.70"/>
                                          </p:val>
                                        </p:tav>
                                        <p:tav tm="100000">
                                          <p:val>
                                            <p:strVal val="#ppt_w"/>
                                          </p:val>
                                        </p:tav>
                                      </p:tavLst>
                                    </p:anim>
                                    <p:anim calcmode="lin" valueType="num">
                                      <p:cBhvr>
                                        <p:cTn id="128" dur="1000" fill="hold"/>
                                        <p:tgtEl>
                                          <p:spTgt spid="247871"/>
                                        </p:tgtEl>
                                        <p:attrNameLst>
                                          <p:attrName>ppt_h</p:attrName>
                                        </p:attrNameLst>
                                      </p:cBhvr>
                                      <p:tavLst>
                                        <p:tav tm="0">
                                          <p:val>
                                            <p:strVal val="#ppt_h"/>
                                          </p:val>
                                        </p:tav>
                                        <p:tav tm="100000">
                                          <p:val>
                                            <p:strVal val="#ppt_h"/>
                                          </p:val>
                                        </p:tav>
                                      </p:tavLst>
                                    </p:anim>
                                    <p:animEffect transition="in" filter="fade">
                                      <p:cBhvr>
                                        <p:cTn id="129" dur="1000"/>
                                        <p:tgtEl>
                                          <p:spTgt spid="247871"/>
                                        </p:tgtEl>
                                      </p:cBhvr>
                                    </p:animEffect>
                                  </p:childTnLst>
                                </p:cTn>
                              </p:par>
                            </p:childTnLst>
                          </p:cTn>
                        </p:par>
                      </p:childTnLst>
                    </p:cTn>
                  </p:par>
                  <p:par>
                    <p:cTn id="130" fill="hold">
                      <p:stCondLst>
                        <p:cond delay="indefinite"/>
                      </p:stCondLst>
                      <p:childTnLst>
                        <p:par>
                          <p:cTn id="131" fill="hold">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47876"/>
                                        </p:tgtEl>
                                        <p:attrNameLst>
                                          <p:attrName>style.visibility</p:attrName>
                                        </p:attrNameLst>
                                      </p:cBhvr>
                                      <p:to>
                                        <p:strVal val="visible"/>
                                      </p:to>
                                    </p:set>
                                    <p:anim calcmode="lin" valueType="num">
                                      <p:cBhvr>
                                        <p:cTn id="134" dur="1000" fill="hold"/>
                                        <p:tgtEl>
                                          <p:spTgt spid="247876"/>
                                        </p:tgtEl>
                                        <p:attrNameLst>
                                          <p:attrName>ppt_w</p:attrName>
                                        </p:attrNameLst>
                                      </p:cBhvr>
                                      <p:tavLst>
                                        <p:tav tm="0">
                                          <p:val>
                                            <p:strVal val="#ppt_w*0.70"/>
                                          </p:val>
                                        </p:tav>
                                        <p:tav tm="100000">
                                          <p:val>
                                            <p:strVal val="#ppt_w"/>
                                          </p:val>
                                        </p:tav>
                                      </p:tavLst>
                                    </p:anim>
                                    <p:anim calcmode="lin" valueType="num">
                                      <p:cBhvr>
                                        <p:cTn id="135" dur="1000" fill="hold"/>
                                        <p:tgtEl>
                                          <p:spTgt spid="247876"/>
                                        </p:tgtEl>
                                        <p:attrNameLst>
                                          <p:attrName>ppt_h</p:attrName>
                                        </p:attrNameLst>
                                      </p:cBhvr>
                                      <p:tavLst>
                                        <p:tav tm="0">
                                          <p:val>
                                            <p:strVal val="#ppt_h"/>
                                          </p:val>
                                        </p:tav>
                                        <p:tav tm="100000">
                                          <p:val>
                                            <p:strVal val="#ppt_h"/>
                                          </p:val>
                                        </p:tav>
                                      </p:tavLst>
                                    </p:anim>
                                    <p:animEffect transition="in" filter="fade">
                                      <p:cBhvr>
                                        <p:cTn id="136" dur="1000"/>
                                        <p:tgtEl>
                                          <p:spTgt spid="247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0" grpId="0"/>
      <p:bldP spid="247863" grpId="0" animBg="1"/>
      <p:bldP spid="247869" grpId="0" animBg="1"/>
      <p:bldP spid="247870" grpId="0" animBg="1"/>
      <p:bldP spid="247871" grpId="0" animBg="1"/>
      <p:bldP spid="247872" grpId="0" animBg="1"/>
      <p:bldP spid="247873" grpId="0" animBg="1"/>
      <p:bldP spid="247874" grpId="0" animBg="1"/>
      <p:bldP spid="247875" grpId="0" animBg="1"/>
      <p:bldP spid="24787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rrowheads="1"/>
          </p:cNvSpPr>
          <p:nvPr>
            <p:ph type="title"/>
          </p:nvPr>
        </p:nvSpPr>
        <p:spPr>
          <a:xfrm>
            <a:off x="2057400" y="304800"/>
            <a:ext cx="8077200" cy="1066800"/>
          </a:xfrm>
        </p:spPr>
        <p:txBody>
          <a:bodyPr/>
          <a:lstStyle/>
          <a:p>
            <a:pPr eaLnBrk="1" hangingPunct="1"/>
            <a:r>
              <a:rPr lang="zh-CN" altLang="en-US" b="1">
                <a:solidFill>
                  <a:schemeClr val="folHlink"/>
                </a:solidFill>
                <a:latin typeface="楷体" pitchFamily="49" charset="-122"/>
                <a:ea typeface="楷体" pitchFamily="49" charset="-122"/>
              </a:rPr>
              <a:t>问题小结</a:t>
            </a:r>
            <a:endParaRPr lang="zh-CN" altLang="en-US" b="1">
              <a:solidFill>
                <a:schemeClr val="folHlink"/>
              </a:solidFill>
              <a:latin typeface="楷体" pitchFamily="49" charset="-122"/>
              <a:ea typeface="楷体" pitchFamily="49" charset="-122"/>
            </a:endParaRPr>
          </a:p>
        </p:txBody>
      </p:sp>
      <p:sp>
        <p:nvSpPr>
          <p:cNvPr id="225283" name="Rectangle 3"/>
          <p:cNvSpPr>
            <a:spLocks noGrp="1" noRot="1" noChangeArrowheads="1"/>
          </p:cNvSpPr>
          <p:nvPr>
            <p:ph type="body" idx="1"/>
          </p:nvPr>
        </p:nvSpPr>
        <p:spPr>
          <a:xfrm>
            <a:off x="990600" y="1341439"/>
            <a:ext cx="10515600" cy="2468561"/>
          </a:xfrm>
        </p:spPr>
        <p:txBody>
          <a:bodyPr/>
          <a:lstStyle/>
          <a:p>
            <a:pPr eaLnBrk="1" hangingPunct="1">
              <a:lnSpc>
                <a:spcPct val="110000"/>
              </a:lnSpc>
            </a:pPr>
            <a:r>
              <a:rPr kumimoji="1" lang="zh-CN" altLang="en-US" sz="2400" b="1" dirty="0">
                <a:latin typeface="楷体" pitchFamily="49" charset="-122"/>
                <a:ea typeface="楷体" pitchFamily="49" charset="-122"/>
              </a:rPr>
              <a:t>在</a:t>
            </a:r>
            <a:r>
              <a:rPr kumimoji="1" lang="en-US" altLang="zh-CN" sz="2400" b="1" dirty="0">
                <a:latin typeface="楷体" pitchFamily="49" charset="-122"/>
                <a:ea typeface="楷体" pitchFamily="49" charset="-122"/>
              </a:rPr>
              <a:t>SSTF</a:t>
            </a:r>
            <a:r>
              <a:rPr kumimoji="1" lang="zh-CN" altLang="en-US" sz="2400" b="1" dirty="0">
                <a:latin typeface="楷体" pitchFamily="49" charset="-122"/>
                <a:ea typeface="楷体" pitchFamily="49" charset="-122"/>
              </a:rPr>
              <a:t>、</a:t>
            </a:r>
            <a:r>
              <a:rPr kumimoji="1" lang="en-US" altLang="zh-CN" sz="2400" b="1" dirty="0">
                <a:latin typeface="楷体" pitchFamily="49" charset="-122"/>
                <a:ea typeface="楷体" pitchFamily="49" charset="-122"/>
              </a:rPr>
              <a:t>SCAN</a:t>
            </a:r>
            <a:r>
              <a:rPr kumimoji="1" lang="zh-CN" altLang="en-US" sz="2400" b="1" dirty="0">
                <a:latin typeface="楷体" pitchFamily="49" charset="-122"/>
                <a:ea typeface="楷体" pitchFamily="49" charset="-122"/>
              </a:rPr>
              <a:t>及</a:t>
            </a:r>
            <a:r>
              <a:rPr kumimoji="1" lang="en-US" altLang="zh-CN" sz="2400" b="1" dirty="0">
                <a:latin typeface="楷体" pitchFamily="49" charset="-122"/>
                <a:ea typeface="楷体" pitchFamily="49" charset="-122"/>
              </a:rPr>
              <a:t>CSCAN</a:t>
            </a:r>
            <a:r>
              <a:rPr kumimoji="1" lang="zh-CN" altLang="en-US" sz="2400" b="1" dirty="0">
                <a:latin typeface="楷体" pitchFamily="49" charset="-122"/>
                <a:ea typeface="楷体" pitchFamily="49" charset="-122"/>
              </a:rPr>
              <a:t>几种调度算法中， 都可能出现磁臂停留在某处不动的情况</a:t>
            </a:r>
            <a:endParaRPr kumimoji="1" lang="zh-CN" altLang="en-US" sz="2400" b="1" dirty="0">
              <a:latin typeface="楷体" pitchFamily="49" charset="-122"/>
              <a:ea typeface="楷体" pitchFamily="49" charset="-122"/>
            </a:endParaRPr>
          </a:p>
          <a:p>
            <a:pPr eaLnBrk="1" hangingPunct="1">
              <a:lnSpc>
                <a:spcPct val="110000"/>
              </a:lnSpc>
            </a:pPr>
            <a:r>
              <a:rPr kumimoji="1" lang="zh-CN" altLang="en-US" sz="2400" b="1" dirty="0">
                <a:latin typeface="楷体" pitchFamily="49" charset="-122"/>
                <a:ea typeface="楷体" pitchFamily="49" charset="-122"/>
              </a:rPr>
              <a:t>例如，有一个或几个进程对某一磁道有较高的访问频率， 即这个</a:t>
            </a:r>
            <a:r>
              <a:rPr kumimoji="1" lang="en-US" altLang="zh-CN" sz="2400" b="1" dirty="0">
                <a:latin typeface="楷体" pitchFamily="49" charset="-122"/>
                <a:ea typeface="楷体" pitchFamily="49" charset="-122"/>
              </a:rPr>
              <a:t>(</a:t>
            </a:r>
            <a:r>
              <a:rPr kumimoji="1" lang="zh-CN" altLang="en-US" sz="2400" b="1" dirty="0">
                <a:latin typeface="楷体" pitchFamily="49" charset="-122"/>
                <a:ea typeface="楷体" pitchFamily="49" charset="-122"/>
              </a:rPr>
              <a:t>些</a:t>
            </a:r>
            <a:r>
              <a:rPr kumimoji="1" lang="en-US" altLang="zh-CN" sz="2400" b="1" dirty="0">
                <a:latin typeface="楷体" pitchFamily="49" charset="-122"/>
                <a:ea typeface="楷体" pitchFamily="49" charset="-122"/>
              </a:rPr>
              <a:t>)</a:t>
            </a:r>
            <a:r>
              <a:rPr kumimoji="1" lang="zh-CN" altLang="en-US" sz="2400" b="1" dirty="0">
                <a:latin typeface="楷体" pitchFamily="49" charset="-122"/>
                <a:ea typeface="楷体" pitchFamily="49" charset="-122"/>
              </a:rPr>
              <a:t>进程反复请求对某一磁道的</a:t>
            </a:r>
            <a:r>
              <a:rPr kumimoji="1" lang="en-US" altLang="zh-CN" sz="2400" b="1" dirty="0">
                <a:latin typeface="楷体" pitchFamily="49" charset="-122"/>
                <a:ea typeface="楷体" pitchFamily="49" charset="-122"/>
              </a:rPr>
              <a:t>I/O</a:t>
            </a:r>
            <a:r>
              <a:rPr kumimoji="1" lang="zh-CN" altLang="en-US" sz="2400" b="1" dirty="0">
                <a:latin typeface="楷体" pitchFamily="49" charset="-122"/>
                <a:ea typeface="楷体" pitchFamily="49" charset="-122"/>
              </a:rPr>
              <a:t>操作，从而垄断了整个磁盘设备。 我们把这一现象称为</a:t>
            </a:r>
            <a:r>
              <a:rPr kumimoji="1" lang="zh-CN" altLang="en-US" sz="2400" b="1" dirty="0">
                <a:solidFill>
                  <a:schemeClr val="folHlink"/>
                </a:solidFill>
                <a:latin typeface="楷体" pitchFamily="49" charset="-122"/>
                <a:ea typeface="楷体" pitchFamily="49" charset="-122"/>
              </a:rPr>
              <a:t>“磁臂粘着”</a:t>
            </a:r>
            <a:r>
              <a:rPr kumimoji="1" lang="en-US" altLang="zh-CN" sz="2400" b="1" dirty="0">
                <a:solidFill>
                  <a:schemeClr val="folHlink"/>
                </a:solidFill>
                <a:latin typeface="楷体" pitchFamily="49" charset="-122"/>
                <a:ea typeface="楷体" pitchFamily="49" charset="-122"/>
              </a:rPr>
              <a:t>(</a:t>
            </a:r>
            <a:r>
              <a:rPr kumimoji="1" lang="en-US" altLang="zh-CN" sz="2400" b="1" dirty="0" err="1">
                <a:solidFill>
                  <a:schemeClr val="folHlink"/>
                </a:solidFill>
                <a:latin typeface="楷体" pitchFamily="49" charset="-122"/>
                <a:ea typeface="楷体" pitchFamily="49" charset="-122"/>
              </a:rPr>
              <a:t>Armstickiness</a:t>
            </a:r>
            <a:r>
              <a:rPr kumimoji="1" lang="en-US" altLang="zh-CN" sz="2400" b="1" dirty="0">
                <a:solidFill>
                  <a:schemeClr val="folHlink"/>
                </a:solidFill>
                <a:latin typeface="楷体" pitchFamily="49" charset="-122"/>
                <a:ea typeface="楷体" pitchFamily="49" charset="-122"/>
              </a:rPr>
              <a:t>)</a:t>
            </a:r>
            <a:r>
              <a:rPr kumimoji="1" lang="zh-CN" altLang="en-US" sz="2400" b="1" dirty="0">
                <a:latin typeface="楷体" pitchFamily="49" charset="-122"/>
                <a:ea typeface="楷体" pitchFamily="49" charset="-122"/>
              </a:rPr>
              <a:t>。在高密度磁盘上容易出现此情况。</a:t>
            </a:r>
            <a:endParaRPr kumimoji="1" lang="zh-CN" altLang="en-US" sz="2400" b="1" dirty="0">
              <a:latin typeface="楷体" pitchFamily="49" charset="-122"/>
              <a:ea typeface="楷体" pitchFamily="49" charset="-122"/>
            </a:endParaRPr>
          </a:p>
        </p:txBody>
      </p:sp>
    </p:spTree>
  </p:cSld>
  <p:clrMapOvr>
    <a:masterClrMapping/>
  </p:clrMapOvr>
  <p:transition>
    <p:zoom/>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306"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ABDEAD0F-DC69-4165-86BE-E76C55F55888}" type="slidenum">
              <a:rPr lang="en-US" altLang="zh-CN" sz="1400"/>
            </a:fld>
            <a:endParaRPr lang="en-US" altLang="zh-CN" sz="1400"/>
          </a:p>
        </p:txBody>
      </p:sp>
      <p:sp>
        <p:nvSpPr>
          <p:cNvPr id="20485" name="Rectangle 3"/>
          <p:cNvSpPr>
            <a:spLocks noGrp="1" noChangeArrowheads="1"/>
          </p:cNvSpPr>
          <p:nvPr>
            <p:ph type="body" sz="half" idx="1"/>
          </p:nvPr>
        </p:nvSpPr>
        <p:spPr>
          <a:xfrm>
            <a:off x="1143000" y="1268413"/>
            <a:ext cx="10515600" cy="2462212"/>
          </a:xfrm>
        </p:spPr>
        <p:txBody>
          <a:bodyPr/>
          <a:lstStyle/>
          <a:p>
            <a:pPr algn="just" eaLnBrk="1" hangingPunct="1"/>
            <a:r>
              <a:rPr lang="en-US" altLang="zh-CN" sz="2400" b="1" dirty="0">
                <a:latin typeface="楷体" pitchFamily="49" charset="-122"/>
                <a:ea typeface="楷体" pitchFamily="49" charset="-122"/>
              </a:rPr>
              <a:t>N</a:t>
            </a:r>
            <a:r>
              <a:rPr lang="zh-CN" altLang="en-US" sz="2400" b="1" dirty="0">
                <a:latin typeface="楷体" pitchFamily="49" charset="-122"/>
                <a:ea typeface="楷体" pitchFamily="49" charset="-122"/>
              </a:rPr>
              <a:t>步扫描算法将磁盘请求队列分成若干个长度为</a:t>
            </a:r>
            <a:r>
              <a:rPr lang="en-US" altLang="zh-CN" sz="2400" b="1" dirty="0">
                <a:latin typeface="楷体" pitchFamily="49" charset="-122"/>
                <a:ea typeface="楷体" pitchFamily="49" charset="-122"/>
              </a:rPr>
              <a:t>N</a:t>
            </a:r>
            <a:r>
              <a:rPr lang="zh-CN" altLang="en-US" sz="2400" b="1" dirty="0">
                <a:latin typeface="楷体" pitchFamily="49" charset="-122"/>
                <a:ea typeface="楷体" pitchFamily="49" charset="-122"/>
              </a:rPr>
              <a:t>的子队列，磁盘调度程序按照</a:t>
            </a:r>
            <a:r>
              <a:rPr lang="en-US" altLang="zh-CN" sz="2400" b="1" dirty="0">
                <a:latin typeface="楷体" pitchFamily="49" charset="-122"/>
                <a:ea typeface="楷体" pitchFamily="49" charset="-122"/>
              </a:rPr>
              <a:t>FCFS</a:t>
            </a:r>
            <a:r>
              <a:rPr lang="zh-CN" altLang="en-US" sz="2400" b="1" dirty="0">
                <a:latin typeface="楷体" pitchFamily="49" charset="-122"/>
                <a:ea typeface="楷体" pitchFamily="49" charset="-122"/>
              </a:rPr>
              <a:t>算法依次处理这些子队列，而处理每一个子队列时，则按照</a:t>
            </a:r>
            <a:r>
              <a:rPr lang="en-US" altLang="zh-CN" sz="2400" b="1" dirty="0">
                <a:latin typeface="楷体" pitchFamily="49" charset="-122"/>
                <a:ea typeface="楷体" pitchFamily="49" charset="-122"/>
              </a:rPr>
              <a:t>SCAN</a:t>
            </a:r>
            <a:r>
              <a:rPr lang="zh-CN" altLang="en-US" sz="2400" b="1" dirty="0">
                <a:latin typeface="楷体" pitchFamily="49" charset="-122"/>
                <a:ea typeface="楷体" pitchFamily="49" charset="-122"/>
              </a:rPr>
              <a:t>算法。</a:t>
            </a:r>
            <a:endParaRPr lang="zh-CN" altLang="en-US" sz="2400" b="1" dirty="0">
              <a:latin typeface="楷体" pitchFamily="49" charset="-122"/>
              <a:ea typeface="楷体" pitchFamily="49" charset="-122"/>
            </a:endParaRPr>
          </a:p>
          <a:p>
            <a:pPr algn="just" eaLnBrk="1" hangingPunct="1"/>
            <a:r>
              <a:rPr kumimoji="1" lang="zh-CN" altLang="en-US" sz="2400" b="1" dirty="0">
                <a:latin typeface="楷体" pitchFamily="49" charset="-122"/>
                <a:ea typeface="楷体" pitchFamily="49" charset="-122"/>
              </a:rPr>
              <a:t>对一个队列处理完后，再处理其他队列。 </a:t>
            </a:r>
            <a:endParaRPr lang="zh-CN" altLang="en-US" sz="2400" b="1" dirty="0">
              <a:latin typeface="楷体" pitchFamily="49" charset="-122"/>
              <a:ea typeface="楷体" pitchFamily="49" charset="-122"/>
            </a:endParaRPr>
          </a:p>
          <a:p>
            <a:pPr algn="just" eaLnBrk="1" hangingPunct="1"/>
            <a:r>
              <a:rPr lang="zh-CN" altLang="en-US" sz="2400" b="1" dirty="0">
                <a:latin typeface="楷体" pitchFamily="49" charset="-122"/>
                <a:ea typeface="楷体" pitchFamily="49" charset="-122"/>
              </a:rPr>
              <a:t>当</a:t>
            </a:r>
            <a:r>
              <a:rPr lang="en-US" altLang="zh-CN" sz="2400" b="1" dirty="0">
                <a:latin typeface="楷体" pitchFamily="49" charset="-122"/>
                <a:ea typeface="楷体" pitchFamily="49" charset="-122"/>
              </a:rPr>
              <a:t>N</a:t>
            </a:r>
            <a:r>
              <a:rPr lang="zh-CN" altLang="en-US" sz="2400" b="1" dirty="0">
                <a:latin typeface="楷体" pitchFamily="49" charset="-122"/>
                <a:ea typeface="楷体" pitchFamily="49" charset="-122"/>
              </a:rPr>
              <a:t>值取得很大时，</a:t>
            </a:r>
            <a:r>
              <a:rPr lang="en-US" altLang="zh-CN" sz="2400" b="1" dirty="0">
                <a:latin typeface="楷体" pitchFamily="49" charset="-122"/>
                <a:ea typeface="楷体" pitchFamily="49" charset="-122"/>
              </a:rPr>
              <a:t>N</a:t>
            </a:r>
            <a:r>
              <a:rPr lang="zh-CN" altLang="en-US" sz="2400" b="1" dirty="0">
                <a:latin typeface="楷体" pitchFamily="49" charset="-122"/>
                <a:ea typeface="楷体" pitchFamily="49" charset="-122"/>
              </a:rPr>
              <a:t>步扫描算法的性能与</a:t>
            </a:r>
            <a:r>
              <a:rPr lang="en-US" altLang="zh-CN" sz="2400" b="1" dirty="0">
                <a:latin typeface="楷体" pitchFamily="49" charset="-122"/>
                <a:ea typeface="楷体" pitchFamily="49" charset="-122"/>
              </a:rPr>
              <a:t>SCAN</a:t>
            </a:r>
            <a:r>
              <a:rPr lang="zh-CN" altLang="en-US" sz="2400" b="1" dirty="0">
                <a:latin typeface="楷体" pitchFamily="49" charset="-122"/>
                <a:ea typeface="楷体" pitchFamily="49" charset="-122"/>
              </a:rPr>
              <a:t>算法的性能相当；当</a:t>
            </a:r>
            <a:r>
              <a:rPr lang="en-US" altLang="zh-CN" sz="2400" b="1" dirty="0">
                <a:latin typeface="楷体" pitchFamily="49" charset="-122"/>
                <a:ea typeface="楷体" pitchFamily="49" charset="-122"/>
              </a:rPr>
              <a:t>N</a:t>
            </a:r>
            <a:r>
              <a:rPr lang="zh-CN" altLang="en-US" sz="2400" b="1" dirty="0">
                <a:latin typeface="楷体" pitchFamily="49" charset="-122"/>
                <a:ea typeface="楷体" pitchFamily="49" charset="-122"/>
              </a:rPr>
              <a:t>取值为</a:t>
            </a:r>
            <a:r>
              <a:rPr lang="en-US" altLang="zh-CN" sz="2400" b="1" dirty="0">
                <a:latin typeface="楷体" pitchFamily="49" charset="-122"/>
                <a:ea typeface="楷体" pitchFamily="49" charset="-122"/>
              </a:rPr>
              <a:t>1</a:t>
            </a:r>
            <a:r>
              <a:rPr lang="zh-CN" altLang="en-US" sz="2400" b="1" dirty="0">
                <a:latin typeface="楷体" pitchFamily="49" charset="-122"/>
                <a:ea typeface="楷体" pitchFamily="49" charset="-122"/>
              </a:rPr>
              <a:t>时，</a:t>
            </a:r>
            <a:r>
              <a:rPr lang="en-US" altLang="zh-CN" sz="2400" b="1" dirty="0">
                <a:latin typeface="楷体" pitchFamily="49" charset="-122"/>
                <a:ea typeface="楷体" pitchFamily="49" charset="-122"/>
              </a:rPr>
              <a:t>N</a:t>
            </a:r>
            <a:r>
              <a:rPr lang="zh-CN" altLang="en-US" sz="2400" b="1" dirty="0">
                <a:latin typeface="楷体" pitchFamily="49" charset="-122"/>
                <a:ea typeface="楷体" pitchFamily="49" charset="-122"/>
              </a:rPr>
              <a:t>步扫描算法退化为</a:t>
            </a:r>
            <a:r>
              <a:rPr lang="en-US" altLang="zh-CN" sz="2400" b="1" dirty="0">
                <a:latin typeface="楷体" pitchFamily="49" charset="-122"/>
                <a:ea typeface="楷体" pitchFamily="49" charset="-122"/>
              </a:rPr>
              <a:t>FCFS</a:t>
            </a:r>
            <a:r>
              <a:rPr lang="zh-CN" altLang="en-US" sz="2400" b="1" dirty="0">
                <a:latin typeface="楷体" pitchFamily="49" charset="-122"/>
                <a:ea typeface="楷体" pitchFamily="49" charset="-122"/>
              </a:rPr>
              <a:t>算法。</a:t>
            </a:r>
            <a:endParaRPr lang="zh-CN" altLang="en-US" sz="2400" b="1" dirty="0">
              <a:latin typeface="楷体" pitchFamily="49" charset="-122"/>
              <a:ea typeface="楷体" pitchFamily="49" charset="-122"/>
            </a:endParaRPr>
          </a:p>
        </p:txBody>
      </p:sp>
      <p:graphicFrame>
        <p:nvGraphicFramePr>
          <p:cNvPr id="20482" name="Object 2"/>
          <p:cNvGraphicFramePr>
            <a:graphicFrameLocks noGrp="1" noChangeAspect="1"/>
          </p:cNvGraphicFramePr>
          <p:nvPr>
            <p:ph sz="half" idx="2"/>
          </p:nvPr>
        </p:nvGraphicFramePr>
        <p:xfrm>
          <a:off x="2897189" y="4038601"/>
          <a:ext cx="6149975" cy="2530475"/>
        </p:xfrm>
        <a:graphic>
          <a:graphicData uri="http://schemas.openxmlformats.org/presentationml/2006/ole">
            <mc:AlternateContent xmlns:mc="http://schemas.openxmlformats.org/markup-compatibility/2006">
              <mc:Choice xmlns:v="urn:schemas-microsoft-com:vml" Requires="v">
                <p:oleObj spid="_x0000_s32831" name="Visio" r:id="rId1" imgW="6400800" imgH="2628900" progId="Visio.Drawing.11">
                  <p:embed/>
                </p:oleObj>
              </mc:Choice>
              <mc:Fallback>
                <p:oleObj name="Visio" r:id="rId1" imgW="6400800" imgH="262890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189" y="4038601"/>
                        <a:ext cx="6149975"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6309" name="AutoShape 4"/>
          <p:cNvSpPr>
            <a:spLocks noChangeArrowheads="1"/>
          </p:cNvSpPr>
          <p:nvPr/>
        </p:nvSpPr>
        <p:spPr bwMode="auto">
          <a:xfrm>
            <a:off x="2971801" y="152401"/>
            <a:ext cx="5472113"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b="1" dirty="0">
                <a:latin typeface="楷体_GB2312" pitchFamily="49" charset="-122"/>
                <a:ea typeface="楷体_GB2312" pitchFamily="49" charset="-122"/>
              </a:rPr>
              <a:t>* </a:t>
            </a:r>
            <a:r>
              <a:rPr lang="en-US" altLang="zh-CN" b="1" dirty="0">
                <a:latin typeface="楷体_GB2312" pitchFamily="49" charset="-122"/>
                <a:ea typeface="楷体_GB2312" pitchFamily="49" charset="-122"/>
              </a:rPr>
              <a:t>N</a:t>
            </a:r>
            <a:r>
              <a:rPr lang="en-US" altLang="zh-CN" b="1" dirty="0">
                <a:ea typeface="楷体_GB2312" pitchFamily="49" charset="-122"/>
              </a:rPr>
              <a:t>—</a:t>
            </a:r>
            <a:r>
              <a:rPr lang="en-US" altLang="zh-CN" b="1" dirty="0">
                <a:latin typeface="楷体_GB2312" pitchFamily="49" charset="-122"/>
                <a:ea typeface="楷体_GB2312" pitchFamily="49" charset="-122"/>
              </a:rPr>
              <a:t>Step</a:t>
            </a:r>
            <a:r>
              <a:rPr lang="en-US" altLang="zh-CN" b="1" dirty="0">
                <a:ea typeface="楷体_GB2312" pitchFamily="49" charset="-122"/>
              </a:rPr>
              <a:t>—</a:t>
            </a:r>
            <a:r>
              <a:rPr lang="en-US" altLang="zh-CN" b="1" dirty="0">
                <a:latin typeface="楷体_GB2312" pitchFamily="49" charset="-122"/>
                <a:ea typeface="楷体_GB2312" pitchFamily="49" charset="-122"/>
              </a:rPr>
              <a:t>SCAN</a:t>
            </a:r>
            <a:r>
              <a:rPr lang="zh-CN" altLang="en-US" b="1" dirty="0">
                <a:latin typeface="楷体_GB2312" pitchFamily="49" charset="-122"/>
                <a:ea typeface="楷体_GB2312" pitchFamily="49" charset="-122"/>
              </a:rPr>
              <a:t>算法</a:t>
            </a:r>
            <a:endParaRPr lang="en-US" altLang="zh-CN" b="1" dirty="0">
              <a:solidFill>
                <a:schemeClr val="tx2"/>
              </a:solidFill>
              <a:latin typeface="楷体" pitchFamily="49" charset="-122"/>
              <a:ea typeface="楷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20485">
                                            <p:txEl>
                                              <p:pRg st="0" end="0"/>
                                            </p:txEl>
                                          </p:spTgt>
                                        </p:tgtEl>
                                        <p:attrNameLst>
                                          <p:attrName>style.visibility</p:attrName>
                                        </p:attrNameLst>
                                      </p:cBhvr>
                                      <p:to>
                                        <p:strVal val="visible"/>
                                      </p:to>
                                    </p:set>
                                    <p:animEffect transition="in" filter="barn(inHorizontal)">
                                      <p:cBhvr>
                                        <p:cTn id="7" dur="500"/>
                                        <p:tgtEl>
                                          <p:spTgt spid="204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20485">
                                            <p:txEl>
                                              <p:pRg st="1" end="1"/>
                                            </p:txEl>
                                          </p:spTgt>
                                        </p:tgtEl>
                                        <p:attrNameLst>
                                          <p:attrName>style.visibility</p:attrName>
                                        </p:attrNameLst>
                                      </p:cBhvr>
                                      <p:to>
                                        <p:strVal val="visible"/>
                                      </p:to>
                                    </p:set>
                                    <p:animEffect transition="in" filter="barn(inHorizontal)">
                                      <p:cBhvr>
                                        <p:cTn id="12" dur="500"/>
                                        <p:tgtEl>
                                          <p:spTgt spid="204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20485">
                                            <p:txEl>
                                              <p:pRg st="2" end="2"/>
                                            </p:txEl>
                                          </p:spTgt>
                                        </p:tgtEl>
                                        <p:attrNameLst>
                                          <p:attrName>style.visibility</p:attrName>
                                        </p:attrNameLst>
                                      </p:cBhvr>
                                      <p:to>
                                        <p:strVal val="visible"/>
                                      </p:to>
                                    </p:set>
                                    <p:animEffect transition="in" filter="barn(inHorizontal)">
                                      <p:cBhvr>
                                        <p:cTn id="17" dur="500"/>
                                        <p:tgtEl>
                                          <p:spTgt spid="204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0482"/>
                                        </p:tgtEl>
                                        <p:attrNameLst>
                                          <p:attrName>style.visibility</p:attrName>
                                        </p:attrNameLst>
                                      </p:cBhvr>
                                      <p:to>
                                        <p:strVal val="visible"/>
                                      </p:to>
                                    </p:set>
                                    <p:anim calcmode="lin" valueType="num">
                                      <p:cBhvr additive="base">
                                        <p:cTn id="22" dur="500" fill="hold"/>
                                        <p:tgtEl>
                                          <p:spTgt spid="20482"/>
                                        </p:tgtEl>
                                        <p:attrNameLst>
                                          <p:attrName>ppt_x</p:attrName>
                                        </p:attrNameLst>
                                      </p:cBhvr>
                                      <p:tavLst>
                                        <p:tav tm="0">
                                          <p:val>
                                            <p:strVal val="#ppt_x"/>
                                          </p:val>
                                        </p:tav>
                                        <p:tav tm="100000">
                                          <p:val>
                                            <p:strVal val="#ppt_x"/>
                                          </p:val>
                                        </p:tav>
                                      </p:tavLst>
                                    </p:anim>
                                    <p:anim calcmode="lin" valueType="num">
                                      <p:cBhvr additive="base">
                                        <p:cTn id="23" dur="500" fill="hold"/>
                                        <p:tgtEl>
                                          <p:spTgt spid="20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7330"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3106C76E-5F59-4B31-AA40-1194EB0B0D0A}"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graphicFrame>
        <p:nvGraphicFramePr>
          <p:cNvPr id="21506" name="Object 2"/>
          <p:cNvGraphicFramePr>
            <a:graphicFrameLocks noGrp="1" noChangeAspect="1"/>
          </p:cNvGraphicFramePr>
          <p:nvPr>
            <p:ph sz="half" idx="2"/>
          </p:nvPr>
        </p:nvGraphicFramePr>
        <p:xfrm>
          <a:off x="2209800" y="4495801"/>
          <a:ext cx="7564438" cy="2265363"/>
        </p:xfrm>
        <a:graphic>
          <a:graphicData uri="http://schemas.openxmlformats.org/presentationml/2006/ole">
            <mc:AlternateContent xmlns:mc="http://schemas.openxmlformats.org/markup-compatibility/2006">
              <mc:Choice xmlns:v="urn:schemas-microsoft-com:vml" Requires="v">
                <p:oleObj spid="_x0000_s33855" name="Visio" r:id="rId1" imgW="2889885" imgH="902970" progId="Visio.Drawing.11">
                  <p:embed/>
                </p:oleObj>
              </mc:Choice>
              <mc:Fallback>
                <p:oleObj name="Visio" r:id="rId1" imgW="2889885" imgH="90297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495801"/>
                        <a:ext cx="7564438" cy="226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7332" name="AutoShape 4"/>
          <p:cNvSpPr>
            <a:spLocks noChangeArrowheads="1"/>
          </p:cNvSpPr>
          <p:nvPr/>
        </p:nvSpPr>
        <p:spPr bwMode="auto">
          <a:xfrm>
            <a:off x="2971801" y="152401"/>
            <a:ext cx="5472113"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b="1" dirty="0">
                <a:latin typeface="楷体_GB2312" pitchFamily="49" charset="-122"/>
                <a:ea typeface="楷体_GB2312" pitchFamily="49" charset="-122"/>
              </a:rPr>
              <a:t>* </a:t>
            </a:r>
            <a:r>
              <a:rPr lang="en-US" altLang="zh-CN" b="1" dirty="0">
                <a:latin typeface="楷体" pitchFamily="49" charset="-122"/>
                <a:ea typeface="楷体" pitchFamily="49" charset="-122"/>
              </a:rPr>
              <a:t>FSCAN</a:t>
            </a:r>
            <a:r>
              <a:rPr lang="zh-CN" altLang="en-US" b="1" dirty="0">
                <a:latin typeface="楷体" pitchFamily="49" charset="-122"/>
                <a:ea typeface="楷体" pitchFamily="49" charset="-122"/>
              </a:rPr>
              <a:t>算法</a:t>
            </a:r>
            <a:endParaRPr lang="en-US" altLang="zh-CN" b="1" dirty="0">
              <a:solidFill>
                <a:schemeClr val="tx2"/>
              </a:solidFill>
              <a:latin typeface="楷体" pitchFamily="49" charset="-122"/>
              <a:ea typeface="楷体" pitchFamily="49" charset="-122"/>
            </a:endParaRPr>
          </a:p>
        </p:txBody>
      </p:sp>
      <p:sp>
        <p:nvSpPr>
          <p:cNvPr id="227333" name="文本占位符 7"/>
          <p:cNvSpPr>
            <a:spLocks noGrp="1" noChangeArrowheads="1"/>
          </p:cNvSpPr>
          <p:nvPr>
            <p:ph type="body" sz="half" idx="1"/>
          </p:nvPr>
        </p:nvSpPr>
        <p:spPr>
          <a:xfrm>
            <a:off x="914400" y="1494632"/>
            <a:ext cx="10896600" cy="2667000"/>
          </a:xfrm>
        </p:spPr>
        <p:txBody>
          <a:bodyPr/>
          <a:lstStyle/>
          <a:p>
            <a:pPr eaLnBrk="1" hangingPunct="1">
              <a:lnSpc>
                <a:spcPct val="110000"/>
              </a:lnSpc>
            </a:pPr>
            <a:r>
              <a:rPr kumimoji="1" lang="en-US" altLang="zh-CN" sz="2400" b="1" dirty="0"/>
              <a:t>FSCAN</a:t>
            </a:r>
            <a:r>
              <a:rPr kumimoji="1" lang="zh-CN" altLang="en-US" sz="2400" b="1" dirty="0"/>
              <a:t>算法实质上是</a:t>
            </a:r>
            <a:r>
              <a:rPr kumimoji="1" lang="en-US" altLang="zh-CN" sz="2400" b="1" dirty="0" err="1"/>
              <a:t>NStepSCAN</a:t>
            </a:r>
            <a:r>
              <a:rPr kumimoji="1" lang="zh-CN" altLang="en-US" sz="2400" b="1" dirty="0"/>
              <a:t>算法的简化， 只将磁盘请求队列分成两个子队列</a:t>
            </a:r>
            <a:endParaRPr kumimoji="1" lang="zh-CN" altLang="en-US" sz="2400" b="1" dirty="0"/>
          </a:p>
          <a:p>
            <a:pPr lvl="1" eaLnBrk="1" hangingPunct="1">
              <a:lnSpc>
                <a:spcPct val="110000"/>
              </a:lnSpc>
            </a:pPr>
            <a:r>
              <a:rPr kumimoji="1" lang="zh-CN" altLang="en-US" sz="2000" b="1" dirty="0"/>
              <a:t>一个是由当前所有请求磁盘</a:t>
            </a:r>
            <a:r>
              <a:rPr kumimoji="1" lang="en-US" altLang="zh-CN" sz="2000" b="1" dirty="0"/>
              <a:t>I/O</a:t>
            </a:r>
            <a:r>
              <a:rPr kumimoji="1" lang="zh-CN" altLang="en-US" sz="2000" b="1" dirty="0"/>
              <a:t>的进程形成的队列，由磁盘调度按</a:t>
            </a:r>
            <a:r>
              <a:rPr kumimoji="1" lang="en-US" altLang="zh-CN" sz="2000" b="1" dirty="0">
                <a:solidFill>
                  <a:srgbClr val="FF0000"/>
                </a:solidFill>
              </a:rPr>
              <a:t>SCAN</a:t>
            </a:r>
            <a:r>
              <a:rPr kumimoji="1" lang="zh-CN" altLang="en-US" sz="2000" b="1" dirty="0"/>
              <a:t>算法进行处理。</a:t>
            </a:r>
            <a:endParaRPr kumimoji="1" lang="zh-CN" altLang="en-US" sz="2000" b="1" dirty="0"/>
          </a:p>
          <a:p>
            <a:pPr lvl="1" eaLnBrk="1" hangingPunct="1">
              <a:lnSpc>
                <a:spcPct val="110000"/>
              </a:lnSpc>
            </a:pPr>
            <a:r>
              <a:rPr kumimoji="1" lang="zh-CN" altLang="en-US" sz="2000" b="1" dirty="0"/>
              <a:t>在扫描期间，将新出现的所有请求磁盘</a:t>
            </a:r>
            <a:r>
              <a:rPr kumimoji="1" lang="en-US" altLang="zh-CN" sz="2000" b="1" dirty="0"/>
              <a:t>I/O</a:t>
            </a:r>
            <a:r>
              <a:rPr kumimoji="1" lang="zh-CN" altLang="en-US" sz="2000" b="1" dirty="0"/>
              <a:t>的进程， 放入另一个等待处理的请求队列。这样，所有的新请求都将被推迟到下一次扫描时处理。 </a:t>
            </a:r>
            <a:endParaRPr kumimoji="1" lang="zh-CN" altLang="en-US" sz="2000" b="1" dirty="0"/>
          </a:p>
          <a:p>
            <a:endParaRPr lang="zh-CN" altLang="en-US" dirty="0">
              <a:latin typeface="楷体" pitchFamily="49" charset="-122"/>
              <a:ea typeface="楷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 calcmode="lin" valueType="num">
                                      <p:cBhvr additive="base">
                                        <p:cTn id="7" dur="500" fill="hold"/>
                                        <p:tgtEl>
                                          <p:spTgt spid="21506"/>
                                        </p:tgtEl>
                                        <p:attrNameLst>
                                          <p:attrName>ppt_x</p:attrName>
                                        </p:attrNameLst>
                                      </p:cBhvr>
                                      <p:tavLst>
                                        <p:tav tm="0">
                                          <p:val>
                                            <p:strVal val="#ppt_x"/>
                                          </p:val>
                                        </p:tav>
                                        <p:tav tm="100000">
                                          <p:val>
                                            <p:strVal val="#ppt_x"/>
                                          </p:val>
                                        </p:tav>
                                      </p:tavLst>
                                    </p:anim>
                                    <p:anim calcmode="lin" valueType="num">
                                      <p:cBhvr additive="base">
                                        <p:cTn id="8"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45D0626-0021-46C9-8B9A-A4E6621F6676}"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sp>
        <p:nvSpPr>
          <p:cNvPr id="228355" name="Rectangle 2"/>
          <p:cNvSpPr>
            <a:spLocks noGrp="1" noChangeArrowheads="1"/>
          </p:cNvSpPr>
          <p:nvPr>
            <p:ph type="title"/>
          </p:nvPr>
        </p:nvSpPr>
        <p:spPr>
          <a:xfrm>
            <a:off x="1981200" y="152400"/>
            <a:ext cx="8229600" cy="990600"/>
          </a:xfrm>
        </p:spPr>
        <p:txBody>
          <a:bodyPr/>
          <a:lstStyle/>
          <a:p>
            <a:r>
              <a:rPr lang="zh-CN" altLang="en-US" b="1" dirty="0">
                <a:latin typeface="楷体" pitchFamily="49" charset="-122"/>
                <a:ea typeface="楷体" pitchFamily="49" charset="-122"/>
              </a:rPr>
              <a:t>调度算法的选择</a:t>
            </a:r>
            <a:endParaRPr lang="zh-CN" altLang="en-US" b="1" dirty="0">
              <a:latin typeface="楷体" pitchFamily="49" charset="-122"/>
              <a:ea typeface="楷体" pitchFamily="49" charset="-122"/>
            </a:endParaRPr>
          </a:p>
        </p:txBody>
      </p:sp>
      <p:sp>
        <p:nvSpPr>
          <p:cNvPr id="235523" name="Rectangle 3"/>
          <p:cNvSpPr>
            <a:spLocks noGrp="1" noChangeArrowheads="1"/>
          </p:cNvSpPr>
          <p:nvPr>
            <p:ph type="body" idx="1"/>
          </p:nvPr>
        </p:nvSpPr>
        <p:spPr/>
        <p:txBody>
          <a:bodyPr/>
          <a:lstStyle/>
          <a:p>
            <a:pPr>
              <a:lnSpc>
                <a:spcPct val="125000"/>
              </a:lnSpc>
            </a:pPr>
            <a:r>
              <a:rPr lang="zh-CN" altLang="en-US" sz="2800" b="1" dirty="0">
                <a:latin typeface="楷体" pitchFamily="49" charset="-122"/>
                <a:ea typeface="楷体" pitchFamily="49" charset="-122"/>
              </a:rPr>
              <a:t>实际系统相当普遍采用最短寻道时间优先算法，因为它简单有效，性价比好。</a:t>
            </a:r>
            <a:endParaRPr lang="zh-CN" altLang="en-US" sz="2800" b="1" dirty="0">
              <a:latin typeface="楷体" pitchFamily="49" charset="-122"/>
              <a:ea typeface="楷体" pitchFamily="49" charset="-122"/>
            </a:endParaRPr>
          </a:p>
          <a:p>
            <a:pPr>
              <a:lnSpc>
                <a:spcPct val="125000"/>
              </a:lnSpc>
            </a:pPr>
            <a:r>
              <a:rPr lang="zh-CN" altLang="en-US" sz="2800" b="1" dirty="0">
                <a:latin typeface="楷体" pitchFamily="49" charset="-122"/>
                <a:ea typeface="楷体" pitchFamily="49" charset="-122"/>
              </a:rPr>
              <a:t>扫描算法更适于磁盘负担重的系统。</a:t>
            </a:r>
            <a:endParaRPr lang="zh-CN" altLang="en-US" sz="2800" b="1" dirty="0">
              <a:latin typeface="楷体" pitchFamily="49" charset="-122"/>
              <a:ea typeface="楷体" pitchFamily="49" charset="-122"/>
            </a:endParaRPr>
          </a:p>
          <a:p>
            <a:pPr>
              <a:lnSpc>
                <a:spcPct val="125000"/>
              </a:lnSpc>
            </a:pPr>
            <a:r>
              <a:rPr lang="zh-CN" altLang="en-US" sz="2800" b="1" dirty="0">
                <a:latin typeface="楷体" pitchFamily="49" charset="-122"/>
                <a:ea typeface="楷体" pitchFamily="49" charset="-122"/>
              </a:rPr>
              <a:t>磁盘负担很轻的系统也可以采用先来先服务算法</a:t>
            </a:r>
            <a:endParaRPr lang="zh-CN" altLang="en-US" sz="2800" b="1" dirty="0">
              <a:latin typeface="楷体" pitchFamily="49" charset="-122"/>
              <a:ea typeface="楷体" pitchFamily="49" charset="-122"/>
            </a:endParaRPr>
          </a:p>
          <a:p>
            <a:pPr>
              <a:lnSpc>
                <a:spcPct val="125000"/>
              </a:lnSpc>
            </a:pPr>
            <a:r>
              <a:rPr lang="zh-CN" altLang="en-US" sz="2800" b="1" dirty="0">
                <a:latin typeface="楷体" pitchFamily="49" charset="-122"/>
                <a:ea typeface="楷体" pitchFamily="49" charset="-122"/>
              </a:rPr>
              <a:t>一般要将磁盘调度算法作为操作系统的单独模块编写，利于修改和更换。</a:t>
            </a:r>
            <a:endParaRPr lang="zh-CN" altLang="en-US" sz="2800" b="1" dirty="0">
              <a:latin typeface="楷体" pitchFamily="49" charset="-122"/>
              <a:ea typeface="楷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37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5C3428E8-06C3-4DF5-BD3A-8C37410CC98D}" type="slidenum">
              <a:rPr lang="en-US" altLang="zh-CN" sz="1400">
                <a:latin typeface="楷体" pitchFamily="49" charset="-122"/>
                <a:ea typeface="楷体" pitchFamily="49" charset="-122"/>
              </a:rPr>
            </a:fld>
            <a:endParaRPr lang="en-US" altLang="zh-CN" sz="1400">
              <a:latin typeface="楷体" pitchFamily="49" charset="-122"/>
              <a:ea typeface="楷体" pitchFamily="49" charset="-122"/>
            </a:endParaRPr>
          </a:p>
        </p:txBody>
      </p:sp>
      <p:graphicFrame>
        <p:nvGraphicFramePr>
          <p:cNvPr id="436286" name="Group 62"/>
          <p:cNvGraphicFramePr>
            <a:graphicFrameLocks noGrp="1"/>
          </p:cNvGraphicFramePr>
          <p:nvPr/>
        </p:nvGraphicFramePr>
        <p:xfrm>
          <a:off x="6757194" y="1447801"/>
          <a:ext cx="3960812" cy="4248151"/>
        </p:xfrm>
        <a:graphic>
          <a:graphicData uri="http://schemas.openxmlformats.org/drawingml/2006/table">
            <a:tbl>
              <a:tblPr/>
              <a:tblGrid>
                <a:gridCol w="865187"/>
                <a:gridCol w="1066800"/>
                <a:gridCol w="1020763"/>
                <a:gridCol w="1008062"/>
              </a:tblGrid>
              <a:tr h="606425">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rPr>
                        <a:t>序号</a:t>
                      </a:r>
                      <a:endPar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rPr>
                        <a:t>柱面号</a:t>
                      </a:r>
                      <a:endPar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rPr>
                        <a:t>磁头号</a:t>
                      </a:r>
                      <a:endPar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rPr>
                        <a:t>扇区号</a:t>
                      </a:r>
                      <a:endPar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8013">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1</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9</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3</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6425">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2</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7</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5</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6425">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3</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rPr>
                        <a:t>15</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20</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6425">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4</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9</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4</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4</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8013">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5</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20</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9</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5</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6425">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6</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7</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rPr>
                        <a:t>15</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rPr>
                        <a:t>2</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9421" name="Rectangle 2"/>
          <p:cNvSpPr>
            <a:spLocks noGrp="1" noChangeArrowheads="1"/>
          </p:cNvSpPr>
          <p:nvPr>
            <p:ph type="title"/>
          </p:nvPr>
        </p:nvSpPr>
        <p:spPr>
          <a:xfrm>
            <a:off x="1981200" y="80964"/>
            <a:ext cx="8229600" cy="1143000"/>
          </a:xfrm>
        </p:spPr>
        <p:txBody>
          <a:bodyPr/>
          <a:lstStyle/>
          <a:p>
            <a:r>
              <a:rPr lang="zh-CN" altLang="en-US" b="1" dirty="0">
                <a:latin typeface="楷体" pitchFamily="49" charset="-122"/>
                <a:ea typeface="楷体" pitchFamily="49" charset="-122"/>
              </a:rPr>
              <a:t>调度算法的选择</a:t>
            </a:r>
            <a:endParaRPr lang="zh-CN" altLang="en-US" b="1" dirty="0">
              <a:latin typeface="楷体" pitchFamily="49" charset="-122"/>
              <a:ea typeface="楷体" pitchFamily="49" charset="-122"/>
            </a:endParaRPr>
          </a:p>
        </p:txBody>
      </p:sp>
      <p:sp>
        <p:nvSpPr>
          <p:cNvPr id="436227" name="Rectangle 3"/>
          <p:cNvSpPr>
            <a:spLocks noGrp="1" noChangeArrowheads="1"/>
          </p:cNvSpPr>
          <p:nvPr>
            <p:ph type="body" idx="1"/>
          </p:nvPr>
        </p:nvSpPr>
        <p:spPr>
          <a:xfrm>
            <a:off x="609601" y="1447801"/>
            <a:ext cx="5688014" cy="4537075"/>
          </a:xfrm>
        </p:spPr>
        <p:txBody>
          <a:bodyPr/>
          <a:lstStyle/>
          <a:p>
            <a:pPr>
              <a:lnSpc>
                <a:spcPct val="125000"/>
              </a:lnSpc>
            </a:pPr>
            <a:r>
              <a:rPr lang="zh-CN" altLang="en-US" sz="2400" b="1" dirty="0">
                <a:latin typeface="楷体" pitchFamily="49" charset="-122"/>
                <a:ea typeface="楷体" pitchFamily="49" charset="-122"/>
              </a:rPr>
              <a:t>假定磁盘的存储臂现在处于</a:t>
            </a:r>
            <a:r>
              <a:rPr lang="en-US" altLang="zh-CN" sz="2400" b="1" dirty="0">
                <a:latin typeface="楷体" pitchFamily="49" charset="-122"/>
                <a:ea typeface="楷体" pitchFamily="49" charset="-122"/>
              </a:rPr>
              <a:t>8</a:t>
            </a:r>
            <a:r>
              <a:rPr lang="zh-CN" altLang="en-US" sz="2400" b="1" dirty="0">
                <a:latin typeface="楷体" pitchFamily="49" charset="-122"/>
                <a:ea typeface="楷体" pitchFamily="49" charset="-122"/>
              </a:rPr>
              <a:t>号柱面上，有如下表所示的</a:t>
            </a:r>
            <a:r>
              <a:rPr lang="en-US" altLang="zh-CN" sz="2400" b="1" dirty="0">
                <a:latin typeface="楷体" pitchFamily="49" charset="-122"/>
                <a:ea typeface="楷体" pitchFamily="49" charset="-122"/>
              </a:rPr>
              <a:t>6</a:t>
            </a:r>
            <a:r>
              <a:rPr lang="zh-CN" altLang="en-US" sz="2400" b="1" dirty="0">
                <a:latin typeface="楷体" pitchFamily="49" charset="-122"/>
                <a:ea typeface="楷体" pitchFamily="49" charset="-122"/>
              </a:rPr>
              <a:t>个请求等待访问磁盘，试列出最省时间的响应顺序。</a:t>
            </a:r>
            <a:endParaRPr lang="zh-CN" altLang="en-US" sz="2400" b="1" dirty="0">
              <a:latin typeface="楷体" pitchFamily="49" charset="-122"/>
              <a:ea typeface="楷体" pitchFamily="49" charset="-122"/>
            </a:endParaRPr>
          </a:p>
          <a:p>
            <a:pPr>
              <a:lnSpc>
                <a:spcPct val="125000"/>
              </a:lnSpc>
            </a:pPr>
            <a:r>
              <a:rPr lang="en-US" altLang="zh-CN" sz="2400" b="1" dirty="0">
                <a:latin typeface="楷体" pitchFamily="49" charset="-122"/>
                <a:ea typeface="楷体" pitchFamily="49" charset="-122"/>
              </a:rPr>
              <a:t>2→6 →1 →4 →3 →5</a:t>
            </a:r>
            <a:endParaRPr lang="en-US" altLang="zh-CN" sz="2400" b="1" dirty="0">
              <a:latin typeface="楷体" pitchFamily="49" charset="-122"/>
              <a:ea typeface="楷体" pitchFamily="49" charset="-122"/>
            </a:endParaRPr>
          </a:p>
          <a:p>
            <a:pPr>
              <a:lnSpc>
                <a:spcPct val="125000"/>
              </a:lnSpc>
              <a:buFontTx/>
              <a:buNone/>
            </a:pPr>
            <a:endParaRPr lang="en-US" altLang="zh-CN" sz="2400" b="1" dirty="0">
              <a:latin typeface="楷体" pitchFamily="49" charset="-122"/>
              <a:ea typeface="楷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36286"/>
                                        </p:tgtEl>
                                        <p:attrNameLst>
                                          <p:attrName>style.visibility</p:attrName>
                                        </p:attrNameLst>
                                      </p:cBhvr>
                                      <p:to>
                                        <p:strVal val="visible"/>
                                      </p:to>
                                    </p:set>
                                    <p:animEffect transition="in" filter="slide(fromBottom)">
                                      <p:cBhvr>
                                        <p:cTn id="11" dur="500"/>
                                        <p:tgtEl>
                                          <p:spTgt spid="43628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62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7"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40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B60000F4-6591-4F2C-BEA3-8BA776FB26B6}" type="slidenum">
              <a:rPr lang="en-US" altLang="zh-CN" sz="1400"/>
            </a:fld>
            <a:endParaRPr lang="en-US" altLang="zh-CN" sz="1400"/>
          </a:p>
        </p:txBody>
      </p:sp>
      <p:sp>
        <p:nvSpPr>
          <p:cNvPr id="387074" name="Rectangle 2"/>
          <p:cNvSpPr>
            <a:spLocks noChangeArrowheads="1"/>
          </p:cNvSpPr>
          <p:nvPr/>
        </p:nvSpPr>
        <p:spPr bwMode="auto">
          <a:xfrm>
            <a:off x="914400" y="1600201"/>
            <a:ext cx="10591799" cy="281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20000"/>
              </a:lnSpc>
              <a:buClr>
                <a:schemeClr val="accent2"/>
              </a:buClr>
              <a:buSzPct val="80000"/>
              <a:buFont typeface="Wingdings" panose="05000000000000000000" pitchFamily="2" charset="2"/>
              <a:buNone/>
            </a:pPr>
            <a:r>
              <a:rPr lang="en-US" altLang="zh-CN" sz="2800" b="1" dirty="0">
                <a:solidFill>
                  <a:srgbClr val="339933"/>
                </a:solidFill>
                <a:latin typeface="微软雅黑" panose="020B0503020204020204" pitchFamily="34" charset="-122"/>
                <a:ea typeface="微软雅黑" panose="020B0503020204020204" pitchFamily="34" charset="-122"/>
              </a:rPr>
              <a:t>1 </a:t>
            </a:r>
            <a:r>
              <a:rPr lang="zh-CN" altLang="en-US" sz="2800" b="1" dirty="0">
                <a:solidFill>
                  <a:srgbClr val="339933"/>
                </a:solidFill>
                <a:latin typeface="微软雅黑" panose="020B0503020204020204" pitchFamily="34" charset="-122"/>
                <a:ea typeface="微软雅黑" panose="020B0503020204020204" pitchFamily="34" charset="-122"/>
              </a:rPr>
              <a:t>、磁盘高速缓存的形式</a:t>
            </a:r>
            <a:endParaRPr lang="zh-CN" altLang="en-US" sz="2800" b="1" dirty="0">
              <a:solidFill>
                <a:srgbClr val="339933"/>
              </a:solidFill>
              <a:latin typeface="微软雅黑" panose="020B0503020204020204" pitchFamily="34" charset="-122"/>
              <a:ea typeface="微软雅黑" panose="020B0503020204020204" pitchFamily="34" charset="-122"/>
            </a:endParaRPr>
          </a:p>
          <a:p>
            <a:pPr lvl="1" eaLnBrk="1" hangingPunct="1">
              <a:lnSpc>
                <a:spcPct val="120000"/>
              </a:lnSpc>
              <a:buClr>
                <a:schemeClr val="accent2"/>
              </a:buClr>
              <a:buSzPct val="80000"/>
              <a:buFont typeface="Wingdings" panose="05000000000000000000" pitchFamily="2" charset="2"/>
              <a:buChar char="l"/>
            </a:pPr>
            <a:r>
              <a:rPr lang="zh-CN" altLang="en-US" sz="2400" b="1" dirty="0">
                <a:solidFill>
                  <a:srgbClr val="FF9900"/>
                </a:solidFill>
                <a:latin typeface="微软雅黑" panose="020B0503020204020204" pitchFamily="34" charset="-122"/>
                <a:ea typeface="微软雅黑" panose="020B0503020204020204" pitchFamily="34" charset="-122"/>
              </a:rPr>
              <a:t>磁盘高速缓存</a:t>
            </a:r>
            <a:r>
              <a:rPr lang="zh-CN" altLang="en-US" sz="2400" b="1" dirty="0">
                <a:latin typeface="微软雅黑" panose="020B0503020204020204" pitchFamily="34" charset="-122"/>
                <a:ea typeface="微软雅黑" panose="020B0503020204020204" pitchFamily="34" charset="-122"/>
              </a:rPr>
              <a:t>：利用</a:t>
            </a:r>
            <a:r>
              <a:rPr lang="zh-CN" altLang="en-US" sz="2400" b="1" dirty="0">
                <a:solidFill>
                  <a:srgbClr val="FF6600"/>
                </a:solidFill>
                <a:latin typeface="微软雅黑" panose="020B0503020204020204" pitchFamily="34" charset="-122"/>
                <a:ea typeface="微软雅黑" panose="020B0503020204020204" pitchFamily="34" charset="-122"/>
              </a:rPr>
              <a:t>内存</a:t>
            </a:r>
            <a:r>
              <a:rPr lang="zh-CN" altLang="en-US" sz="2400" b="1" dirty="0">
                <a:latin typeface="微软雅黑" panose="020B0503020204020204" pitchFamily="34" charset="-122"/>
                <a:ea typeface="微软雅黑" panose="020B0503020204020204" pitchFamily="34" charset="-122"/>
              </a:rPr>
              <a:t>中的存储空间，来暂存从磁盘读出的盘块中的信息。逻辑上属于磁盘，物理上驻留在内存。</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20000"/>
              </a:lnSpc>
              <a:buClr>
                <a:schemeClr val="accent2"/>
              </a:buClr>
              <a:buSzPct val="80000"/>
              <a:buFont typeface="Wingdings" panose="05000000000000000000" pitchFamily="2" charset="2"/>
              <a:buChar char="l"/>
            </a:pPr>
            <a:r>
              <a:rPr lang="zh-CN" altLang="en-US" sz="2400" b="1" dirty="0">
                <a:solidFill>
                  <a:srgbClr val="FF9900"/>
                </a:solidFill>
                <a:latin typeface="微软雅黑" panose="020B0503020204020204" pitchFamily="34" charset="-122"/>
                <a:ea typeface="微软雅黑" panose="020B0503020204020204" pitchFamily="34" charset="-122"/>
              </a:rPr>
              <a:t>固定大小</a:t>
            </a:r>
            <a:r>
              <a:rPr lang="zh-CN" altLang="en-US" sz="2400" b="1" dirty="0">
                <a:latin typeface="微软雅黑" panose="020B0503020204020204" pitchFamily="34" charset="-122"/>
                <a:ea typeface="微软雅黑" panose="020B0503020204020204" pitchFamily="34" charset="-122"/>
              </a:rPr>
              <a:t>：在内存中开辟一个单独的存储空间来作为磁盘高速缓存。</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20000"/>
              </a:lnSpc>
              <a:buClr>
                <a:schemeClr val="accent2"/>
              </a:buClr>
              <a:buSzPct val="80000"/>
              <a:buFont typeface="Wingdings" panose="05000000000000000000" pitchFamily="2" charset="2"/>
              <a:buChar char="l"/>
            </a:pPr>
            <a:r>
              <a:rPr lang="zh-CN" altLang="en-US" sz="2400" b="1" dirty="0">
                <a:solidFill>
                  <a:srgbClr val="FF9900"/>
                </a:solidFill>
                <a:latin typeface="微软雅黑" panose="020B0503020204020204" pitchFamily="34" charset="-122"/>
                <a:ea typeface="微软雅黑" panose="020B0503020204020204" pitchFamily="34" charset="-122"/>
              </a:rPr>
              <a:t>可变大小</a:t>
            </a:r>
            <a:r>
              <a:rPr lang="zh-CN" altLang="en-US" sz="2400" b="1" dirty="0">
                <a:latin typeface="微软雅黑" panose="020B0503020204020204" pitchFamily="34" charset="-122"/>
                <a:ea typeface="微软雅黑" panose="020B0503020204020204" pitchFamily="34" charset="-122"/>
              </a:rPr>
              <a:t>：将所有未利用的空间作为一个缓冲池。</a:t>
            </a:r>
            <a:endParaRPr lang="zh-CN" altLang="en-US" sz="2400" b="1" dirty="0">
              <a:latin typeface="微软雅黑" panose="020B0503020204020204" pitchFamily="34" charset="-122"/>
              <a:ea typeface="微软雅黑" panose="020B0503020204020204" pitchFamily="34" charset="-122"/>
            </a:endParaRPr>
          </a:p>
        </p:txBody>
      </p:sp>
      <p:sp>
        <p:nvSpPr>
          <p:cNvPr id="230404" name="Rectangle 3"/>
          <p:cNvSpPr>
            <a:spLocks noChangeArrowheads="1"/>
          </p:cNvSpPr>
          <p:nvPr/>
        </p:nvSpPr>
        <p:spPr bwMode="auto">
          <a:xfrm>
            <a:off x="2819401" y="304801"/>
            <a:ext cx="2963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chemeClr val="accent2"/>
              </a:buClr>
              <a:buSzPct val="80000"/>
              <a:buFont typeface="Wingdings" panose="05000000000000000000" pitchFamily="2" charset="2"/>
              <a:buNone/>
            </a:pPr>
            <a:r>
              <a:rPr lang="zh-CN" altLang="en-US" sz="3600" b="1">
                <a:solidFill>
                  <a:srgbClr val="FF9900"/>
                </a:solidFill>
              </a:rPr>
              <a:t>磁盘高速缓存</a:t>
            </a:r>
            <a:endParaRPr lang="zh-CN" altLang="en-US" sz="3600" b="1">
              <a:solidFill>
                <a:srgbClr val="FF99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7074">
                                            <p:txEl>
                                              <p:pRg st="0" end="0"/>
                                            </p:txEl>
                                          </p:spTgt>
                                        </p:tgtEl>
                                        <p:attrNameLst>
                                          <p:attrName>style.visibility</p:attrName>
                                        </p:attrNameLst>
                                      </p:cBhvr>
                                      <p:to>
                                        <p:strVal val="visible"/>
                                      </p:to>
                                    </p:set>
                                    <p:animEffect transition="in" filter="slide(fromBottom)">
                                      <p:cBhvr>
                                        <p:cTn id="7" dur="500"/>
                                        <p:tgtEl>
                                          <p:spTgt spid="387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87074">
                                            <p:txEl>
                                              <p:pRg st="1" end="1"/>
                                            </p:txEl>
                                          </p:spTgt>
                                        </p:tgtEl>
                                        <p:attrNameLst>
                                          <p:attrName>style.visibility</p:attrName>
                                        </p:attrNameLst>
                                      </p:cBhvr>
                                      <p:to>
                                        <p:strVal val="visible"/>
                                      </p:to>
                                    </p:set>
                                    <p:animEffect transition="in" filter="slide(fromBottom)">
                                      <p:cBhvr>
                                        <p:cTn id="12" dur="500"/>
                                        <p:tgtEl>
                                          <p:spTgt spid="387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87074">
                                            <p:txEl>
                                              <p:pRg st="2" end="2"/>
                                            </p:txEl>
                                          </p:spTgt>
                                        </p:tgtEl>
                                        <p:attrNameLst>
                                          <p:attrName>style.visibility</p:attrName>
                                        </p:attrNameLst>
                                      </p:cBhvr>
                                      <p:to>
                                        <p:strVal val="visible"/>
                                      </p:to>
                                    </p:set>
                                    <p:animEffect transition="in" filter="slide(fromBottom)">
                                      <p:cBhvr>
                                        <p:cTn id="17" dur="500"/>
                                        <p:tgtEl>
                                          <p:spTgt spid="387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87074">
                                            <p:txEl>
                                              <p:pRg st="3" end="3"/>
                                            </p:txEl>
                                          </p:spTgt>
                                        </p:tgtEl>
                                        <p:attrNameLst>
                                          <p:attrName>style.visibility</p:attrName>
                                        </p:attrNameLst>
                                      </p:cBhvr>
                                      <p:to>
                                        <p:strVal val="visible"/>
                                      </p:to>
                                    </p:set>
                                    <p:animEffect transition="in" filter="slide(fromBottom)">
                                      <p:cBhvr>
                                        <p:cTn id="22" dur="500"/>
                                        <p:tgtEl>
                                          <p:spTgt spid="3870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4" grpId="0" bldLvl="2" build="p"/>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245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B7B1823-C738-4924-9725-9606EF98AC82}" type="slidenum">
              <a:rPr lang="en-US" altLang="zh-CN" sz="1400"/>
            </a:fld>
            <a:endParaRPr lang="en-US" altLang="zh-CN" sz="1400"/>
          </a:p>
        </p:txBody>
      </p:sp>
      <p:sp>
        <p:nvSpPr>
          <p:cNvPr id="232451" name="Rectangle 2"/>
          <p:cNvSpPr>
            <a:spLocks noChangeArrowheads="1"/>
          </p:cNvSpPr>
          <p:nvPr/>
        </p:nvSpPr>
        <p:spPr bwMode="auto">
          <a:xfrm>
            <a:off x="1219200" y="304800"/>
            <a:ext cx="10363200" cy="277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itchFamily="2" charset="-122"/>
              </a:defRPr>
            </a:lvl1pPr>
            <a:lvl2pPr marL="914400" indent="-45720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20000"/>
              </a:lnSpc>
              <a:spcBef>
                <a:spcPct val="50000"/>
              </a:spcBef>
              <a:buClr>
                <a:schemeClr val="accent2"/>
              </a:buClr>
              <a:buSzPct val="80000"/>
              <a:buFont typeface="Wingdings" panose="05000000000000000000" pitchFamily="2" charset="2"/>
              <a:buNone/>
            </a:pPr>
            <a:r>
              <a:rPr lang="en-US" altLang="zh-CN" b="1" dirty="0">
                <a:solidFill>
                  <a:srgbClr val="339933"/>
                </a:solidFill>
              </a:rPr>
              <a:t>2</a:t>
            </a:r>
            <a:r>
              <a:rPr lang="zh-CN" altLang="en-US" b="1" dirty="0">
                <a:solidFill>
                  <a:srgbClr val="339933"/>
                </a:solidFill>
              </a:rPr>
              <a:t>．数据交付（</a:t>
            </a:r>
            <a:r>
              <a:rPr lang="en-US" altLang="zh-CN" b="1" dirty="0">
                <a:solidFill>
                  <a:srgbClr val="339933"/>
                </a:solidFill>
              </a:rPr>
              <a:t>Data Delivery</a:t>
            </a:r>
            <a:r>
              <a:rPr lang="zh-CN" altLang="en-US" b="1" dirty="0">
                <a:solidFill>
                  <a:srgbClr val="339933"/>
                </a:solidFill>
              </a:rPr>
              <a:t>）</a:t>
            </a:r>
            <a:endParaRPr lang="zh-CN" altLang="en-US" b="1" dirty="0">
              <a:solidFill>
                <a:srgbClr val="339933"/>
              </a:solidFill>
            </a:endParaRPr>
          </a:p>
          <a:p>
            <a:pPr eaLnBrk="1" hangingPunct="1">
              <a:lnSpc>
                <a:spcPct val="120000"/>
              </a:lnSpc>
              <a:spcBef>
                <a:spcPct val="50000"/>
              </a:spcBef>
              <a:buClr>
                <a:schemeClr val="accent2"/>
              </a:buClr>
              <a:buSzPct val="80000"/>
              <a:buFont typeface="Wingdings" panose="05000000000000000000" pitchFamily="2" charset="2"/>
              <a:buNone/>
            </a:pPr>
            <a:r>
              <a:rPr lang="zh-CN" altLang="en-US" b="1" dirty="0">
                <a:solidFill>
                  <a:schemeClr val="tx2"/>
                </a:solidFill>
              </a:rPr>
              <a:t>   </a:t>
            </a:r>
            <a:r>
              <a:rPr lang="zh-CN" altLang="en-US" sz="2800" b="1" dirty="0">
                <a:solidFill>
                  <a:schemeClr val="tx2"/>
                </a:solidFill>
              </a:rPr>
              <a:t>是指将磁盘高速缓存中的数据传送给请求者进程。</a:t>
            </a:r>
            <a:endParaRPr lang="zh-CN" altLang="en-US" b="1" dirty="0">
              <a:solidFill>
                <a:schemeClr val="tx2"/>
              </a:solidFill>
            </a:endParaRPr>
          </a:p>
          <a:p>
            <a:pPr lvl="1" eaLnBrk="1" hangingPunct="1">
              <a:lnSpc>
                <a:spcPct val="120000"/>
              </a:lnSpc>
              <a:spcBef>
                <a:spcPct val="50000"/>
              </a:spcBef>
              <a:buClr>
                <a:schemeClr val="accent2"/>
              </a:buClr>
              <a:buSzPct val="80000"/>
              <a:buFont typeface="Wingdings" panose="05000000000000000000" pitchFamily="2" charset="2"/>
              <a:buChar char="l"/>
            </a:pPr>
            <a:r>
              <a:rPr lang="zh-CN" altLang="en-US" sz="2400" b="1" dirty="0">
                <a:solidFill>
                  <a:srgbClr val="FF6600"/>
                </a:solidFill>
              </a:rPr>
              <a:t>数据交付：</a:t>
            </a:r>
            <a:r>
              <a:rPr lang="zh-CN" altLang="en-US" sz="2400" b="1" dirty="0"/>
              <a:t>直接将高速缓存中的数据传送到请求者进程的内存工作区。</a:t>
            </a:r>
            <a:endParaRPr lang="zh-CN" altLang="en-US" sz="2400" b="1" dirty="0"/>
          </a:p>
          <a:p>
            <a:pPr lvl="1" eaLnBrk="1" hangingPunct="1">
              <a:lnSpc>
                <a:spcPct val="120000"/>
              </a:lnSpc>
              <a:spcBef>
                <a:spcPct val="50000"/>
              </a:spcBef>
              <a:buClr>
                <a:schemeClr val="accent2"/>
              </a:buClr>
              <a:buSzPct val="80000"/>
              <a:buFont typeface="Wingdings" panose="05000000000000000000" pitchFamily="2" charset="2"/>
              <a:buChar char="l"/>
            </a:pPr>
            <a:r>
              <a:rPr lang="zh-CN" altLang="en-US" sz="2400" b="1" dirty="0">
                <a:solidFill>
                  <a:srgbClr val="FF6600"/>
                </a:solidFill>
              </a:rPr>
              <a:t>指针交付：</a:t>
            </a:r>
            <a:r>
              <a:rPr lang="zh-CN" altLang="en-US" sz="2400" b="1" dirty="0"/>
              <a:t>只将指向高速缓存中某区域的指针交付给请求者进程。</a:t>
            </a:r>
            <a:endParaRPr lang="zh-CN" altLang="en-US" sz="3600" b="1" dirty="0">
              <a:solidFill>
                <a:srgbClr val="FFFF00"/>
              </a:solidFill>
            </a:endParaRPr>
          </a:p>
        </p:txBody>
      </p:sp>
      <p:sp>
        <p:nvSpPr>
          <p:cNvPr id="232452" name="矩形 6"/>
          <p:cNvSpPr>
            <a:spLocks noChangeArrowheads="1"/>
          </p:cNvSpPr>
          <p:nvPr/>
        </p:nvSpPr>
        <p:spPr bwMode="auto">
          <a:xfrm>
            <a:off x="2362200" y="3505200"/>
            <a:ext cx="7620000" cy="8302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zh-CN" altLang="en-US" sz="2400" b="1"/>
              <a:t> 后一种方式由于所传送的数据量少，因而节省了数据从磁盘高速缓存存储空间到进程的内存工作区的时间。</a:t>
            </a:r>
            <a:endParaRPr lang="zh-CN" altLang="en-US" sz="2400"/>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47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575FB3C-71AC-4240-B355-31D0B1F97554}" type="slidenum">
              <a:rPr lang="en-US" altLang="zh-CN" sz="1400"/>
            </a:fld>
            <a:endParaRPr lang="en-US" altLang="zh-CN" sz="1400"/>
          </a:p>
        </p:txBody>
      </p:sp>
      <p:sp>
        <p:nvSpPr>
          <p:cNvPr id="233475" name="Text Box 4"/>
          <p:cNvSpPr txBox="1">
            <a:spLocks noChangeArrowheads="1"/>
          </p:cNvSpPr>
          <p:nvPr/>
        </p:nvSpPr>
        <p:spPr bwMode="auto">
          <a:xfrm>
            <a:off x="2819400" y="533401"/>
            <a:ext cx="1763608"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t>3. </a:t>
            </a:r>
            <a:r>
              <a:rPr lang="zh-CN" altLang="en-US" sz="2400" b="1"/>
              <a:t>置换算法</a:t>
            </a:r>
            <a:endParaRPr lang="zh-CN" altLang="en-US" sz="2400" b="1"/>
          </a:p>
        </p:txBody>
      </p:sp>
      <p:sp>
        <p:nvSpPr>
          <p:cNvPr id="111622" name="Text Box 5"/>
          <p:cNvSpPr txBox="1">
            <a:spLocks noChangeArrowheads="1"/>
          </p:cNvSpPr>
          <p:nvPr/>
        </p:nvSpPr>
        <p:spPr bwMode="auto">
          <a:xfrm>
            <a:off x="1143000" y="1447801"/>
            <a:ext cx="8993188" cy="3970308"/>
          </a:xfrm>
          <a:prstGeom prst="rect">
            <a:avLst/>
          </a:prstGeom>
          <a:noFill/>
          <a:ln>
            <a:noFill/>
          </a:ln>
        </p:spPr>
        <p:txBody>
          <a:bodyPr wrap="square"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lnSpc>
                <a:spcPct val="150000"/>
              </a:lnSpc>
              <a:spcBef>
                <a:spcPct val="50000"/>
              </a:spcBef>
              <a:buFontTx/>
              <a:buNone/>
              <a:defRPr/>
            </a:pPr>
            <a:r>
              <a:rPr lang="zh-CN" altLang="en-US" sz="2400" b="1" dirty="0"/>
              <a:t>磁盘高速缓存满，置换要考虑了以下几点：</a:t>
            </a:r>
            <a:endParaRPr lang="zh-CN" altLang="en-US" sz="2400" b="1" dirty="0"/>
          </a:p>
          <a:p>
            <a:pPr marL="914400" lvl="1" indent="-457200" eaLnBrk="1" hangingPunct="1">
              <a:lnSpc>
                <a:spcPct val="150000"/>
              </a:lnSpc>
              <a:spcBef>
                <a:spcPct val="50000"/>
              </a:spcBef>
              <a:buFontTx/>
              <a:buAutoNum type="arabicParenBoth"/>
              <a:defRPr/>
            </a:pPr>
            <a:r>
              <a:rPr lang="zh-CN" altLang="en-US" sz="2400" b="1" dirty="0">
                <a:solidFill>
                  <a:schemeClr val="accent2"/>
                </a:solidFill>
              </a:rPr>
              <a:t>访问频率</a:t>
            </a:r>
            <a:r>
              <a:rPr lang="zh-CN" altLang="en-US" sz="2400" b="1" dirty="0"/>
              <a:t>。磁盘高速缓存访问频率与磁盘访问频率相当 </a:t>
            </a:r>
            <a:endParaRPr lang="en-US" altLang="zh-CN" sz="2400" b="1" dirty="0"/>
          </a:p>
          <a:p>
            <a:pPr marL="914400" lvl="1" indent="-457200" eaLnBrk="1" hangingPunct="1">
              <a:lnSpc>
                <a:spcPct val="150000"/>
              </a:lnSpc>
              <a:spcBef>
                <a:spcPct val="50000"/>
              </a:spcBef>
              <a:buFontTx/>
              <a:buAutoNum type="arabicParenBoth"/>
              <a:defRPr/>
            </a:pPr>
            <a:r>
              <a:rPr lang="zh-CN" altLang="en-US" sz="2400" b="1" dirty="0">
                <a:solidFill>
                  <a:schemeClr val="accent2"/>
                </a:solidFill>
              </a:rPr>
              <a:t>可预见性</a:t>
            </a:r>
            <a:r>
              <a:rPr lang="zh-CN" altLang="en-US" sz="2400" b="1" dirty="0"/>
              <a:t>。磁盘高速缓存中哪些数据会被访问，大部分可预见</a:t>
            </a:r>
            <a:endParaRPr lang="zh-CN" altLang="en-US" sz="2400" b="1" dirty="0"/>
          </a:p>
          <a:p>
            <a:pPr lvl="1" eaLnBrk="1" hangingPunct="1">
              <a:lnSpc>
                <a:spcPct val="150000"/>
              </a:lnSpc>
              <a:spcBef>
                <a:spcPct val="50000"/>
              </a:spcBef>
              <a:buFontTx/>
              <a:buNone/>
              <a:defRPr/>
            </a:pPr>
            <a:r>
              <a:rPr lang="en-US" altLang="zh-CN" sz="2400" b="1" dirty="0"/>
              <a:t>(3) </a:t>
            </a:r>
            <a:r>
              <a:rPr lang="zh-CN" altLang="en-US" sz="2400" b="1" dirty="0">
                <a:solidFill>
                  <a:schemeClr val="accent2"/>
                </a:solidFill>
              </a:rPr>
              <a:t>数据的一致性</a:t>
            </a:r>
            <a:r>
              <a:rPr lang="zh-CN" altLang="en-US" sz="2400" b="1" dirty="0"/>
              <a:t>。</a:t>
            </a:r>
            <a:r>
              <a:rPr lang="en-US" altLang="zh-CN" sz="2400" b="1" dirty="0"/>
              <a:t>LRU </a:t>
            </a:r>
            <a:r>
              <a:rPr lang="zh-CN" altLang="en-US" sz="2400" b="1" dirty="0"/>
              <a:t>链，头部存放会影响一致性盘块和不再使用盘块，这些盘块应优先写回磁盘中，避免数据不一致</a:t>
            </a:r>
            <a:r>
              <a:rPr lang="en-US" altLang="zh-CN" sz="2400" b="1" dirty="0"/>
              <a:t>.</a:t>
            </a:r>
            <a:endParaRPr lang="en-US" altLang="zh-CN"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1622">
                                            <p:txEl>
                                              <p:pRg st="0" end="0"/>
                                            </p:txEl>
                                          </p:spTgt>
                                        </p:tgtEl>
                                        <p:attrNameLst>
                                          <p:attrName>style.visibility</p:attrName>
                                        </p:attrNameLst>
                                      </p:cBhvr>
                                      <p:to>
                                        <p:strVal val="visible"/>
                                      </p:to>
                                    </p:set>
                                    <p:animEffect transition="in" filter="slide(fromBottom)">
                                      <p:cBhvr>
                                        <p:cTn id="7" dur="500"/>
                                        <p:tgtEl>
                                          <p:spTgt spid="1116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1622">
                                            <p:txEl>
                                              <p:pRg st="1" end="1"/>
                                            </p:txEl>
                                          </p:spTgt>
                                        </p:tgtEl>
                                        <p:attrNameLst>
                                          <p:attrName>style.visibility</p:attrName>
                                        </p:attrNameLst>
                                      </p:cBhvr>
                                      <p:to>
                                        <p:strVal val="visible"/>
                                      </p:to>
                                    </p:set>
                                    <p:animEffect transition="in" filter="slide(fromBottom)">
                                      <p:cBhvr>
                                        <p:cTn id="12" dur="500"/>
                                        <p:tgtEl>
                                          <p:spTgt spid="1116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1622">
                                            <p:txEl>
                                              <p:pRg st="2" end="2"/>
                                            </p:txEl>
                                          </p:spTgt>
                                        </p:tgtEl>
                                        <p:attrNameLst>
                                          <p:attrName>style.visibility</p:attrName>
                                        </p:attrNameLst>
                                      </p:cBhvr>
                                      <p:to>
                                        <p:strVal val="visible"/>
                                      </p:to>
                                    </p:set>
                                    <p:animEffect transition="in" filter="slide(fromBottom)">
                                      <p:cBhvr>
                                        <p:cTn id="17" dur="500"/>
                                        <p:tgtEl>
                                          <p:spTgt spid="1116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1622">
                                            <p:txEl>
                                              <p:pRg st="3" end="3"/>
                                            </p:txEl>
                                          </p:spTgt>
                                        </p:tgtEl>
                                        <p:attrNameLst>
                                          <p:attrName>style.visibility</p:attrName>
                                        </p:attrNameLst>
                                      </p:cBhvr>
                                      <p:to>
                                        <p:strVal val="visible"/>
                                      </p:to>
                                    </p:set>
                                    <p:animEffect transition="in" filter="slide(fromBottom)">
                                      <p:cBhvr>
                                        <p:cTn id="22" dur="500"/>
                                        <p:tgtEl>
                                          <p:spTgt spid="1116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2" grpId="0" bldLvl="2" build="p"/>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449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46BFA751-EC10-4DF7-93C2-D752B5A538F0}" type="slidenum">
              <a:rPr lang="en-US" altLang="zh-CN" sz="1400"/>
            </a:fld>
            <a:endParaRPr lang="en-US" altLang="zh-CN" sz="1400"/>
          </a:p>
        </p:txBody>
      </p:sp>
      <p:sp>
        <p:nvSpPr>
          <p:cNvPr id="234499" name="Text Box 4"/>
          <p:cNvSpPr txBox="1">
            <a:spLocks noChangeArrowheads="1"/>
          </p:cNvSpPr>
          <p:nvPr/>
        </p:nvSpPr>
        <p:spPr bwMode="auto">
          <a:xfrm>
            <a:off x="2667001" y="381001"/>
            <a:ext cx="3086085"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t>4. </a:t>
            </a:r>
            <a:r>
              <a:rPr lang="zh-CN" altLang="en-US" sz="2400" b="1"/>
              <a:t>周期性地写回磁盘 </a:t>
            </a:r>
            <a:endParaRPr lang="zh-CN" altLang="en-US" sz="2400" b="1"/>
          </a:p>
        </p:txBody>
      </p:sp>
      <p:sp>
        <p:nvSpPr>
          <p:cNvPr id="153605" name="Text Box 5"/>
          <p:cNvSpPr txBox="1">
            <a:spLocks noChangeArrowheads="1"/>
          </p:cNvSpPr>
          <p:nvPr/>
        </p:nvSpPr>
        <p:spPr bwMode="auto">
          <a:xfrm>
            <a:off x="762000" y="1524001"/>
            <a:ext cx="11049000" cy="349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lnSpc>
                <a:spcPct val="130000"/>
              </a:lnSpc>
              <a:spcBef>
                <a:spcPct val="50000"/>
              </a:spcBef>
              <a:buFont typeface="Wingdings" panose="05000000000000000000" pitchFamily="2" charset="2"/>
              <a:buChar char="n"/>
            </a:pPr>
            <a:r>
              <a:rPr lang="en-US" altLang="zh-CN" sz="2300" b="1" dirty="0"/>
              <a:t>  </a:t>
            </a:r>
            <a:r>
              <a:rPr lang="zh-CN" altLang="en-US" sz="2300" b="1" dirty="0"/>
              <a:t>在</a:t>
            </a:r>
            <a:r>
              <a:rPr lang="en-US" altLang="zh-CN" sz="2300" b="1" dirty="0">
                <a:solidFill>
                  <a:srgbClr val="FF6600"/>
                </a:solidFill>
              </a:rPr>
              <a:t>UNIX</a:t>
            </a:r>
            <a:r>
              <a:rPr lang="zh-CN" altLang="en-US" sz="2300" b="1" dirty="0"/>
              <a:t>系统中专门增设了一个修改</a:t>
            </a:r>
            <a:r>
              <a:rPr lang="en-US" altLang="zh-CN" sz="2300" b="1" dirty="0"/>
              <a:t>(update)</a:t>
            </a:r>
            <a:r>
              <a:rPr lang="zh-CN" altLang="en-US" sz="2300" b="1" dirty="0"/>
              <a:t>程序， 使之在后台运行，该程序</a:t>
            </a:r>
            <a:r>
              <a:rPr lang="zh-CN" altLang="en-US" sz="2300" b="1" dirty="0">
                <a:solidFill>
                  <a:schemeClr val="accent2"/>
                </a:solidFill>
              </a:rPr>
              <a:t>周期性</a:t>
            </a:r>
            <a:r>
              <a:rPr lang="zh-CN" altLang="en-US" sz="2300" b="1" dirty="0"/>
              <a:t>地调用一个</a:t>
            </a:r>
            <a:r>
              <a:rPr lang="zh-CN" altLang="en-US" sz="2300" b="1" dirty="0">
                <a:solidFill>
                  <a:schemeClr val="accent2"/>
                </a:solidFill>
              </a:rPr>
              <a:t>系统调用</a:t>
            </a:r>
            <a:r>
              <a:rPr lang="en-US" altLang="zh-CN" sz="2300" b="1" dirty="0">
                <a:solidFill>
                  <a:schemeClr val="accent2"/>
                </a:solidFill>
              </a:rPr>
              <a:t>SYNC</a:t>
            </a:r>
            <a:r>
              <a:rPr lang="zh-CN" altLang="en-US" sz="2300" b="1" dirty="0"/>
              <a:t>。该调用的主要功能是</a:t>
            </a:r>
            <a:r>
              <a:rPr lang="zh-CN" altLang="en-US" sz="2300" b="1" dirty="0">
                <a:solidFill>
                  <a:schemeClr val="hlink"/>
                </a:solidFill>
              </a:rPr>
              <a:t>强制性地将所有在高速缓存中已修改的盘块数据写回磁盘</a:t>
            </a:r>
            <a:r>
              <a:rPr lang="zh-CN" altLang="en-US" sz="2300" b="1" dirty="0"/>
              <a:t>。一般是把两次调用</a:t>
            </a:r>
            <a:r>
              <a:rPr lang="en-US" altLang="zh-CN" sz="2300" b="1" dirty="0"/>
              <a:t>SYNC</a:t>
            </a:r>
            <a:r>
              <a:rPr lang="zh-CN" altLang="en-US" sz="2300" b="1" dirty="0"/>
              <a:t>的时间间隔定为</a:t>
            </a:r>
            <a:r>
              <a:rPr lang="en-US" altLang="zh-CN" sz="2300" b="1" dirty="0"/>
              <a:t>30s</a:t>
            </a:r>
            <a:r>
              <a:rPr lang="zh-CN" altLang="en-US" sz="2300" b="1" dirty="0"/>
              <a:t>。这样，因系统故障所造成的工作损失不会超过</a:t>
            </a:r>
            <a:r>
              <a:rPr lang="en-US" altLang="zh-CN" sz="2300" b="1" dirty="0"/>
              <a:t>30s</a:t>
            </a:r>
            <a:r>
              <a:rPr lang="zh-CN" altLang="en-US" sz="2300" b="1" dirty="0"/>
              <a:t>的劳动量。</a:t>
            </a:r>
            <a:endParaRPr lang="zh-CN" altLang="en-US" sz="2300" b="1" dirty="0"/>
          </a:p>
          <a:p>
            <a:pPr algn="just" eaLnBrk="1" hangingPunct="1">
              <a:lnSpc>
                <a:spcPct val="130000"/>
              </a:lnSpc>
              <a:spcBef>
                <a:spcPct val="50000"/>
              </a:spcBef>
              <a:buFont typeface="Wingdings" panose="05000000000000000000" pitchFamily="2" charset="2"/>
              <a:buChar char="n"/>
            </a:pPr>
            <a:r>
              <a:rPr lang="zh-CN" altLang="en-US" sz="2300" b="1" dirty="0"/>
              <a:t>而在</a:t>
            </a:r>
            <a:r>
              <a:rPr lang="en-US" altLang="zh-CN" sz="2300" b="1" dirty="0">
                <a:solidFill>
                  <a:srgbClr val="339933"/>
                </a:solidFill>
              </a:rPr>
              <a:t>MS-DOS</a:t>
            </a:r>
            <a:r>
              <a:rPr lang="zh-CN" altLang="en-US" sz="2300" b="1" dirty="0"/>
              <a:t>中所采用的方法是：只要高速缓存中的</a:t>
            </a:r>
            <a:r>
              <a:rPr lang="zh-CN" altLang="en-US" sz="2300" b="1" dirty="0">
                <a:solidFill>
                  <a:schemeClr val="hlink"/>
                </a:solidFill>
              </a:rPr>
              <a:t>某盘块数据被修改</a:t>
            </a:r>
            <a:r>
              <a:rPr lang="zh-CN" altLang="en-US" sz="2300" b="1" dirty="0"/>
              <a:t>，便</a:t>
            </a:r>
            <a:r>
              <a:rPr lang="zh-CN" altLang="en-US" sz="2300" b="1" dirty="0">
                <a:solidFill>
                  <a:schemeClr val="hlink"/>
                </a:solidFill>
              </a:rPr>
              <a:t>立即</a:t>
            </a:r>
            <a:r>
              <a:rPr lang="zh-CN" altLang="en-US" sz="2300" b="1" dirty="0"/>
              <a:t>将它</a:t>
            </a:r>
            <a:r>
              <a:rPr lang="zh-CN" altLang="en-US" sz="2300" b="1" dirty="0">
                <a:solidFill>
                  <a:schemeClr val="hlink"/>
                </a:solidFill>
              </a:rPr>
              <a:t>写回磁盘</a:t>
            </a:r>
            <a:r>
              <a:rPr lang="zh-CN" altLang="en-US" sz="2300" b="1" dirty="0"/>
              <a:t>，并将这种高速缓存称为</a:t>
            </a:r>
            <a:r>
              <a:rPr lang="zh-CN" altLang="en-US" sz="2300" b="1" dirty="0">
                <a:latin typeface="Courier New" panose="02070309020205020404" pitchFamily="49" charset="0"/>
              </a:rPr>
              <a:t>“</a:t>
            </a:r>
            <a:r>
              <a:rPr lang="zh-CN" altLang="en-US" sz="2300" b="1" dirty="0"/>
              <a:t>写穿透式高速缓存</a:t>
            </a:r>
            <a:r>
              <a:rPr lang="zh-CN" altLang="en-US" sz="2300" b="1" dirty="0">
                <a:latin typeface="Courier New" panose="02070309020205020404" pitchFamily="49" charset="0"/>
              </a:rPr>
              <a:t>”</a:t>
            </a:r>
            <a:r>
              <a:rPr lang="en-US" altLang="zh-CN" sz="2300" b="1" dirty="0"/>
              <a:t>(write-through cache)</a:t>
            </a:r>
            <a:r>
              <a:rPr lang="zh-CN" altLang="en-US" sz="2300" b="1" dirty="0"/>
              <a:t>。 </a:t>
            </a:r>
            <a:r>
              <a:rPr lang="en-US" altLang="zh-CN" sz="2300" b="1" dirty="0"/>
              <a:t>MS-DOS</a:t>
            </a:r>
            <a:r>
              <a:rPr lang="zh-CN" altLang="en-US" sz="2300" b="1" dirty="0"/>
              <a:t>所采用的写回方式，几乎不会造成数据的丢失， 但须频繁地启动磁盘。 </a:t>
            </a:r>
            <a:endParaRPr lang="zh-CN" altLang="en-US" sz="23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3605">
                                            <p:txEl>
                                              <p:pRg st="0" end="0"/>
                                            </p:txEl>
                                          </p:spTgt>
                                        </p:tgtEl>
                                        <p:attrNameLst>
                                          <p:attrName>style.visibility</p:attrName>
                                        </p:attrNameLst>
                                      </p:cBhvr>
                                      <p:to>
                                        <p:strVal val="visible"/>
                                      </p:to>
                                    </p:set>
                                    <p:animEffect transition="in" filter="slide(fromBottom)">
                                      <p:cBhvr>
                                        <p:cTn id="7" dur="500"/>
                                        <p:tgtEl>
                                          <p:spTgt spid="1536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3605">
                                            <p:txEl>
                                              <p:pRg st="1" end="1"/>
                                            </p:txEl>
                                          </p:spTgt>
                                        </p:tgtEl>
                                        <p:attrNameLst>
                                          <p:attrName>style.visibility</p:attrName>
                                        </p:attrNameLst>
                                      </p:cBhvr>
                                      <p:to>
                                        <p:strVal val="visible"/>
                                      </p:to>
                                    </p:set>
                                    <p:animEffect transition="in" filter="slide(fromBottom)">
                                      <p:cBhvr>
                                        <p:cTn id="12" dur="500"/>
                                        <p:tgtEl>
                                          <p:spTgt spid="1536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a:spLocks noGrp="1" noChangeArrowheads="1"/>
          </p:cNvSpPr>
          <p:nvPr>
            <p:ph type="title"/>
          </p:nvPr>
        </p:nvSpPr>
        <p:spPr>
          <a:xfrm>
            <a:off x="2217686" y="152400"/>
            <a:ext cx="7772400" cy="762000"/>
          </a:xfrm>
        </p:spPr>
        <p:txBody>
          <a:bodyPr/>
          <a:lstStyle/>
          <a:p>
            <a:r>
              <a:rPr lang="en-US" altLang="zh-CN" sz="4000">
                <a:latin typeface="微软雅黑" panose="020B0503020204020204" pitchFamily="34" charset="-122"/>
                <a:ea typeface="微软雅黑" panose="020B0503020204020204" pitchFamily="34" charset="-122"/>
              </a:rPr>
              <a:t>5.1.2 I/O</a:t>
            </a:r>
            <a:r>
              <a:rPr lang="zh-CN" altLang="en-US" sz="4000">
                <a:latin typeface="微软雅黑" panose="020B0503020204020204" pitchFamily="34" charset="-122"/>
                <a:ea typeface="微软雅黑" panose="020B0503020204020204" pitchFamily="34" charset="-122"/>
              </a:rPr>
              <a:t>系统的层次结构和模型</a:t>
            </a:r>
            <a:endParaRPr lang="zh-CN" altLang="en-US" sz="4000">
              <a:latin typeface="微软雅黑" panose="020B0503020204020204" pitchFamily="34" charset="-122"/>
              <a:ea typeface="微软雅黑" panose="020B0503020204020204" pitchFamily="34" charset="-122"/>
            </a:endParaRPr>
          </a:p>
        </p:txBody>
      </p:sp>
      <p:sp>
        <p:nvSpPr>
          <p:cNvPr id="21" name="Rectangle 3"/>
          <p:cNvSpPr txBox="1">
            <a:spLocks noChangeArrowheads="1"/>
          </p:cNvSpPr>
          <p:nvPr/>
        </p:nvSpPr>
        <p:spPr bwMode="auto">
          <a:xfrm>
            <a:off x="2217687" y="1385887"/>
            <a:ext cx="7847013"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spcBef>
                <a:spcPct val="0"/>
              </a:spcBef>
            </a:pPr>
            <a:r>
              <a:rPr lang="en-US" altLang="zh-CN" kern="0">
                <a:latin typeface="微软雅黑" panose="020B0503020204020204" pitchFamily="34" charset="-122"/>
                <a:ea typeface="微软雅黑" panose="020B0503020204020204" pitchFamily="34" charset="-122"/>
              </a:rPr>
              <a:t>2</a:t>
            </a:r>
            <a:r>
              <a:rPr lang="zh-CN" altLang="en-US" kern="0">
                <a:latin typeface="微软雅黑" panose="020B0503020204020204" pitchFamily="34" charset="-122"/>
                <a:ea typeface="微软雅黑" panose="020B0503020204020204" pitchFamily="34" charset="-122"/>
              </a:rPr>
              <a:t>、</a:t>
            </a:r>
            <a:r>
              <a:rPr lang="en-US" altLang="zh-CN" kern="0">
                <a:latin typeface="微软雅黑" panose="020B0503020204020204" pitchFamily="34" charset="-122"/>
                <a:ea typeface="微软雅黑" panose="020B0503020204020204" pitchFamily="34" charset="-122"/>
              </a:rPr>
              <a:t>I/O</a:t>
            </a:r>
            <a:r>
              <a:rPr lang="zh-CN" altLang="en-US" kern="0">
                <a:latin typeface="微软雅黑" panose="020B0503020204020204" pitchFamily="34" charset="-122"/>
                <a:ea typeface="微软雅黑" panose="020B0503020204020204" pitchFamily="34" charset="-122"/>
              </a:rPr>
              <a:t>系统中各种模块之间的层次视图</a:t>
            </a:r>
            <a:endParaRPr lang="en-US" altLang="zh-CN" kern="0">
              <a:latin typeface="微软雅黑" panose="020B0503020204020204" pitchFamily="34" charset="-122"/>
              <a:ea typeface="微软雅黑" panose="020B0503020204020204" pitchFamily="34" charset="-122"/>
            </a:endParaRPr>
          </a:p>
          <a:p>
            <a:pPr marL="400050" lvl="1" indent="0">
              <a:lnSpc>
                <a:spcPct val="135000"/>
              </a:lnSpc>
              <a:buClr>
                <a:srgbClr val="FF0000"/>
              </a:buClr>
              <a:buFont typeface="Wingdings" panose="05000000000000000000" pitchFamily="2" charset="2"/>
              <a:buChar char="Ø"/>
            </a:pPr>
            <a:endParaRPr lang="zh-CN" altLang="en-US" kern="0">
              <a:latin typeface="微软雅黑" panose="020B0503020204020204" pitchFamily="34" charset="-122"/>
              <a:ea typeface="微软雅黑" panose="020B0503020204020204" pitchFamily="34" charset="-122"/>
            </a:endParaRPr>
          </a:p>
        </p:txBody>
      </p:sp>
      <p:pic>
        <p:nvPicPr>
          <p:cNvPr id="2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17686" y="1905000"/>
            <a:ext cx="69151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2"/>
          <p:cNvCxnSpPr/>
          <p:nvPr/>
        </p:nvCxnSpPr>
        <p:spPr>
          <a:xfrm>
            <a:off x="8320036" y="3290887"/>
            <a:ext cx="812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8"/>
          <p:cNvCxnSpPr/>
          <p:nvPr/>
        </p:nvCxnSpPr>
        <p:spPr>
          <a:xfrm>
            <a:off x="8320036" y="5272087"/>
            <a:ext cx="812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右大括号 24"/>
          <p:cNvSpPr/>
          <p:nvPr/>
        </p:nvSpPr>
        <p:spPr>
          <a:xfrm>
            <a:off x="9075686" y="3519487"/>
            <a:ext cx="457200" cy="12954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002060"/>
              </a:solidFill>
              <a:latin typeface="微软雅黑" panose="020B0503020204020204" pitchFamily="34" charset="-122"/>
              <a:ea typeface="微软雅黑" panose="020B0503020204020204" pitchFamily="34" charset="-122"/>
            </a:endParaRPr>
          </a:p>
        </p:txBody>
      </p:sp>
      <p:sp>
        <p:nvSpPr>
          <p:cNvPr id="26" name="矩形 25"/>
          <p:cNvSpPr/>
          <p:nvPr/>
        </p:nvSpPr>
        <p:spPr>
          <a:xfrm>
            <a:off x="9512249" y="3900487"/>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002060"/>
                </a:solidFill>
                <a:latin typeface="微软雅黑" panose="020B0503020204020204" pitchFamily="34" charset="-122"/>
                <a:ea typeface="微软雅黑" panose="020B0503020204020204" pitchFamily="34" charset="-122"/>
              </a:rPr>
              <a:t>I/O</a:t>
            </a:r>
            <a:r>
              <a:rPr lang="zh-CN" altLang="en-US" sz="1600" dirty="0">
                <a:solidFill>
                  <a:srgbClr val="002060"/>
                </a:solidFill>
                <a:latin typeface="微软雅黑" panose="020B0503020204020204" pitchFamily="34" charset="-122"/>
                <a:ea typeface="微软雅黑" panose="020B0503020204020204" pitchFamily="34" charset="-122"/>
              </a:rPr>
              <a:t>系统</a:t>
            </a:r>
            <a:endParaRPr lang="zh-CN" altLang="en-US" sz="160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2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B79DAC5-DE0D-43F8-BDFB-1CBEB827BF1D}" type="slidenum">
              <a:rPr lang="en-US" altLang="zh-CN" sz="1400"/>
            </a:fld>
            <a:endParaRPr lang="en-US" altLang="zh-CN" sz="1400"/>
          </a:p>
        </p:txBody>
      </p:sp>
      <p:sp>
        <p:nvSpPr>
          <p:cNvPr id="235523" name="Text Box 4"/>
          <p:cNvSpPr txBox="1">
            <a:spLocks noChangeArrowheads="1"/>
          </p:cNvSpPr>
          <p:nvPr/>
        </p:nvSpPr>
        <p:spPr bwMode="auto">
          <a:xfrm>
            <a:off x="2819400" y="513992"/>
            <a:ext cx="5801572"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800" b="1" dirty="0">
                <a:latin typeface="微软雅黑" panose="020B0503020204020204" pitchFamily="34" charset="-122"/>
                <a:ea typeface="微软雅黑" panose="020B0503020204020204" pitchFamily="34" charset="-122"/>
              </a:rPr>
              <a:t>5.6.4 </a:t>
            </a:r>
            <a:r>
              <a:rPr lang="zh-CN" altLang="en-US" sz="2800" b="1" dirty="0">
                <a:latin typeface="微软雅黑" panose="020B0503020204020204" pitchFamily="34" charset="-122"/>
                <a:ea typeface="微软雅黑" panose="020B0503020204020204" pitchFamily="34" charset="-122"/>
              </a:rPr>
              <a:t>提高磁盘</a:t>
            </a:r>
            <a:r>
              <a:rPr lang="en-US" altLang="zh-CN" sz="2800" b="1" dirty="0">
                <a:latin typeface="微软雅黑" panose="020B0503020204020204" pitchFamily="34" charset="-122"/>
                <a:ea typeface="微软雅黑" panose="020B0503020204020204" pitchFamily="34" charset="-122"/>
              </a:rPr>
              <a:t>I/O</a:t>
            </a:r>
            <a:r>
              <a:rPr lang="zh-CN" altLang="en-US" sz="2800" b="1" dirty="0">
                <a:latin typeface="微软雅黑" panose="020B0503020204020204" pitchFamily="34" charset="-122"/>
                <a:ea typeface="微软雅黑" panose="020B0503020204020204" pitchFamily="34" charset="-122"/>
              </a:rPr>
              <a:t>速度的其它方法 </a:t>
            </a:r>
            <a:endParaRPr lang="zh-CN" altLang="en-US" sz="2800" b="1" dirty="0">
              <a:latin typeface="微软雅黑" panose="020B0503020204020204" pitchFamily="34" charset="-122"/>
              <a:ea typeface="微软雅黑" panose="020B0503020204020204" pitchFamily="34" charset="-122"/>
            </a:endParaRPr>
          </a:p>
        </p:txBody>
      </p:sp>
      <p:sp>
        <p:nvSpPr>
          <p:cNvPr id="152583" name="Text Box 5"/>
          <p:cNvSpPr txBox="1">
            <a:spLocks noChangeArrowheads="1"/>
          </p:cNvSpPr>
          <p:nvPr/>
        </p:nvSpPr>
        <p:spPr bwMode="auto">
          <a:xfrm>
            <a:off x="304800" y="1563329"/>
            <a:ext cx="6553200" cy="452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50000"/>
              </a:lnSpc>
              <a:spcBef>
                <a:spcPct val="0"/>
              </a:spcBef>
              <a:buFontTx/>
              <a:buAutoNum type="arabicPeriod"/>
            </a:pPr>
            <a:r>
              <a:rPr lang="zh-CN" altLang="en-US" sz="2400" b="1" dirty="0">
                <a:latin typeface="黑体" panose="02010609060101010101" pitchFamily="49" charset="-122"/>
                <a:ea typeface="黑体" panose="02010609060101010101" pitchFamily="49" charset="-122"/>
              </a:rPr>
              <a:t>提前读</a:t>
            </a:r>
            <a:r>
              <a:rPr lang="en-US" altLang="zh-CN" sz="2400" b="1" dirty="0">
                <a:latin typeface="黑体" panose="02010609060101010101" pitchFamily="49" charset="-122"/>
                <a:ea typeface="黑体" panose="02010609060101010101" pitchFamily="49" charset="-122"/>
              </a:rPr>
              <a:t>(Read-Ahead) </a:t>
            </a:r>
            <a:r>
              <a:rPr lang="en-US" altLang="zh-CN" sz="2400" b="1" dirty="0"/>
              <a:t>:</a:t>
            </a:r>
            <a:r>
              <a:rPr lang="zh-CN" altLang="en-US" sz="2400" b="1" dirty="0"/>
              <a:t>等效提高</a:t>
            </a:r>
            <a:endParaRPr lang="zh-CN" altLang="en-US" sz="2400" b="1" dirty="0"/>
          </a:p>
          <a:p>
            <a:pPr eaLnBrk="1" hangingPunct="1">
              <a:lnSpc>
                <a:spcPct val="150000"/>
              </a:lnSpc>
              <a:spcBef>
                <a:spcPct val="0"/>
              </a:spcBef>
              <a:buFontTx/>
              <a:buNone/>
            </a:pPr>
            <a:r>
              <a:rPr lang="en-US" altLang="zh-CN" sz="2400" b="1" dirty="0"/>
              <a:t>2.   </a:t>
            </a:r>
            <a:r>
              <a:rPr lang="zh-CN" altLang="en-US" sz="2400" b="1" dirty="0">
                <a:latin typeface="黑体" panose="02010609060101010101" pitchFamily="49" charset="-122"/>
                <a:ea typeface="黑体" panose="02010609060101010101" pitchFamily="49" charset="-122"/>
              </a:rPr>
              <a:t>延迟写 </a:t>
            </a:r>
            <a:r>
              <a:rPr lang="en-US" altLang="zh-CN" sz="2400" b="1" dirty="0"/>
              <a:t>:</a:t>
            </a:r>
            <a:r>
              <a:rPr lang="zh-CN" altLang="en-US" sz="2400" b="1" dirty="0"/>
              <a:t>缓冲区数据不立即写回磁盘，先挂到队尾，直至移动到队首时再把数据写入磁盘</a:t>
            </a:r>
            <a:endParaRPr lang="zh-CN" altLang="en-US" sz="2400" b="1" dirty="0"/>
          </a:p>
          <a:p>
            <a:pPr eaLnBrk="1" hangingPunct="1">
              <a:lnSpc>
                <a:spcPct val="150000"/>
              </a:lnSpc>
              <a:spcBef>
                <a:spcPct val="0"/>
              </a:spcBef>
              <a:buFontTx/>
              <a:buNone/>
            </a:pPr>
            <a:r>
              <a:rPr lang="en-US" altLang="zh-CN" sz="2400" b="1" dirty="0"/>
              <a:t>3.  </a:t>
            </a:r>
            <a:r>
              <a:rPr lang="zh-CN" altLang="en-US" sz="2400" b="1" dirty="0">
                <a:latin typeface="黑体" panose="02010609060101010101" pitchFamily="49" charset="-122"/>
                <a:ea typeface="黑体" panose="02010609060101010101" pitchFamily="49" charset="-122"/>
              </a:rPr>
              <a:t>优化物理块的分布 </a:t>
            </a:r>
            <a:r>
              <a:rPr lang="en-US" altLang="zh-CN" sz="2400" b="1" dirty="0">
                <a:latin typeface="黑体" panose="02010609060101010101" pitchFamily="49" charset="-122"/>
                <a:ea typeface="黑体" panose="02010609060101010101" pitchFamily="49" charset="-122"/>
              </a:rPr>
              <a:t>:</a:t>
            </a:r>
            <a:r>
              <a:rPr lang="zh-CN" altLang="en-US" sz="2400" b="1" dirty="0"/>
              <a:t>为一个文件分配盘块尽量安排在同一磁道或相邻磁道上</a:t>
            </a:r>
            <a:endParaRPr lang="zh-CN" altLang="en-US" sz="2400" b="1" dirty="0"/>
          </a:p>
          <a:p>
            <a:pPr eaLnBrk="1" hangingPunct="1">
              <a:lnSpc>
                <a:spcPct val="150000"/>
              </a:lnSpc>
              <a:spcBef>
                <a:spcPct val="0"/>
              </a:spcBef>
              <a:buFontTx/>
              <a:buNone/>
            </a:pPr>
            <a:r>
              <a:rPr lang="en-US" altLang="zh-CN" sz="2400" b="1" dirty="0"/>
              <a:t>4.</a:t>
            </a: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虚拟盘 </a:t>
            </a:r>
            <a:r>
              <a:rPr lang="en-US" altLang="zh-CN" sz="2400" b="1" dirty="0">
                <a:latin typeface="黑体" panose="02010609060101010101" pitchFamily="49" charset="-122"/>
                <a:ea typeface="黑体" panose="02010609060101010101" pitchFamily="49" charset="-122"/>
              </a:rPr>
              <a:t>:</a:t>
            </a:r>
            <a:r>
              <a:rPr lang="zh-CN" altLang="en-US" sz="2400" b="1" dirty="0"/>
              <a:t>利用内存空间访问磁盘，成</a:t>
            </a:r>
            <a:r>
              <a:rPr lang="en-US" altLang="zh-CN" sz="2400" b="1" dirty="0"/>
              <a:t>RAM</a:t>
            </a:r>
            <a:r>
              <a:rPr lang="zh-CN" altLang="en-US" sz="2400" b="1" dirty="0"/>
              <a:t>盘</a:t>
            </a:r>
            <a:r>
              <a:rPr lang="en-US" altLang="zh-CN" sz="2400" b="1" dirty="0"/>
              <a:t>.</a:t>
            </a:r>
            <a:endParaRPr lang="en-US" altLang="zh-CN" sz="2400" b="1" dirty="0"/>
          </a:p>
          <a:p>
            <a:pPr eaLnBrk="1" hangingPunct="1">
              <a:lnSpc>
                <a:spcPct val="150000"/>
              </a:lnSpc>
              <a:spcBef>
                <a:spcPct val="0"/>
              </a:spcBef>
              <a:buFontTx/>
              <a:buNone/>
            </a:pPr>
            <a:r>
              <a:rPr lang="zh-CN" altLang="en-US" sz="2400" b="1" dirty="0"/>
              <a:t>          存放临时文件</a:t>
            </a:r>
            <a:r>
              <a:rPr lang="en-US" altLang="zh-CN" sz="2400" b="1" dirty="0"/>
              <a:t>(</a:t>
            </a:r>
            <a:r>
              <a:rPr lang="en-US" altLang="zh-CN" sz="2400" b="1" dirty="0" err="1"/>
              <a:t>ramdisk</a:t>
            </a:r>
            <a:r>
              <a:rPr lang="en-US" altLang="zh-CN" sz="2400" b="1" dirty="0"/>
              <a:t> </a:t>
            </a:r>
            <a:r>
              <a:rPr lang="zh-CN" altLang="en-US" sz="2400" b="1" dirty="0"/>
              <a:t>软件设置</a:t>
            </a:r>
            <a:r>
              <a:rPr lang="en-US" altLang="zh-CN" sz="2400" b="1" dirty="0"/>
              <a:t>)</a:t>
            </a:r>
            <a:endParaRPr lang="en-US" altLang="zh-CN" sz="2400" b="1" dirty="0"/>
          </a:p>
        </p:txBody>
      </p:sp>
      <p:pic>
        <p:nvPicPr>
          <p:cNvPr id="11367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06536" y="1676400"/>
            <a:ext cx="5173568" cy="358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2583">
                                            <p:txEl>
                                              <p:pRg st="0" end="0"/>
                                            </p:txEl>
                                          </p:spTgt>
                                        </p:tgtEl>
                                        <p:attrNameLst>
                                          <p:attrName>style.visibility</p:attrName>
                                        </p:attrNameLst>
                                      </p:cBhvr>
                                      <p:to>
                                        <p:strVal val="visible"/>
                                      </p:to>
                                    </p:set>
                                    <p:animEffect transition="in" filter="slide(fromBottom)">
                                      <p:cBhvr>
                                        <p:cTn id="7" dur="500"/>
                                        <p:tgtEl>
                                          <p:spTgt spid="1525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2583">
                                            <p:txEl>
                                              <p:pRg st="1" end="1"/>
                                            </p:txEl>
                                          </p:spTgt>
                                        </p:tgtEl>
                                        <p:attrNameLst>
                                          <p:attrName>style.visibility</p:attrName>
                                        </p:attrNameLst>
                                      </p:cBhvr>
                                      <p:to>
                                        <p:strVal val="visible"/>
                                      </p:to>
                                    </p:set>
                                    <p:animEffect transition="in" filter="slide(fromBottom)">
                                      <p:cBhvr>
                                        <p:cTn id="12" dur="500"/>
                                        <p:tgtEl>
                                          <p:spTgt spid="1525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2583">
                                            <p:txEl>
                                              <p:pRg st="2" end="2"/>
                                            </p:txEl>
                                          </p:spTgt>
                                        </p:tgtEl>
                                        <p:attrNameLst>
                                          <p:attrName>style.visibility</p:attrName>
                                        </p:attrNameLst>
                                      </p:cBhvr>
                                      <p:to>
                                        <p:strVal val="visible"/>
                                      </p:to>
                                    </p:set>
                                    <p:animEffect transition="in" filter="slide(fromBottom)">
                                      <p:cBhvr>
                                        <p:cTn id="17" dur="500"/>
                                        <p:tgtEl>
                                          <p:spTgt spid="1525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52583">
                                            <p:txEl>
                                              <p:pRg st="3" end="3"/>
                                            </p:txEl>
                                          </p:spTgt>
                                        </p:tgtEl>
                                        <p:attrNameLst>
                                          <p:attrName>style.visibility</p:attrName>
                                        </p:attrNameLst>
                                      </p:cBhvr>
                                      <p:to>
                                        <p:strVal val="visible"/>
                                      </p:to>
                                    </p:set>
                                    <p:animEffect transition="in" filter="slide(fromBottom)">
                                      <p:cBhvr>
                                        <p:cTn id="22" dur="500"/>
                                        <p:tgtEl>
                                          <p:spTgt spid="1525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52583">
                                            <p:txEl>
                                              <p:pRg st="4" end="4"/>
                                            </p:txEl>
                                          </p:spTgt>
                                        </p:tgtEl>
                                        <p:attrNameLst>
                                          <p:attrName>style.visibility</p:attrName>
                                        </p:attrNameLst>
                                      </p:cBhvr>
                                      <p:to>
                                        <p:strVal val="visible"/>
                                      </p:to>
                                    </p:set>
                                    <p:animEffect transition="in" filter="slide(fromBottom)">
                                      <p:cBhvr>
                                        <p:cTn id="27" dur="500"/>
                                        <p:tgtEl>
                                          <p:spTgt spid="15258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5" presetClass="entr" presetSubtype="0" fill="hold" nodeType="clickEffect">
                                  <p:stCondLst>
                                    <p:cond delay="0"/>
                                  </p:stCondLst>
                                  <p:childTnLst>
                                    <p:set>
                                      <p:cBhvr>
                                        <p:cTn id="31" dur="1" fill="hold">
                                          <p:stCondLst>
                                            <p:cond delay="0"/>
                                          </p:stCondLst>
                                        </p:cTn>
                                        <p:tgtEl>
                                          <p:spTgt spid="113673"/>
                                        </p:tgtEl>
                                        <p:attrNameLst>
                                          <p:attrName>style.visibility</p:attrName>
                                        </p:attrNameLst>
                                      </p:cBhvr>
                                      <p:to>
                                        <p:strVal val="visible"/>
                                      </p:to>
                                    </p:set>
                                    <p:anim calcmode="lin" valueType="num">
                                      <p:cBhvr>
                                        <p:cTn id="32" dur="500" decel="50000" fill="hold">
                                          <p:stCondLst>
                                            <p:cond delay="0"/>
                                          </p:stCondLst>
                                        </p:cTn>
                                        <p:tgtEl>
                                          <p:spTgt spid="113673"/>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113673"/>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113673"/>
                                        </p:tgtEl>
                                        <p:attrNameLst>
                                          <p:attrName>ppt_w</p:attrName>
                                        </p:attrNameLst>
                                      </p:cBhvr>
                                      <p:tavLst>
                                        <p:tav tm="0">
                                          <p:val>
                                            <p:strVal val="#ppt_w*.05"/>
                                          </p:val>
                                        </p:tav>
                                        <p:tav tm="100000">
                                          <p:val>
                                            <p:strVal val="#ppt_w"/>
                                          </p:val>
                                        </p:tav>
                                      </p:tavLst>
                                    </p:anim>
                                    <p:anim calcmode="lin" valueType="num">
                                      <p:cBhvr>
                                        <p:cTn id="35" dur="1000" fill="hold"/>
                                        <p:tgtEl>
                                          <p:spTgt spid="113673"/>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113673"/>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113673"/>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113673"/>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113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179F2C2D-1A40-460F-B70C-621140272E83}" type="slidenum">
              <a:rPr lang="en-US" altLang="zh-CN" sz="1400"/>
            </a:fld>
            <a:endParaRPr lang="en-US" altLang="zh-CN" sz="1400"/>
          </a:p>
        </p:txBody>
      </p:sp>
      <p:sp>
        <p:nvSpPr>
          <p:cNvPr id="251907" name="Rectangle 2"/>
          <p:cNvSpPr>
            <a:spLocks noGrp="1" noChangeArrowheads="1"/>
          </p:cNvSpPr>
          <p:nvPr>
            <p:ph type="title"/>
          </p:nvPr>
        </p:nvSpPr>
        <p:spPr>
          <a:xfrm>
            <a:off x="1981200" y="274639"/>
            <a:ext cx="8229600" cy="777875"/>
          </a:xfrm>
        </p:spPr>
        <p:txBody>
          <a:bodyPr/>
          <a:lstStyle/>
          <a:p>
            <a:pPr eaLnBrk="1" hangingPunct="1"/>
            <a:r>
              <a:rPr lang="zh-CN" altLang="en-US" sz="3600" b="1">
                <a:solidFill>
                  <a:srgbClr val="0033CC"/>
                </a:solidFill>
              </a:rPr>
              <a:t>例题</a:t>
            </a:r>
            <a:r>
              <a:rPr lang="en-US" altLang="zh-CN" sz="3600" b="1">
                <a:solidFill>
                  <a:srgbClr val="0033CC"/>
                </a:solidFill>
              </a:rPr>
              <a:t>1</a:t>
            </a:r>
            <a:endParaRPr lang="zh-CN" altLang="en-US" sz="3600" b="1">
              <a:solidFill>
                <a:srgbClr val="0033CC"/>
              </a:solidFill>
            </a:endParaRPr>
          </a:p>
        </p:txBody>
      </p:sp>
      <p:sp>
        <p:nvSpPr>
          <p:cNvPr id="251908" name="Rectangle 3"/>
          <p:cNvSpPr>
            <a:spLocks noGrp="1" noChangeArrowheads="1"/>
          </p:cNvSpPr>
          <p:nvPr>
            <p:ph type="body" idx="1"/>
          </p:nvPr>
        </p:nvSpPr>
        <p:spPr>
          <a:xfrm>
            <a:off x="609600" y="1268413"/>
            <a:ext cx="11353800" cy="4857750"/>
          </a:xfrm>
        </p:spPr>
        <p:txBody>
          <a:bodyPr/>
          <a:lstStyle/>
          <a:p>
            <a:pPr eaLnBrk="1" hangingPunct="1"/>
            <a:r>
              <a:rPr lang="zh-CN" altLang="en-US" sz="2800" b="1" dirty="0"/>
              <a:t>假定磁盘有</a:t>
            </a:r>
            <a:r>
              <a:rPr lang="en-US" altLang="zh-CN" sz="2800" b="1" dirty="0"/>
              <a:t>200 </a:t>
            </a:r>
            <a:r>
              <a:rPr lang="zh-CN" altLang="en-US" sz="2800" b="1" dirty="0"/>
              <a:t>个柱面，编号</a:t>
            </a:r>
            <a:r>
              <a:rPr lang="en-US" altLang="zh-CN" sz="2800" b="1" dirty="0"/>
              <a:t>0~199</a:t>
            </a:r>
            <a:r>
              <a:rPr lang="zh-CN" altLang="en-US" sz="2800" b="1" dirty="0"/>
              <a:t>，当前存取臂的位置在</a:t>
            </a:r>
            <a:r>
              <a:rPr lang="en-US" altLang="zh-CN" sz="2800" b="1" dirty="0"/>
              <a:t>143 </a:t>
            </a:r>
            <a:r>
              <a:rPr lang="zh-CN" altLang="en-US" sz="2800" b="1" dirty="0"/>
              <a:t>号柱面上，并刚刚完成了</a:t>
            </a:r>
            <a:r>
              <a:rPr lang="en-US" altLang="zh-CN" sz="2800" b="1" dirty="0"/>
              <a:t>125 </a:t>
            </a:r>
            <a:r>
              <a:rPr lang="zh-CN" altLang="en-US" sz="2800" b="1" dirty="0"/>
              <a:t>号柱面的服务请求，如果请求队列的先后顺序是：</a:t>
            </a:r>
            <a:r>
              <a:rPr lang="en-US" altLang="zh-CN" sz="2800" b="1" dirty="0"/>
              <a:t>86</a:t>
            </a:r>
            <a:r>
              <a:rPr lang="zh-CN" altLang="en-US" sz="2800" b="1" dirty="0"/>
              <a:t>，</a:t>
            </a:r>
            <a:r>
              <a:rPr lang="en-US" altLang="zh-CN" sz="2800" b="1" dirty="0"/>
              <a:t>147</a:t>
            </a:r>
            <a:r>
              <a:rPr lang="zh-CN" altLang="en-US" sz="2800" b="1" dirty="0"/>
              <a:t>，</a:t>
            </a:r>
            <a:r>
              <a:rPr lang="en-US" altLang="zh-CN" sz="2800" b="1" dirty="0"/>
              <a:t>91</a:t>
            </a:r>
            <a:r>
              <a:rPr lang="zh-CN" altLang="en-US" sz="2800" b="1" dirty="0"/>
              <a:t>，</a:t>
            </a:r>
            <a:r>
              <a:rPr lang="en-US" altLang="zh-CN" sz="2800" b="1" dirty="0"/>
              <a:t>177</a:t>
            </a:r>
            <a:r>
              <a:rPr lang="zh-CN" altLang="en-US" sz="2800" b="1" dirty="0"/>
              <a:t>，</a:t>
            </a:r>
            <a:r>
              <a:rPr lang="en-US" altLang="zh-CN" sz="2800" b="1" dirty="0"/>
              <a:t>94</a:t>
            </a:r>
            <a:r>
              <a:rPr lang="zh-CN" altLang="en-US" sz="2800" b="1" dirty="0"/>
              <a:t>，</a:t>
            </a:r>
            <a:r>
              <a:rPr lang="en-US" altLang="zh-CN" sz="2800" b="1" dirty="0"/>
              <a:t>150</a:t>
            </a:r>
            <a:r>
              <a:rPr lang="zh-CN" altLang="en-US" sz="2800" b="1" dirty="0"/>
              <a:t>，</a:t>
            </a:r>
            <a:r>
              <a:rPr lang="en-US" altLang="zh-CN" sz="2800" b="1" dirty="0"/>
              <a:t>102</a:t>
            </a:r>
            <a:r>
              <a:rPr lang="zh-CN" altLang="en-US" sz="2800" b="1" dirty="0"/>
              <a:t>，</a:t>
            </a:r>
            <a:r>
              <a:rPr lang="en-US" altLang="zh-CN" sz="2800" b="1" dirty="0"/>
              <a:t>175</a:t>
            </a:r>
            <a:r>
              <a:rPr lang="zh-CN" altLang="en-US" sz="2800" b="1" dirty="0"/>
              <a:t>，</a:t>
            </a:r>
            <a:r>
              <a:rPr lang="en-US" altLang="zh-CN" sz="2800" b="1" dirty="0"/>
              <a:t>130</a:t>
            </a:r>
            <a:r>
              <a:rPr lang="zh-CN" altLang="en-US" sz="2800" b="1" dirty="0"/>
              <a:t>；试问：为完成上述请求，下列算法存取臂移动的总量是多少？并算出存取臂移动的顺序。</a:t>
            </a:r>
            <a:endParaRPr lang="zh-CN" altLang="en-US" sz="2800" b="1" dirty="0"/>
          </a:p>
          <a:p>
            <a:pPr eaLnBrk="1" hangingPunct="1">
              <a:buFontTx/>
              <a:buNone/>
            </a:pPr>
            <a:r>
              <a:rPr lang="zh-CN" altLang="en-US" sz="2800" b="1" dirty="0"/>
              <a:t>	</a:t>
            </a:r>
            <a:r>
              <a:rPr lang="en-US" altLang="zh-CN" sz="2800" b="1" dirty="0"/>
              <a:t>(1)</a:t>
            </a:r>
            <a:r>
              <a:rPr lang="zh-CN" altLang="en-US" sz="2800" b="1" dirty="0"/>
              <a:t>先来先服务算法</a:t>
            </a:r>
            <a:r>
              <a:rPr lang="en-US" altLang="zh-CN" sz="2800" b="1" dirty="0"/>
              <a:t>FCFS</a:t>
            </a:r>
            <a:r>
              <a:rPr lang="zh-CN" altLang="en-US" sz="2800" b="1" dirty="0"/>
              <a:t>；</a:t>
            </a:r>
            <a:endParaRPr lang="zh-CN" altLang="en-US" sz="2800" b="1" dirty="0"/>
          </a:p>
          <a:p>
            <a:pPr eaLnBrk="1" hangingPunct="1">
              <a:buFontTx/>
              <a:buNone/>
            </a:pPr>
            <a:r>
              <a:rPr lang="zh-CN" altLang="en-US" sz="2800" b="1" dirty="0"/>
              <a:t>	</a:t>
            </a:r>
            <a:r>
              <a:rPr lang="en-US" altLang="zh-CN" sz="2800" b="1" dirty="0"/>
              <a:t>(2)</a:t>
            </a:r>
            <a:r>
              <a:rPr lang="zh-CN" altLang="en-US" sz="2800" b="1" dirty="0"/>
              <a:t>最短查找时间优先算法</a:t>
            </a:r>
            <a:r>
              <a:rPr lang="en-US" altLang="zh-CN" sz="2800" b="1" dirty="0"/>
              <a:t>SSTF</a:t>
            </a:r>
            <a:r>
              <a:rPr lang="zh-CN" altLang="en-US" sz="2800" b="1" dirty="0"/>
              <a:t>；</a:t>
            </a:r>
            <a:endParaRPr lang="zh-CN" altLang="en-US" sz="2800" b="1" dirty="0"/>
          </a:p>
          <a:p>
            <a:pPr eaLnBrk="1" hangingPunct="1">
              <a:buFontTx/>
              <a:buNone/>
            </a:pPr>
            <a:r>
              <a:rPr lang="zh-CN" altLang="en-US" sz="2800" b="1" dirty="0"/>
              <a:t>	</a:t>
            </a:r>
            <a:r>
              <a:rPr lang="en-US" altLang="zh-CN" sz="2800" b="1" dirty="0"/>
              <a:t>(3)</a:t>
            </a:r>
            <a:r>
              <a:rPr lang="zh-CN" altLang="en-US" sz="2800" b="1" dirty="0"/>
              <a:t>扫描算法</a:t>
            </a:r>
            <a:r>
              <a:rPr lang="en-US" altLang="zh-CN" sz="2800" b="1" dirty="0"/>
              <a:t>SCAN</a:t>
            </a:r>
            <a:r>
              <a:rPr lang="zh-CN" altLang="en-US" sz="2800" b="1" dirty="0"/>
              <a:t>。</a:t>
            </a:r>
            <a:endParaRPr lang="zh-CN" altLang="en-US" sz="2800" b="1" dirty="0"/>
          </a:p>
          <a:p>
            <a:pPr eaLnBrk="1" hangingPunct="1">
              <a:buFontTx/>
              <a:buNone/>
            </a:pPr>
            <a:r>
              <a:rPr lang="zh-CN" altLang="en-US" sz="2800" b="1" dirty="0"/>
              <a:t>	</a:t>
            </a:r>
            <a:r>
              <a:rPr lang="en-US" altLang="zh-CN" sz="2800" b="1" dirty="0"/>
              <a:t>(4)C-SCAN</a:t>
            </a:r>
            <a:r>
              <a:rPr lang="zh-CN" altLang="en-US" sz="2800" b="1" dirty="0"/>
              <a:t>算法。</a:t>
            </a:r>
            <a:endParaRPr lang="zh-CN" altLang="en-US" sz="2800" b="1"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CF014294-771F-4F0A-B7FC-B21B98BE9C7C}" type="slidenum">
              <a:rPr lang="en-US" altLang="zh-CN" sz="1400"/>
            </a:fld>
            <a:endParaRPr lang="en-US" altLang="zh-CN" sz="1400"/>
          </a:p>
        </p:txBody>
      </p:sp>
      <p:sp>
        <p:nvSpPr>
          <p:cNvPr id="252931" name="Rectangle 2"/>
          <p:cNvSpPr>
            <a:spLocks noGrp="1" noChangeArrowheads="1"/>
          </p:cNvSpPr>
          <p:nvPr>
            <p:ph type="title"/>
          </p:nvPr>
        </p:nvSpPr>
        <p:spPr/>
        <p:txBody>
          <a:bodyPr/>
          <a:lstStyle/>
          <a:p>
            <a:pPr eaLnBrk="1" hangingPunct="1"/>
            <a:r>
              <a:rPr lang="zh-CN" altLang="en-US"/>
              <a:t>解</a:t>
            </a:r>
            <a:br>
              <a:rPr lang="zh-CN" altLang="en-US"/>
            </a:br>
            <a:endParaRPr lang="zh-CN" altLang="en-US"/>
          </a:p>
        </p:txBody>
      </p:sp>
      <p:sp>
        <p:nvSpPr>
          <p:cNvPr id="252933" name="矩形 4"/>
          <p:cNvSpPr>
            <a:spLocks noChangeArrowheads="1"/>
          </p:cNvSpPr>
          <p:nvPr/>
        </p:nvSpPr>
        <p:spPr bwMode="auto">
          <a:xfrm>
            <a:off x="3048000" y="1143000"/>
            <a:ext cx="624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000" b="1"/>
              <a:t>86</a:t>
            </a:r>
            <a:r>
              <a:rPr lang="zh-CN" altLang="en-US" sz="2000" b="1"/>
              <a:t>，</a:t>
            </a:r>
            <a:r>
              <a:rPr lang="en-US" altLang="zh-CN" sz="2000" b="1"/>
              <a:t>147</a:t>
            </a:r>
            <a:r>
              <a:rPr lang="zh-CN" altLang="en-US" sz="2000" b="1"/>
              <a:t>，</a:t>
            </a:r>
            <a:r>
              <a:rPr lang="en-US" altLang="zh-CN" sz="2000" b="1"/>
              <a:t>91</a:t>
            </a:r>
            <a:r>
              <a:rPr lang="zh-CN" altLang="en-US" sz="2000" b="1"/>
              <a:t>，</a:t>
            </a:r>
            <a:r>
              <a:rPr lang="en-US" altLang="zh-CN" sz="2000" b="1"/>
              <a:t>177</a:t>
            </a:r>
            <a:r>
              <a:rPr lang="zh-CN" altLang="en-US" sz="2000" b="1"/>
              <a:t>，</a:t>
            </a:r>
            <a:r>
              <a:rPr lang="en-US" altLang="zh-CN" sz="2000" b="1"/>
              <a:t>94</a:t>
            </a:r>
            <a:r>
              <a:rPr lang="zh-CN" altLang="en-US" sz="2000" b="1"/>
              <a:t>，</a:t>
            </a:r>
            <a:r>
              <a:rPr lang="en-US" altLang="zh-CN" sz="2000" b="1"/>
              <a:t>150</a:t>
            </a:r>
            <a:r>
              <a:rPr lang="zh-CN" altLang="en-US" sz="2000" b="1"/>
              <a:t>，</a:t>
            </a:r>
            <a:r>
              <a:rPr lang="en-US" altLang="zh-CN" sz="2000" b="1"/>
              <a:t>102</a:t>
            </a:r>
            <a:r>
              <a:rPr lang="zh-CN" altLang="en-US" sz="2000" b="1"/>
              <a:t>，</a:t>
            </a:r>
            <a:r>
              <a:rPr lang="en-US" altLang="zh-CN" sz="2000" b="1"/>
              <a:t>175</a:t>
            </a:r>
            <a:r>
              <a:rPr lang="zh-CN" altLang="en-US" sz="2000" b="1"/>
              <a:t>，</a:t>
            </a:r>
            <a:r>
              <a:rPr lang="en-US" altLang="zh-CN" sz="2000" b="1"/>
              <a:t>130</a:t>
            </a:r>
            <a:endParaRPr lang="zh-CN" altLang="en-US" sz="200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CF014294-771F-4F0A-B7FC-B21B98BE9C7C}" type="slidenum">
              <a:rPr lang="en-US" altLang="zh-CN" sz="1400"/>
            </a:fld>
            <a:endParaRPr lang="en-US" altLang="zh-CN" sz="1400"/>
          </a:p>
        </p:txBody>
      </p:sp>
      <p:sp>
        <p:nvSpPr>
          <p:cNvPr id="252931" name="Rectangle 2"/>
          <p:cNvSpPr>
            <a:spLocks noGrp="1" noChangeArrowheads="1"/>
          </p:cNvSpPr>
          <p:nvPr>
            <p:ph type="title"/>
          </p:nvPr>
        </p:nvSpPr>
        <p:spPr/>
        <p:txBody>
          <a:bodyPr/>
          <a:lstStyle/>
          <a:p>
            <a:pPr eaLnBrk="1" hangingPunct="1"/>
            <a:r>
              <a:rPr lang="zh-CN" altLang="en-US"/>
              <a:t>解</a:t>
            </a:r>
            <a:br>
              <a:rPr lang="zh-CN" altLang="en-US"/>
            </a:br>
            <a:endParaRPr lang="zh-CN" altLang="en-US"/>
          </a:p>
        </p:txBody>
      </p:sp>
      <p:sp>
        <p:nvSpPr>
          <p:cNvPr id="252932" name="Rectangle 3"/>
          <p:cNvSpPr>
            <a:spLocks noGrp="1" noChangeArrowheads="1"/>
          </p:cNvSpPr>
          <p:nvPr>
            <p:ph type="body" idx="1"/>
          </p:nvPr>
        </p:nvSpPr>
        <p:spPr>
          <a:xfrm>
            <a:off x="381000" y="2005012"/>
            <a:ext cx="11201400" cy="4395788"/>
          </a:xfrm>
        </p:spPr>
        <p:txBody>
          <a:bodyPr/>
          <a:lstStyle/>
          <a:p>
            <a:pPr eaLnBrk="1" hangingPunct="1">
              <a:lnSpc>
                <a:spcPct val="90000"/>
              </a:lnSpc>
            </a:pPr>
            <a:r>
              <a:rPr lang="zh-CN" altLang="en-US" sz="2400" dirty="0">
                <a:solidFill>
                  <a:srgbClr val="FF0000"/>
                </a:solidFill>
              </a:rPr>
              <a:t>先来先服务</a:t>
            </a:r>
            <a:r>
              <a:rPr lang="en-US" altLang="zh-CN" sz="2400" dirty="0"/>
              <a:t>:</a:t>
            </a:r>
            <a:r>
              <a:rPr lang="zh-CN" altLang="en-US" sz="2400" dirty="0"/>
              <a:t>磁头移动顺序为</a:t>
            </a:r>
            <a:r>
              <a:rPr lang="en-US" altLang="zh-CN" sz="2400" dirty="0"/>
              <a:t>:143→86→147→91→177→94→150→102→175→130,</a:t>
            </a:r>
            <a:r>
              <a:rPr lang="zh-CN" altLang="en-US" sz="2400" dirty="0"/>
              <a:t>磁头移动共</a:t>
            </a:r>
            <a:r>
              <a:rPr lang="en-US" altLang="zh-CN" sz="2400" dirty="0"/>
              <a:t>565</a:t>
            </a:r>
            <a:r>
              <a:rPr lang="zh-CN" altLang="en-US" sz="2400" dirty="0"/>
              <a:t>柱面。					</a:t>
            </a:r>
            <a:endParaRPr lang="zh-CN" altLang="en-US" sz="2400" dirty="0"/>
          </a:p>
          <a:p>
            <a:pPr eaLnBrk="1" hangingPunct="1">
              <a:lnSpc>
                <a:spcPct val="90000"/>
              </a:lnSpc>
            </a:pPr>
            <a:r>
              <a:rPr lang="zh-CN" altLang="en-US" sz="2400" dirty="0">
                <a:solidFill>
                  <a:srgbClr val="FF0000"/>
                </a:solidFill>
              </a:rPr>
              <a:t>最短寻道时间优先（</a:t>
            </a:r>
            <a:r>
              <a:rPr lang="en-US" altLang="zh-CN" sz="2400" dirty="0">
                <a:solidFill>
                  <a:srgbClr val="FF0000"/>
                </a:solidFill>
              </a:rPr>
              <a:t>SSTF</a:t>
            </a:r>
            <a:r>
              <a:rPr lang="zh-CN" altLang="en-US" sz="2400" dirty="0">
                <a:solidFill>
                  <a:srgbClr val="FF0000"/>
                </a:solidFill>
              </a:rPr>
              <a:t>）</a:t>
            </a:r>
            <a:r>
              <a:rPr lang="en-US" altLang="zh-CN" sz="2400" dirty="0"/>
              <a:t>:</a:t>
            </a:r>
            <a:r>
              <a:rPr lang="zh-CN" altLang="en-US" sz="2400" dirty="0"/>
              <a:t>磁头移动顺序为</a:t>
            </a:r>
            <a:r>
              <a:rPr lang="en-US" altLang="zh-CN" sz="2400" dirty="0"/>
              <a:t>:143→147→150→130→102→94→91→86→175→177, </a:t>
            </a:r>
            <a:r>
              <a:rPr lang="zh-CN" altLang="en-US" sz="2400" dirty="0"/>
              <a:t>磁头移动共</a:t>
            </a:r>
            <a:r>
              <a:rPr lang="en-US" altLang="zh-CN" sz="2400" dirty="0"/>
              <a:t>162</a:t>
            </a:r>
            <a:r>
              <a:rPr lang="zh-CN" altLang="en-US" sz="2400" dirty="0"/>
              <a:t>柱面。		</a:t>
            </a:r>
            <a:endParaRPr lang="zh-CN" altLang="en-US" sz="2400" dirty="0"/>
          </a:p>
          <a:p>
            <a:pPr eaLnBrk="1" hangingPunct="1">
              <a:lnSpc>
                <a:spcPct val="90000"/>
              </a:lnSpc>
            </a:pPr>
            <a:r>
              <a:rPr lang="en-US" altLang="zh-CN" sz="2400" dirty="0">
                <a:solidFill>
                  <a:srgbClr val="FF0000"/>
                </a:solidFill>
              </a:rPr>
              <a:t>SCAN</a:t>
            </a:r>
            <a:r>
              <a:rPr lang="zh-CN" altLang="en-US" sz="2400" dirty="0">
                <a:solidFill>
                  <a:srgbClr val="FF0000"/>
                </a:solidFill>
              </a:rPr>
              <a:t>算法</a:t>
            </a:r>
            <a:r>
              <a:rPr lang="zh-CN" altLang="en-US" sz="2400" dirty="0"/>
              <a:t>：磁头移动顺序为</a:t>
            </a:r>
            <a:r>
              <a:rPr lang="en-US" altLang="zh-CN" sz="2400" dirty="0"/>
              <a:t>:143→147→150→175→177→130→102→94→91→86, </a:t>
            </a:r>
            <a:r>
              <a:rPr lang="zh-CN" altLang="en-US" sz="2400" dirty="0"/>
              <a:t>磁头移动共</a:t>
            </a:r>
            <a:r>
              <a:rPr lang="en-US" altLang="zh-CN" sz="2400" dirty="0"/>
              <a:t>125</a:t>
            </a:r>
            <a:r>
              <a:rPr lang="zh-CN" altLang="en-US" sz="2400" dirty="0"/>
              <a:t>柱面。				</a:t>
            </a:r>
            <a:endParaRPr lang="zh-CN" altLang="en-US" sz="2400" dirty="0"/>
          </a:p>
          <a:p>
            <a:pPr eaLnBrk="1" hangingPunct="1">
              <a:lnSpc>
                <a:spcPct val="90000"/>
              </a:lnSpc>
            </a:pPr>
            <a:r>
              <a:rPr lang="en-US" altLang="zh-CN" sz="2400" dirty="0">
                <a:solidFill>
                  <a:srgbClr val="FF0000"/>
                </a:solidFill>
              </a:rPr>
              <a:t>CSCAN</a:t>
            </a:r>
            <a:r>
              <a:rPr lang="zh-CN" altLang="en-US" sz="2400" dirty="0">
                <a:solidFill>
                  <a:srgbClr val="FF0000"/>
                </a:solidFill>
              </a:rPr>
              <a:t>算法</a:t>
            </a:r>
            <a:r>
              <a:rPr lang="zh-CN" altLang="en-US" sz="2400" dirty="0"/>
              <a:t>：磁头移动顺序为</a:t>
            </a:r>
            <a:r>
              <a:rPr lang="en-US" altLang="zh-CN" sz="2400" dirty="0"/>
              <a:t>:143→147→150→175→177→86→91→94→102→130, </a:t>
            </a:r>
            <a:r>
              <a:rPr lang="zh-CN" altLang="en-US" sz="2400" dirty="0"/>
              <a:t>磁头移动共</a:t>
            </a:r>
            <a:r>
              <a:rPr lang="en-US" altLang="zh-CN" sz="2400" dirty="0"/>
              <a:t>169</a:t>
            </a:r>
            <a:r>
              <a:rPr lang="zh-CN" altLang="en-US" sz="2400" dirty="0"/>
              <a:t>柱面。					</a:t>
            </a:r>
            <a:endParaRPr lang="zh-CN" altLang="en-US" sz="2400" dirty="0"/>
          </a:p>
        </p:txBody>
      </p:sp>
      <p:sp>
        <p:nvSpPr>
          <p:cNvPr id="252933" name="矩形 4"/>
          <p:cNvSpPr>
            <a:spLocks noChangeArrowheads="1"/>
          </p:cNvSpPr>
          <p:nvPr/>
        </p:nvSpPr>
        <p:spPr bwMode="auto">
          <a:xfrm>
            <a:off x="2057398" y="1371600"/>
            <a:ext cx="822960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000" b="1" dirty="0"/>
              <a:t>86</a:t>
            </a:r>
            <a:r>
              <a:rPr lang="zh-CN" altLang="en-US" sz="2000" b="1" dirty="0"/>
              <a:t>，</a:t>
            </a:r>
            <a:r>
              <a:rPr lang="en-US" altLang="zh-CN" sz="2000" b="1" dirty="0"/>
              <a:t>147</a:t>
            </a:r>
            <a:r>
              <a:rPr lang="zh-CN" altLang="en-US" sz="2000" b="1" dirty="0"/>
              <a:t>，</a:t>
            </a:r>
            <a:r>
              <a:rPr lang="en-US" altLang="zh-CN" sz="2000" b="1" dirty="0"/>
              <a:t>91</a:t>
            </a:r>
            <a:r>
              <a:rPr lang="zh-CN" altLang="en-US" sz="2000" b="1" dirty="0"/>
              <a:t>，</a:t>
            </a:r>
            <a:r>
              <a:rPr lang="en-US" altLang="zh-CN" sz="2000" b="1" dirty="0"/>
              <a:t>177</a:t>
            </a:r>
            <a:r>
              <a:rPr lang="zh-CN" altLang="en-US" sz="2000" b="1" dirty="0"/>
              <a:t>，</a:t>
            </a:r>
            <a:r>
              <a:rPr lang="en-US" altLang="zh-CN" sz="2000" b="1" dirty="0"/>
              <a:t>94</a:t>
            </a:r>
            <a:r>
              <a:rPr lang="zh-CN" altLang="en-US" sz="2000" b="1" dirty="0"/>
              <a:t>，</a:t>
            </a:r>
            <a:r>
              <a:rPr lang="en-US" altLang="zh-CN" sz="2000" b="1" dirty="0"/>
              <a:t>150</a:t>
            </a:r>
            <a:r>
              <a:rPr lang="zh-CN" altLang="en-US" sz="2000" b="1" dirty="0"/>
              <a:t>，</a:t>
            </a:r>
            <a:r>
              <a:rPr lang="en-US" altLang="zh-CN" sz="2000" b="1" dirty="0"/>
              <a:t>102</a:t>
            </a:r>
            <a:r>
              <a:rPr lang="zh-CN" altLang="en-US" sz="2000" b="1" dirty="0"/>
              <a:t>，</a:t>
            </a:r>
            <a:r>
              <a:rPr lang="en-US" altLang="zh-CN" sz="2000" b="1" dirty="0"/>
              <a:t>175</a:t>
            </a:r>
            <a:r>
              <a:rPr lang="zh-CN" altLang="en-US" sz="2000" b="1" dirty="0"/>
              <a:t>，</a:t>
            </a:r>
            <a:r>
              <a:rPr lang="en-US" altLang="zh-CN" sz="2000" b="1" dirty="0"/>
              <a:t>130</a:t>
            </a:r>
            <a:endParaRPr lang="zh-CN" altLang="en-US" sz="2000"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57FDB163-BC03-4508-850D-A5C92C1F5E40}" type="slidenum">
              <a:rPr lang="en-US" altLang="zh-CN" sz="1400"/>
            </a:fld>
            <a:endParaRPr lang="en-US" altLang="zh-CN" sz="1400"/>
          </a:p>
        </p:txBody>
      </p:sp>
      <p:sp>
        <p:nvSpPr>
          <p:cNvPr id="253955" name="Rectangle 2"/>
          <p:cNvSpPr>
            <a:spLocks noGrp="1" noChangeArrowheads="1"/>
          </p:cNvSpPr>
          <p:nvPr>
            <p:ph type="title"/>
          </p:nvPr>
        </p:nvSpPr>
        <p:spPr/>
        <p:txBody>
          <a:bodyPr/>
          <a:lstStyle/>
          <a:p>
            <a:pPr eaLnBrk="1" hangingPunct="1"/>
            <a:r>
              <a:rPr lang="zh-CN" altLang="en-US" b="1">
                <a:solidFill>
                  <a:srgbClr val="0033CC"/>
                </a:solidFill>
              </a:rPr>
              <a:t>例题</a:t>
            </a:r>
            <a:r>
              <a:rPr lang="en-US" altLang="zh-CN" b="1">
                <a:solidFill>
                  <a:srgbClr val="0033CC"/>
                </a:solidFill>
              </a:rPr>
              <a:t>2</a:t>
            </a:r>
            <a:endParaRPr lang="zh-CN" altLang="zh-CN"/>
          </a:p>
        </p:txBody>
      </p:sp>
      <p:sp>
        <p:nvSpPr>
          <p:cNvPr id="253956" name="Rectangle 3"/>
          <p:cNvSpPr>
            <a:spLocks noGrp="1" noChangeArrowheads="1"/>
          </p:cNvSpPr>
          <p:nvPr>
            <p:ph type="body" idx="1"/>
          </p:nvPr>
        </p:nvSpPr>
        <p:spPr/>
        <p:txBody>
          <a:bodyPr/>
          <a:lstStyle/>
          <a:p>
            <a:pPr eaLnBrk="1" hangingPunct="1">
              <a:lnSpc>
                <a:spcPct val="90000"/>
              </a:lnSpc>
            </a:pPr>
            <a:r>
              <a:rPr lang="zh-CN" altLang="en-US"/>
              <a:t>假设磁盘有</a:t>
            </a:r>
            <a:r>
              <a:rPr lang="en-US" altLang="zh-CN"/>
              <a:t>200 </a:t>
            </a:r>
            <a:r>
              <a:rPr lang="zh-CN" altLang="en-US"/>
              <a:t>个磁道，磁盘请求队列中是一些随机请求，它们按照到达的次序分别处于</a:t>
            </a:r>
            <a:r>
              <a:rPr lang="en-US" altLang="zh-CN"/>
              <a:t>98</a:t>
            </a:r>
            <a:r>
              <a:rPr lang="zh-CN" altLang="en-US"/>
              <a:t>、</a:t>
            </a:r>
            <a:r>
              <a:rPr lang="en-US" altLang="zh-CN"/>
              <a:t>183</a:t>
            </a:r>
            <a:r>
              <a:rPr lang="zh-CN" altLang="en-US"/>
              <a:t>、</a:t>
            </a:r>
            <a:r>
              <a:rPr lang="en-US" altLang="zh-CN"/>
              <a:t>37</a:t>
            </a:r>
            <a:r>
              <a:rPr lang="zh-CN" altLang="en-US"/>
              <a:t>、</a:t>
            </a:r>
            <a:r>
              <a:rPr lang="en-US" altLang="zh-CN"/>
              <a:t>122</a:t>
            </a:r>
            <a:r>
              <a:rPr lang="zh-CN" altLang="en-US"/>
              <a:t>、</a:t>
            </a:r>
            <a:r>
              <a:rPr lang="en-US" altLang="zh-CN"/>
              <a:t>14</a:t>
            </a:r>
            <a:r>
              <a:rPr lang="zh-CN" altLang="en-US"/>
              <a:t>、</a:t>
            </a:r>
            <a:r>
              <a:rPr lang="en-US" altLang="zh-CN"/>
              <a:t>124</a:t>
            </a:r>
            <a:r>
              <a:rPr lang="zh-CN" altLang="en-US"/>
              <a:t>、</a:t>
            </a:r>
            <a:r>
              <a:rPr lang="en-US" altLang="zh-CN"/>
              <a:t>65</a:t>
            </a:r>
            <a:r>
              <a:rPr lang="zh-CN" altLang="en-US"/>
              <a:t>、</a:t>
            </a:r>
            <a:r>
              <a:rPr lang="en-US" altLang="zh-CN"/>
              <a:t>67</a:t>
            </a:r>
            <a:r>
              <a:rPr lang="zh-CN" altLang="en-US"/>
              <a:t>号磁道上，当前磁头在</a:t>
            </a:r>
            <a:r>
              <a:rPr lang="en-US" altLang="zh-CN"/>
              <a:t>53</a:t>
            </a:r>
            <a:r>
              <a:rPr lang="zh-CN" altLang="en-US"/>
              <a:t>号磁道上，并向磁道号减小的方向上移动。请给出按先来先服务算法（</a:t>
            </a:r>
            <a:r>
              <a:rPr lang="en-US" altLang="zh-CN"/>
              <a:t>FCFS</a:t>
            </a:r>
            <a:r>
              <a:rPr lang="zh-CN" altLang="en-US"/>
              <a:t>）、最短寻道时间优先算法</a:t>
            </a:r>
            <a:r>
              <a:rPr lang="en-US" altLang="zh-CN"/>
              <a:t>(SSTF)</a:t>
            </a:r>
            <a:r>
              <a:rPr lang="zh-CN" altLang="en-US"/>
              <a:t>、扫描算法（</a:t>
            </a:r>
            <a:r>
              <a:rPr lang="en-US" altLang="zh-CN"/>
              <a:t>SCAN</a:t>
            </a:r>
            <a:r>
              <a:rPr lang="zh-CN" altLang="en-US"/>
              <a:t>）及循环扫描算法（</a:t>
            </a:r>
            <a:r>
              <a:rPr lang="en-US" altLang="zh-CN"/>
              <a:t>CSCAN</a:t>
            </a:r>
            <a:r>
              <a:rPr lang="zh-CN" altLang="en-US"/>
              <a:t>）算法进行磁盘调度时满足请求的次序，并算出它们的平价寻道长度 </a:t>
            </a:r>
            <a:r>
              <a:rPr lang="en-US" altLang="zh-CN"/>
              <a:t>?</a:t>
            </a:r>
            <a:endParaRPr lang="en-US" altLang="zh-CN"/>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5831C10F-552D-46A2-BC39-13C014D72480}" type="slidenum">
              <a:rPr lang="en-US" altLang="zh-CN" sz="1400"/>
            </a:fld>
            <a:endParaRPr lang="en-US" altLang="zh-CN" sz="1400"/>
          </a:p>
        </p:txBody>
      </p:sp>
      <p:graphicFrame>
        <p:nvGraphicFramePr>
          <p:cNvPr id="384563" name="Group 563"/>
          <p:cNvGraphicFramePr>
            <a:graphicFrameLocks noGrp="1"/>
          </p:cNvGraphicFramePr>
          <p:nvPr/>
        </p:nvGraphicFramePr>
        <p:xfrm>
          <a:off x="2854326" y="588964"/>
          <a:ext cx="7058025" cy="6153151"/>
        </p:xfrm>
        <a:graphic>
          <a:graphicData uri="http://schemas.openxmlformats.org/drawingml/2006/table">
            <a:tbl>
              <a:tblPr/>
              <a:tblGrid>
                <a:gridCol w="881063"/>
                <a:gridCol w="884237"/>
                <a:gridCol w="881063"/>
                <a:gridCol w="884237"/>
                <a:gridCol w="881063"/>
                <a:gridCol w="881062"/>
                <a:gridCol w="884238"/>
                <a:gridCol w="881062"/>
              </a:tblGrid>
              <a:tr h="450850">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FCFS</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SSTF</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SCAN</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CSCAN</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r h="168116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被访问的下一个磁道号</a:t>
                      </a:r>
                      <a:endParaRPr kumimoji="0" lang="zh-CN" altLang="en-US"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移动的磁道数</a:t>
                      </a:r>
                      <a:endParaRPr kumimoji="0" lang="zh-CN" altLang="en-US"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被访问的下一个磁道号</a:t>
                      </a:r>
                      <a:endParaRPr kumimoji="0" lang="zh-CN" altLang="en-US"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移动的磁道数</a:t>
                      </a:r>
                      <a:endParaRPr kumimoji="0" lang="zh-CN" altLang="en-US"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被访问的下一个磁道号</a:t>
                      </a:r>
                      <a:endParaRPr kumimoji="0" lang="zh-CN" altLang="en-US"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移动的磁道数</a:t>
                      </a:r>
                      <a:endParaRPr kumimoji="0" lang="zh-CN" altLang="en-US"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被访问的下一个磁道号</a:t>
                      </a:r>
                      <a:endParaRPr kumimoji="0" lang="zh-CN" altLang="en-US"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移动的磁道数</a:t>
                      </a:r>
                      <a:endParaRPr kumimoji="0" lang="zh-CN" altLang="en-US"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98</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45</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65</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37</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16</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37</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16</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183</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85</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67</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23</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23</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37</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146</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37</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30</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65</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51</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183</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169</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122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85</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23</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67</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124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59</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108</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98</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84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98</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31</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122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124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110</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122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122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98</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65</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59</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124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124</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67</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31</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67</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183</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59</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183</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59</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65</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28663">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80</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29.5</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26</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anose="02070309020205020404" pitchFamily="49" charset="0"/>
                        </a:rPr>
                        <a:t>40.75</a:t>
                      </a:r>
                      <a:endParaRPr kumimoji="0" lang="en-US" altLang="zh-CN" sz="2000" b="0" i="0" u="none" strike="noStrike" cap="none" normalizeH="0" baseline="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noChangeArrowheads="1"/>
          </p:cNvSpPr>
          <p:nvPr>
            <p:ph type="title"/>
          </p:nvPr>
        </p:nvSpPr>
        <p:spPr>
          <a:xfrm>
            <a:off x="1981200" y="160338"/>
            <a:ext cx="8229600" cy="1143000"/>
          </a:xfrm>
        </p:spPr>
        <p:txBody>
          <a:bodyPr/>
          <a:lstStyle/>
          <a:p>
            <a:r>
              <a:rPr lang="zh-CN" altLang="en-US" sz="3600" b="1">
                <a:latin typeface="微软雅黑" panose="020B0503020204020204" pitchFamily="34" charset="-122"/>
                <a:ea typeface="微软雅黑" panose="020B0503020204020204" pitchFamily="34" charset="-122"/>
              </a:rPr>
              <a:t>思考题</a:t>
            </a:r>
            <a:r>
              <a:rPr lang="en-US" altLang="zh-CN" sz="3600" b="1">
                <a:latin typeface="微软雅黑" panose="020B0503020204020204" pitchFamily="34" charset="-122"/>
                <a:ea typeface="微软雅黑" panose="020B0503020204020204" pitchFamily="34" charset="-122"/>
              </a:rPr>
              <a:t>1</a:t>
            </a:r>
            <a:endParaRPr lang="zh-CN" altLang="en-US" sz="3600" b="1">
              <a:latin typeface="微软雅黑" panose="020B0503020204020204" pitchFamily="34" charset="-122"/>
              <a:ea typeface="微软雅黑" panose="020B0503020204020204" pitchFamily="34" charset="-122"/>
            </a:endParaRPr>
          </a:p>
        </p:txBody>
      </p:sp>
      <p:sp>
        <p:nvSpPr>
          <p:cNvPr id="76803" name="内容占位符 2"/>
          <p:cNvSpPr>
            <a:spLocks noGrp="1" noChangeArrowheads="1"/>
          </p:cNvSpPr>
          <p:nvPr>
            <p:ph idx="1"/>
          </p:nvPr>
        </p:nvSpPr>
        <p:spPr>
          <a:xfrm>
            <a:off x="1676400" y="1487488"/>
            <a:ext cx="8686800" cy="4525962"/>
          </a:xfrm>
        </p:spPr>
        <p:txBody>
          <a:bodyPr/>
          <a:lstStyle/>
          <a:p>
            <a:r>
              <a:rPr lang="zh-CN" altLang="en-US" sz="2800" dirty="0"/>
              <a:t>在</a:t>
            </a:r>
            <a:r>
              <a:rPr lang="en-US" altLang="zh-CN" sz="2800" dirty="0"/>
              <a:t>Ⅰ</a:t>
            </a:r>
            <a:r>
              <a:rPr lang="zh-CN" altLang="en-US" sz="2800" dirty="0"/>
              <a:t>、</a:t>
            </a:r>
            <a:r>
              <a:rPr lang="en-US" altLang="zh-CN" sz="2800" dirty="0"/>
              <a:t>Ⅱ</a:t>
            </a:r>
            <a:r>
              <a:rPr lang="zh-CN" altLang="en-US" sz="2800" dirty="0"/>
              <a:t>、</a:t>
            </a:r>
            <a:r>
              <a:rPr lang="en-US" altLang="zh-CN" sz="2800" dirty="0"/>
              <a:t>Ⅲ</a:t>
            </a:r>
            <a:r>
              <a:rPr lang="zh-CN" altLang="en-US" sz="2800" dirty="0"/>
              <a:t>各类通道中支持通道程序并发执行的通道是</a:t>
            </a:r>
            <a:r>
              <a:rPr lang="en-US" altLang="zh-CN" sz="2800" dirty="0"/>
              <a:t>( )</a:t>
            </a:r>
            <a:r>
              <a:rPr lang="zh-CN" altLang="en-US" sz="2800" dirty="0"/>
              <a:t>。</a:t>
            </a:r>
            <a:br>
              <a:rPr lang="zh-CN" altLang="en-US" sz="2800" dirty="0"/>
            </a:br>
            <a:r>
              <a:rPr lang="en-US" altLang="zh-CN" sz="2800" dirty="0"/>
              <a:t>Ⅰ</a:t>
            </a:r>
            <a:r>
              <a:rPr lang="zh-CN" altLang="en-US" sz="2800" dirty="0"/>
              <a:t>．字节多路通道 </a:t>
            </a:r>
            <a:r>
              <a:rPr lang="en-US" altLang="zh-CN" sz="2800" dirty="0"/>
              <a:t>Ⅱ</a:t>
            </a:r>
            <a:r>
              <a:rPr lang="zh-CN" altLang="en-US" sz="2800" dirty="0"/>
              <a:t>．数组选择通道 </a:t>
            </a:r>
            <a:r>
              <a:rPr lang="en-US" altLang="zh-CN" sz="2800" dirty="0"/>
              <a:t>Ⅲ</a:t>
            </a:r>
            <a:r>
              <a:rPr lang="zh-CN" altLang="en-US" sz="2800" dirty="0"/>
              <a:t>．数组多路通道</a:t>
            </a:r>
            <a:br>
              <a:rPr lang="zh-CN" altLang="en-US" dirty="0"/>
            </a:br>
            <a:br>
              <a:rPr lang="zh-CN" altLang="en-US" dirty="0"/>
            </a:br>
            <a:r>
              <a:rPr lang="en-US" altLang="zh-CN" dirty="0"/>
              <a:t>A</a:t>
            </a:r>
            <a:r>
              <a:rPr lang="zh-CN" altLang="en-US" dirty="0"/>
              <a:t>．只有</a:t>
            </a:r>
            <a:r>
              <a:rPr lang="en-US" altLang="zh-CN" dirty="0"/>
              <a:t>Ⅰ</a:t>
            </a:r>
            <a:br>
              <a:rPr lang="zh-CN" altLang="en-US" dirty="0"/>
            </a:br>
            <a:r>
              <a:rPr lang="en-US" altLang="zh-CN" dirty="0"/>
              <a:t>B</a:t>
            </a:r>
            <a:r>
              <a:rPr lang="zh-CN" altLang="en-US" dirty="0"/>
              <a:t>．只有</a:t>
            </a:r>
            <a:r>
              <a:rPr lang="en-US" altLang="zh-CN" dirty="0"/>
              <a:t>Ⅱ</a:t>
            </a:r>
            <a:br>
              <a:rPr lang="zh-CN" altLang="en-US" dirty="0"/>
            </a:br>
            <a:r>
              <a:rPr lang="en-US" altLang="zh-CN" dirty="0"/>
              <a:t>C</a:t>
            </a:r>
            <a:r>
              <a:rPr lang="zh-CN" altLang="en-US" dirty="0"/>
              <a:t>．只有</a:t>
            </a:r>
            <a:r>
              <a:rPr lang="en-US" altLang="zh-CN" dirty="0"/>
              <a:t>Ⅲ</a:t>
            </a:r>
            <a:br>
              <a:rPr lang="zh-CN" altLang="en-US" dirty="0"/>
            </a:br>
            <a:r>
              <a:rPr lang="en-US" altLang="zh-CN" dirty="0"/>
              <a:t>D</a:t>
            </a:r>
            <a:r>
              <a:rPr lang="zh-CN" altLang="en-US" dirty="0"/>
              <a:t>．</a:t>
            </a:r>
            <a:r>
              <a:rPr lang="en-US" altLang="zh-CN" dirty="0"/>
              <a:t>Ⅰ</a:t>
            </a:r>
            <a:r>
              <a:rPr lang="zh-CN" altLang="en-US" dirty="0"/>
              <a:t>和</a:t>
            </a:r>
            <a:r>
              <a:rPr lang="en-US" altLang="zh-CN" dirty="0"/>
              <a:t>Ⅱ</a:t>
            </a:r>
            <a:endParaRPr lang="zh-CN" altLang="en-US" dirty="0"/>
          </a:p>
        </p:txBody>
      </p:sp>
      <p:sp>
        <p:nvSpPr>
          <p:cNvPr id="76804"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574E8846-8E5D-4BD0-80E6-45ECD7BEBD53}" type="slidenum">
              <a:rPr lang="en-US" altLang="zh-CN" sz="1400"/>
            </a:fld>
            <a:endParaRPr lang="en-US" altLang="zh-CN" sz="14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noChangeArrowheads="1"/>
          </p:cNvSpPr>
          <p:nvPr>
            <p:ph type="title"/>
          </p:nvPr>
        </p:nvSpPr>
        <p:spPr/>
        <p:txBody>
          <a:bodyPr/>
          <a:lstStyle/>
          <a:p>
            <a:r>
              <a:rPr lang="zh-CN" altLang="en-US" sz="3600" b="1">
                <a:latin typeface="微软雅黑" panose="020B0503020204020204" pitchFamily="34" charset="-122"/>
                <a:ea typeface="微软雅黑" panose="020B0503020204020204" pitchFamily="34" charset="-122"/>
              </a:rPr>
              <a:t>思考题</a:t>
            </a:r>
            <a:r>
              <a:rPr lang="en-US" altLang="zh-CN" sz="3600" b="1">
                <a:latin typeface="微软雅黑" panose="020B0503020204020204" pitchFamily="34" charset="-122"/>
                <a:ea typeface="微软雅黑" panose="020B0503020204020204" pitchFamily="34" charset="-122"/>
              </a:rPr>
              <a:t>2</a:t>
            </a:r>
            <a:endParaRPr lang="zh-CN" altLang="en-US" sz="3600" b="1">
              <a:latin typeface="微软雅黑" panose="020B0503020204020204" pitchFamily="34" charset="-122"/>
              <a:ea typeface="微软雅黑" panose="020B0503020204020204" pitchFamily="34" charset="-122"/>
            </a:endParaRPr>
          </a:p>
        </p:txBody>
      </p:sp>
      <p:sp>
        <p:nvSpPr>
          <p:cNvPr id="78851" name="内容占位符 2"/>
          <p:cNvSpPr>
            <a:spLocks noGrp="1" noChangeArrowheads="1"/>
          </p:cNvSpPr>
          <p:nvPr>
            <p:ph idx="1"/>
          </p:nvPr>
        </p:nvSpPr>
        <p:spPr/>
        <p:txBody>
          <a:bodyPr/>
          <a:lstStyle/>
          <a:p>
            <a:r>
              <a:rPr lang="zh-CN" altLang="en-US"/>
              <a:t>外部设备打印机适合于连接的通道是</a:t>
            </a:r>
            <a:r>
              <a:rPr lang="en-US" altLang="zh-CN"/>
              <a:t>( )</a:t>
            </a:r>
            <a:r>
              <a:rPr lang="zh-CN" altLang="en-US"/>
              <a:t>。</a:t>
            </a:r>
            <a:br>
              <a:rPr lang="zh-CN" altLang="en-US"/>
            </a:br>
            <a:br>
              <a:rPr lang="zh-CN" altLang="en-US"/>
            </a:br>
            <a:r>
              <a:rPr lang="en-US" altLang="zh-CN"/>
              <a:t>A</a:t>
            </a:r>
            <a:r>
              <a:rPr lang="zh-CN" altLang="en-US"/>
              <a:t>．数组多路通道</a:t>
            </a:r>
            <a:br>
              <a:rPr lang="zh-CN" altLang="en-US"/>
            </a:br>
            <a:r>
              <a:rPr lang="en-US" altLang="zh-CN"/>
              <a:t>B</a:t>
            </a:r>
            <a:r>
              <a:rPr lang="zh-CN" altLang="en-US"/>
              <a:t>．字节多路通道</a:t>
            </a:r>
            <a:br>
              <a:rPr lang="zh-CN" altLang="en-US"/>
            </a:br>
            <a:r>
              <a:rPr lang="en-US" altLang="zh-CN"/>
              <a:t>C</a:t>
            </a:r>
            <a:r>
              <a:rPr lang="zh-CN" altLang="en-US"/>
              <a:t>．选择通道</a:t>
            </a:r>
            <a:br>
              <a:rPr lang="zh-CN" altLang="en-US"/>
            </a:br>
            <a:r>
              <a:rPr lang="en-US" altLang="zh-CN"/>
              <a:t>D</a:t>
            </a:r>
            <a:r>
              <a:rPr lang="zh-CN" altLang="en-US"/>
              <a:t>．任意一种通道</a:t>
            </a:r>
            <a:endParaRPr lang="zh-CN" altLang="en-US"/>
          </a:p>
        </p:txBody>
      </p:sp>
      <p:sp>
        <p:nvSpPr>
          <p:cNvPr id="78852"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3FB9BDF-8884-41F1-831B-86F38C612CB4}" type="slidenum">
              <a:rPr lang="en-US" altLang="zh-CN" sz="1400"/>
            </a:fld>
            <a:endParaRPr lang="en-US" altLang="zh-CN" sz="140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noChangeArrowheads="1"/>
          </p:cNvSpPr>
          <p:nvPr>
            <p:ph type="title"/>
          </p:nvPr>
        </p:nvSpPr>
        <p:spPr>
          <a:xfrm>
            <a:off x="1981200" y="136525"/>
            <a:ext cx="8229600" cy="1143000"/>
          </a:xfrm>
        </p:spPr>
        <p:txBody>
          <a:bodyPr/>
          <a:lstStyle/>
          <a:p>
            <a:r>
              <a:rPr lang="zh-CN" altLang="en-US" sz="3600" b="1">
                <a:latin typeface="微软雅黑" panose="020B0503020204020204" pitchFamily="34" charset="-122"/>
                <a:ea typeface="微软雅黑" panose="020B0503020204020204" pitchFamily="34" charset="-122"/>
              </a:rPr>
              <a:t>思考题</a:t>
            </a:r>
            <a:r>
              <a:rPr lang="en-US" altLang="zh-CN" sz="3600" b="1">
                <a:latin typeface="微软雅黑" panose="020B0503020204020204" pitchFamily="34" charset="-122"/>
                <a:ea typeface="微软雅黑" panose="020B0503020204020204" pitchFamily="34" charset="-122"/>
              </a:rPr>
              <a:t>3</a:t>
            </a:r>
            <a:endParaRPr lang="zh-CN" altLang="en-US" sz="3600" b="1">
              <a:latin typeface="微软雅黑" panose="020B0503020204020204" pitchFamily="34" charset="-122"/>
              <a:ea typeface="微软雅黑" panose="020B0503020204020204" pitchFamily="34" charset="-122"/>
            </a:endParaRPr>
          </a:p>
        </p:txBody>
      </p:sp>
      <p:sp>
        <p:nvSpPr>
          <p:cNvPr id="80899" name="内容占位符 2"/>
          <p:cNvSpPr>
            <a:spLocks noGrp="1" noChangeArrowheads="1"/>
          </p:cNvSpPr>
          <p:nvPr>
            <p:ph idx="1"/>
          </p:nvPr>
        </p:nvSpPr>
        <p:spPr>
          <a:xfrm>
            <a:off x="1638300" y="1163638"/>
            <a:ext cx="8915400" cy="4527550"/>
          </a:xfrm>
        </p:spPr>
        <p:txBody>
          <a:bodyPr/>
          <a:lstStyle/>
          <a:p>
            <a:r>
              <a:rPr lang="zh-CN" altLang="en-US" sz="2400" dirty="0">
                <a:latin typeface="微软雅黑" panose="020B0503020204020204" pitchFamily="34" charset="-122"/>
                <a:ea typeface="微软雅黑" panose="020B0503020204020204" pitchFamily="34" charset="-122"/>
              </a:rPr>
              <a:t>根据信息的交换方式，可以将通道分为三种类型：字节多路通道、数组选择通道和数组多路通道，字节多路通道是按照字节交叉方式工作的，数组选择通道每次以块为单位传送一批数据，数组多路通道有多个非分配型子通道，可以连接多台高速外围设备。下图中</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处最适合使用哪种通道方式 （）</a:t>
            </a:r>
            <a:endParaRPr lang="zh-CN" altLang="en-US" sz="2400" dirty="0">
              <a:latin typeface="微软雅黑" panose="020B0503020204020204" pitchFamily="34" charset="-122"/>
              <a:ea typeface="微软雅黑" panose="020B0503020204020204" pitchFamily="34" charset="-122"/>
            </a:endParaRPr>
          </a:p>
        </p:txBody>
      </p:sp>
      <p:sp>
        <p:nvSpPr>
          <p:cNvPr id="80900"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939F119A-C21F-46C1-B774-DCB6D87ADA01}" type="slidenum">
              <a:rPr lang="en-US" altLang="zh-CN" sz="1400"/>
            </a:fld>
            <a:endParaRPr lang="en-US" altLang="zh-CN" sz="1400"/>
          </a:p>
        </p:txBody>
      </p:sp>
      <p:pic>
        <p:nvPicPr>
          <p:cNvPr id="8090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1200" y="3124200"/>
            <a:ext cx="63500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矩形 4"/>
          <p:cNvSpPr>
            <a:spLocks noChangeArrowheads="1"/>
          </p:cNvSpPr>
          <p:nvPr/>
        </p:nvSpPr>
        <p:spPr bwMode="auto">
          <a:xfrm>
            <a:off x="8267700" y="3465513"/>
            <a:ext cx="2400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1800" dirty="0">
                <a:solidFill>
                  <a:srgbClr val="333333"/>
                </a:solidFill>
                <a:latin typeface="微软雅黑" panose="020B0503020204020204" pitchFamily="34" charset="-122"/>
                <a:ea typeface="微软雅黑" panose="020B0503020204020204" pitchFamily="34" charset="-122"/>
              </a:rPr>
              <a:t>A</a:t>
            </a:r>
            <a:r>
              <a:rPr lang="zh-CN" altLang="en-US" sz="1800" dirty="0">
                <a:solidFill>
                  <a:srgbClr val="333333"/>
                </a:solidFill>
                <a:latin typeface="微软雅黑" panose="020B0503020204020204" pitchFamily="34" charset="-122"/>
                <a:ea typeface="微软雅黑" panose="020B0503020204020204" pitchFamily="34" charset="-122"/>
              </a:rPr>
              <a:t>．字节多路通道</a:t>
            </a:r>
            <a:br>
              <a:rPr lang="zh-CN" altLang="en-US" sz="1800" dirty="0"/>
            </a:br>
            <a:r>
              <a:rPr lang="en-US" altLang="zh-CN" sz="1800" dirty="0">
                <a:solidFill>
                  <a:srgbClr val="333333"/>
                </a:solidFill>
                <a:latin typeface="微软雅黑" panose="020B0503020204020204" pitchFamily="34" charset="-122"/>
                <a:ea typeface="微软雅黑" panose="020B0503020204020204" pitchFamily="34" charset="-122"/>
              </a:rPr>
              <a:t>B</a:t>
            </a:r>
            <a:r>
              <a:rPr lang="zh-CN" altLang="en-US" sz="1800" dirty="0">
                <a:solidFill>
                  <a:srgbClr val="333333"/>
                </a:solidFill>
                <a:latin typeface="微软雅黑" panose="020B0503020204020204" pitchFamily="34" charset="-122"/>
                <a:ea typeface="微软雅黑" panose="020B0503020204020204" pitchFamily="34" charset="-122"/>
              </a:rPr>
              <a:t>．数组选择通道</a:t>
            </a:r>
            <a:br>
              <a:rPr lang="zh-CN" altLang="en-US" sz="1800" dirty="0"/>
            </a:br>
            <a:r>
              <a:rPr lang="en-US" altLang="zh-CN" sz="1800" dirty="0">
                <a:solidFill>
                  <a:srgbClr val="333333"/>
                </a:solidFill>
                <a:latin typeface="微软雅黑" panose="020B0503020204020204" pitchFamily="34" charset="-122"/>
                <a:ea typeface="微软雅黑" panose="020B0503020204020204" pitchFamily="34" charset="-122"/>
              </a:rPr>
              <a:t>C</a:t>
            </a:r>
            <a:r>
              <a:rPr lang="zh-CN" altLang="en-US" sz="1800" dirty="0">
                <a:solidFill>
                  <a:srgbClr val="333333"/>
                </a:solidFill>
                <a:latin typeface="微软雅黑" panose="020B0503020204020204" pitchFamily="34" charset="-122"/>
                <a:ea typeface="微软雅黑" panose="020B0503020204020204" pitchFamily="34" charset="-122"/>
              </a:rPr>
              <a:t>．数组多路通道</a:t>
            </a:r>
            <a:br>
              <a:rPr lang="zh-CN" altLang="en-US" sz="1800" dirty="0"/>
            </a:br>
            <a:r>
              <a:rPr lang="en-US" altLang="zh-CN" sz="1800" dirty="0">
                <a:solidFill>
                  <a:srgbClr val="333333"/>
                </a:solidFill>
                <a:latin typeface="微软雅黑" panose="020B0503020204020204" pitchFamily="34" charset="-122"/>
                <a:ea typeface="微软雅黑" panose="020B0503020204020204" pitchFamily="34" charset="-122"/>
              </a:rPr>
              <a:t>D</a:t>
            </a:r>
            <a:r>
              <a:rPr lang="zh-CN" altLang="en-US" sz="1800" dirty="0">
                <a:solidFill>
                  <a:srgbClr val="333333"/>
                </a:solidFill>
                <a:latin typeface="微软雅黑" panose="020B0503020204020204" pitchFamily="34" charset="-122"/>
                <a:ea typeface="微软雅黑" panose="020B0503020204020204" pitchFamily="34" charset="-122"/>
              </a:rPr>
              <a:t>．任意一种都可以</a:t>
            </a:r>
            <a:endParaRPr lang="zh-CN" altLang="en-US" sz="1800"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ChangeArrowheads="1"/>
          </p:cNvSpPr>
          <p:nvPr/>
        </p:nvSpPr>
        <p:spPr bwMode="auto">
          <a:xfrm>
            <a:off x="1524000" y="1143000"/>
            <a:ext cx="8838406" cy="5399088"/>
          </a:xfrm>
          <a:prstGeom prst="rect">
            <a:avLst/>
          </a:prstGeom>
          <a:noFill/>
          <a:ln w="9525">
            <a:noFill/>
            <a:miter lim="800000"/>
          </a:ln>
          <a:effectLst/>
        </p:spPr>
        <p:txBody>
          <a:bodyPr/>
          <a:lstStyle/>
          <a:p>
            <a:pPr marL="1143000" lvl="2" indent="-228600" eaLnBrk="1" hangingPunct="1">
              <a:lnSpc>
                <a:spcPct val="120000"/>
              </a:lnSpc>
              <a:spcBef>
                <a:spcPct val="20000"/>
              </a:spcBef>
              <a:buClr>
                <a:srgbClr val="33CCFF"/>
              </a:buClr>
              <a:defRPr/>
            </a:pPr>
            <a:r>
              <a:rPr lang="en-US" altLang="zh-CN" sz="2400" b="1" dirty="0">
                <a:solidFill>
                  <a:srgbClr val="002060"/>
                </a:solidFill>
                <a:latin typeface="微软雅黑" panose="020B0503020204020204" pitchFamily="34" charset="-122"/>
                <a:ea typeface="微软雅黑" panose="020B0503020204020204" pitchFamily="34" charset="-122"/>
              </a:rPr>
              <a:t>1</a:t>
            </a:r>
            <a:r>
              <a:rPr lang="zh-CN" altLang="en-US" sz="2400" b="1" dirty="0">
                <a:solidFill>
                  <a:srgbClr val="002060"/>
                </a:solidFill>
                <a:latin typeface="微软雅黑" panose="020B0503020204020204" pitchFamily="34" charset="-122"/>
                <a:ea typeface="微软雅黑" panose="020B0503020204020204" pitchFamily="34" charset="-122"/>
              </a:rPr>
              <a:t>、块设备接口</a:t>
            </a:r>
            <a:endParaRPr lang="zh-CN" altLang="en-US" sz="2400" b="1" dirty="0">
              <a:solidFill>
                <a:srgbClr val="002060"/>
              </a:solidFill>
              <a:latin typeface="微软雅黑" panose="020B0503020204020204" pitchFamily="34" charset="-122"/>
              <a:ea typeface="微软雅黑" panose="020B0503020204020204" pitchFamily="34" charset="-122"/>
            </a:endParaRPr>
          </a:p>
          <a:p>
            <a:pPr marL="1600200" lvl="3" indent="-228600" eaLnBrk="1" hangingPunct="1">
              <a:lnSpc>
                <a:spcPct val="120000"/>
              </a:lnSpc>
              <a:spcBef>
                <a:spcPct val="20000"/>
              </a:spcBef>
              <a:buClr>
                <a:srgbClr val="33CCFF"/>
              </a:buClr>
              <a:buFont typeface="Wingdings" panose="05000000000000000000" pitchFamily="2" charset="2"/>
              <a:buChar char="ü"/>
              <a:defRPr/>
            </a:pPr>
            <a:r>
              <a:rPr lang="zh-CN" altLang="en-US" sz="2400" dirty="0">
                <a:solidFill>
                  <a:srgbClr val="002060"/>
                </a:solidFill>
                <a:latin typeface="微软雅黑" panose="020B0503020204020204" pitchFamily="34" charset="-122"/>
                <a:ea typeface="微软雅黑" panose="020B0503020204020204" pitchFamily="34" charset="-122"/>
              </a:rPr>
              <a:t>信息的存取以数据块为单位，有结构设备。</a:t>
            </a:r>
            <a:endParaRPr lang="zh-CN" altLang="en-US" sz="2400" dirty="0">
              <a:solidFill>
                <a:srgbClr val="002060"/>
              </a:solidFill>
              <a:latin typeface="微软雅黑" panose="020B0503020204020204" pitchFamily="34" charset="-122"/>
              <a:ea typeface="微软雅黑" panose="020B0503020204020204" pitchFamily="34" charset="-122"/>
            </a:endParaRPr>
          </a:p>
          <a:p>
            <a:pPr marL="1600200" lvl="3" indent="-228600" eaLnBrk="1" hangingPunct="1">
              <a:lnSpc>
                <a:spcPct val="120000"/>
              </a:lnSpc>
              <a:spcBef>
                <a:spcPct val="20000"/>
              </a:spcBef>
              <a:buClr>
                <a:srgbClr val="33CCFF"/>
              </a:buClr>
              <a:buFont typeface="Wingdings" panose="05000000000000000000" pitchFamily="2" charset="2"/>
              <a:buChar char="ü"/>
              <a:defRPr/>
            </a:pPr>
            <a:r>
              <a:rPr lang="zh-CN" altLang="en-US" sz="2400" dirty="0">
                <a:solidFill>
                  <a:srgbClr val="002060"/>
                </a:solidFill>
                <a:latin typeface="微软雅黑" panose="020B0503020204020204" pitchFamily="34" charset="-122"/>
                <a:ea typeface="微软雅黑" panose="020B0503020204020204" pitchFamily="34" charset="-122"/>
              </a:rPr>
              <a:t>传输速率较高，通常每秒钟为几兆字节，可寻址，即对它可随机地读</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写任一块。</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采用</a:t>
            </a:r>
            <a:r>
              <a:rPr lang="en-US" altLang="zh-CN" sz="2400" dirty="0">
                <a:solidFill>
                  <a:srgbClr val="002060"/>
                </a:solidFill>
                <a:latin typeface="微软雅黑" panose="020B0503020204020204" pitchFamily="34" charset="-122"/>
                <a:ea typeface="微软雅黑" panose="020B0503020204020204" pitchFamily="34" charset="-122"/>
              </a:rPr>
              <a:t>DMA</a:t>
            </a:r>
            <a:r>
              <a:rPr lang="zh-CN" altLang="en-US" sz="2400" dirty="0">
                <a:solidFill>
                  <a:srgbClr val="002060"/>
                </a:solidFill>
                <a:latin typeface="微软雅黑" panose="020B0503020204020204" pitchFamily="34" charset="-122"/>
                <a:ea typeface="微软雅黑" panose="020B0503020204020204" pitchFamily="34" charset="-122"/>
              </a:rPr>
              <a:t>方式。</a:t>
            </a:r>
            <a:endParaRPr lang="zh-CN" altLang="en-US" sz="2400" dirty="0">
              <a:solidFill>
                <a:srgbClr val="002060"/>
              </a:solidFill>
              <a:latin typeface="微软雅黑" panose="020B0503020204020204" pitchFamily="34" charset="-122"/>
              <a:ea typeface="微软雅黑" panose="020B0503020204020204" pitchFamily="34" charset="-122"/>
            </a:endParaRPr>
          </a:p>
          <a:p>
            <a:pPr marL="1600200" lvl="3" indent="-228600" eaLnBrk="1" hangingPunct="1">
              <a:lnSpc>
                <a:spcPct val="120000"/>
              </a:lnSpc>
              <a:spcBef>
                <a:spcPct val="20000"/>
              </a:spcBef>
              <a:buClr>
                <a:srgbClr val="33CCFF"/>
              </a:buClr>
              <a:buFont typeface="Wingdings" panose="05000000000000000000" pitchFamily="2" charset="2"/>
              <a:buChar char="ü"/>
              <a:defRPr/>
            </a:pPr>
            <a:r>
              <a:rPr lang="zh-CN" altLang="en-US" sz="2400" dirty="0">
                <a:solidFill>
                  <a:srgbClr val="002060"/>
                </a:solidFill>
                <a:latin typeface="微软雅黑" panose="020B0503020204020204" pitchFamily="34" charset="-122"/>
                <a:ea typeface="微软雅黑" panose="020B0503020204020204" pitchFamily="34" charset="-122"/>
              </a:rPr>
              <a:t>例</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磁盘</a:t>
            </a:r>
            <a:endParaRPr lang="zh-CN" altLang="en-US" sz="2400" dirty="0">
              <a:solidFill>
                <a:srgbClr val="002060"/>
              </a:solidFill>
              <a:latin typeface="微软雅黑" panose="020B0503020204020204" pitchFamily="34" charset="-122"/>
              <a:ea typeface="微软雅黑" panose="020B0503020204020204" pitchFamily="34" charset="-122"/>
            </a:endParaRPr>
          </a:p>
          <a:p>
            <a:pPr marL="1143000" lvl="2" indent="-228600" eaLnBrk="1" hangingPunct="1">
              <a:lnSpc>
                <a:spcPct val="120000"/>
              </a:lnSpc>
              <a:spcBef>
                <a:spcPct val="20000"/>
              </a:spcBef>
              <a:buClr>
                <a:srgbClr val="33CCFF"/>
              </a:buClr>
              <a:defRPr/>
            </a:pPr>
            <a:r>
              <a:rPr lang="en-US" altLang="zh-CN" sz="2400" b="1" dirty="0">
                <a:solidFill>
                  <a:srgbClr val="002060"/>
                </a:solidFill>
                <a:latin typeface="微软雅黑" panose="020B0503020204020204" pitchFamily="34" charset="-122"/>
                <a:ea typeface="微软雅黑" panose="020B0503020204020204" pitchFamily="34" charset="-122"/>
              </a:rPr>
              <a:t>2</a:t>
            </a:r>
            <a:r>
              <a:rPr lang="zh-CN" altLang="en-US" sz="2400" b="1" dirty="0">
                <a:solidFill>
                  <a:srgbClr val="002060"/>
                </a:solidFill>
                <a:latin typeface="微软雅黑" panose="020B0503020204020204" pitchFamily="34" charset="-122"/>
                <a:ea typeface="微软雅黑" panose="020B0503020204020204" pitchFamily="34" charset="-122"/>
              </a:rPr>
              <a:t>、字符设备接口（流设备接口）</a:t>
            </a:r>
            <a:endParaRPr lang="zh-CN" altLang="en-US" sz="2400" b="1" dirty="0">
              <a:solidFill>
                <a:srgbClr val="002060"/>
              </a:solidFill>
              <a:latin typeface="微软雅黑" panose="020B0503020204020204" pitchFamily="34" charset="-122"/>
              <a:ea typeface="微软雅黑" panose="020B0503020204020204" pitchFamily="34" charset="-122"/>
            </a:endParaRPr>
          </a:p>
          <a:p>
            <a:pPr marL="1600200" lvl="3" indent="-228600" eaLnBrk="1" hangingPunct="1">
              <a:lnSpc>
                <a:spcPct val="120000"/>
              </a:lnSpc>
              <a:spcBef>
                <a:spcPct val="20000"/>
              </a:spcBef>
              <a:buClr>
                <a:srgbClr val="33CCFF"/>
              </a:buClr>
              <a:buFont typeface="Wingdings" panose="05000000000000000000" pitchFamily="2" charset="2"/>
              <a:buChar char="ü"/>
              <a:defRPr/>
            </a:pPr>
            <a:r>
              <a:rPr lang="zh-CN" altLang="en-US" sz="2400" dirty="0">
                <a:solidFill>
                  <a:srgbClr val="002060"/>
                </a:solidFill>
                <a:latin typeface="微软雅黑" panose="020B0503020204020204" pitchFamily="34" charset="-122"/>
                <a:ea typeface="微软雅黑" panose="020B0503020204020204" pitchFamily="34" charset="-122"/>
              </a:rPr>
              <a:t>基本单位是字符，无结构设备。</a:t>
            </a:r>
            <a:endParaRPr lang="zh-CN" altLang="en-US" sz="2400" dirty="0">
              <a:solidFill>
                <a:srgbClr val="002060"/>
              </a:solidFill>
              <a:latin typeface="微软雅黑" panose="020B0503020204020204" pitchFamily="34" charset="-122"/>
              <a:ea typeface="微软雅黑" panose="020B0503020204020204" pitchFamily="34" charset="-122"/>
            </a:endParaRPr>
          </a:p>
          <a:p>
            <a:pPr marL="1600200" lvl="3" indent="-228600" eaLnBrk="1" hangingPunct="1">
              <a:lnSpc>
                <a:spcPct val="120000"/>
              </a:lnSpc>
              <a:spcBef>
                <a:spcPct val="20000"/>
              </a:spcBef>
              <a:buClr>
                <a:srgbClr val="33CCFF"/>
              </a:buClr>
              <a:buFont typeface="Wingdings" panose="05000000000000000000" pitchFamily="2" charset="2"/>
              <a:buChar char="ü"/>
              <a:defRPr/>
            </a:pPr>
            <a:r>
              <a:rPr lang="zh-CN" altLang="en-US" sz="2400" dirty="0">
                <a:solidFill>
                  <a:srgbClr val="002060"/>
                </a:solidFill>
                <a:latin typeface="微软雅黑" panose="020B0503020204020204" pitchFamily="34" charset="-122"/>
                <a:ea typeface="微软雅黑" panose="020B0503020204020204" pitchFamily="34" charset="-122"/>
              </a:rPr>
              <a:t>传输速率较低</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通常每秒钟为几个字节到数千字节，不可寻址。 </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采用中断驱动方式。</a:t>
            </a:r>
            <a:endParaRPr lang="zh-CN" altLang="en-US" sz="2400" dirty="0">
              <a:solidFill>
                <a:srgbClr val="002060"/>
              </a:solidFill>
              <a:latin typeface="微软雅黑" panose="020B0503020204020204" pitchFamily="34" charset="-122"/>
              <a:ea typeface="微软雅黑" panose="020B0503020204020204" pitchFamily="34" charset="-122"/>
            </a:endParaRPr>
          </a:p>
          <a:p>
            <a:pPr marL="1600200" lvl="3" indent="-228600" eaLnBrk="1" hangingPunct="1">
              <a:lnSpc>
                <a:spcPct val="120000"/>
              </a:lnSpc>
              <a:spcBef>
                <a:spcPct val="20000"/>
              </a:spcBef>
              <a:buClr>
                <a:srgbClr val="33CCFF"/>
              </a:buClr>
              <a:buFont typeface="Wingdings" panose="05000000000000000000" pitchFamily="2" charset="2"/>
              <a:buChar char="ü"/>
              <a:defRPr/>
            </a:pPr>
            <a:r>
              <a:rPr lang="zh-CN" altLang="en-US" sz="2400" dirty="0">
                <a:solidFill>
                  <a:srgbClr val="002060"/>
                </a:solidFill>
                <a:latin typeface="微软雅黑" panose="020B0503020204020204" pitchFamily="34" charset="-122"/>
                <a:ea typeface="微软雅黑" panose="020B0503020204020204" pitchFamily="34" charset="-122"/>
              </a:rPr>
              <a:t>例</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交互式终端、打印机</a:t>
            </a:r>
            <a:endParaRPr lang="en-US" altLang="zh-CN" sz="2400" dirty="0">
              <a:solidFill>
                <a:srgbClr val="002060"/>
              </a:solidFill>
              <a:latin typeface="微软雅黑" panose="020B0503020204020204" pitchFamily="34" charset="-122"/>
              <a:ea typeface="微软雅黑" panose="020B0503020204020204" pitchFamily="34" charset="-122"/>
            </a:endParaRPr>
          </a:p>
          <a:p>
            <a:pPr marL="1143000" lvl="2" indent="-228600" eaLnBrk="1" hangingPunct="1">
              <a:lnSpc>
                <a:spcPct val="120000"/>
              </a:lnSpc>
              <a:spcBef>
                <a:spcPct val="20000"/>
              </a:spcBef>
              <a:buClr>
                <a:srgbClr val="33CCFF"/>
              </a:buClr>
              <a:defRPr/>
            </a:pPr>
            <a:r>
              <a:rPr lang="en-US" altLang="zh-CN" sz="2400" b="1" dirty="0">
                <a:solidFill>
                  <a:srgbClr val="002060"/>
                </a:solidFill>
                <a:latin typeface="微软雅黑" panose="020B0503020204020204" pitchFamily="34" charset="-122"/>
                <a:ea typeface="微软雅黑" panose="020B0503020204020204" pitchFamily="34" charset="-122"/>
              </a:rPr>
              <a:t>3. </a:t>
            </a:r>
            <a:r>
              <a:rPr lang="zh-CN" altLang="en-US" sz="2400" b="1" dirty="0">
                <a:solidFill>
                  <a:srgbClr val="002060"/>
                </a:solidFill>
                <a:latin typeface="微软雅黑" panose="020B0503020204020204" pitchFamily="34" charset="-122"/>
                <a:ea typeface="微软雅黑" panose="020B0503020204020204" pitchFamily="34" charset="-122"/>
              </a:rPr>
              <a:t>网络通信接口</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8" name="Rectangle 3"/>
          <p:cNvSpPr>
            <a:spLocks noChangeArrowheads="1"/>
          </p:cNvSpPr>
          <p:nvPr/>
        </p:nvSpPr>
        <p:spPr bwMode="auto">
          <a:xfrm>
            <a:off x="2209800" y="2286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ctr" eaLnBrk="1" hangingPunct="1">
              <a:spcBef>
                <a:spcPct val="0"/>
              </a:spcBef>
              <a:buClrTx/>
              <a:buSzTx/>
              <a:buFontTx/>
              <a:buNone/>
            </a:pPr>
            <a:r>
              <a:rPr lang="en-US" altLang="zh-CN" sz="4000">
                <a:solidFill>
                  <a:srgbClr val="002060"/>
                </a:solidFill>
              </a:rPr>
              <a:t>5.1.3 I/O</a:t>
            </a:r>
            <a:r>
              <a:rPr lang="zh-CN" altLang="en-US" sz="4000">
                <a:solidFill>
                  <a:srgbClr val="002060"/>
                </a:solidFill>
              </a:rPr>
              <a:t>系统接口</a:t>
            </a:r>
            <a:endParaRPr lang="zh-CN" altLang="en-US" sz="4000">
              <a:solidFill>
                <a:srgbClr val="00206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40A054E-AF3E-45E9-A9FC-C30C6F94D075}" type="slidenum">
              <a:rPr lang="en-US" altLang="zh-CN" sz="1400">
                <a:solidFill>
                  <a:srgbClr val="000000"/>
                </a:solidFill>
              </a:rPr>
            </a:fld>
            <a:endParaRPr lang="en-US" altLang="zh-CN" sz="1400">
              <a:solidFill>
                <a:srgbClr val="000000"/>
              </a:solidFill>
            </a:endParaRPr>
          </a:p>
        </p:txBody>
      </p:sp>
      <p:sp>
        <p:nvSpPr>
          <p:cNvPr id="52227" name="灯片编号占位符 3"/>
          <p:cNvSpPr txBox="1">
            <a:spLocks noGrp="1"/>
          </p:cNvSpPr>
          <p:nvPr/>
        </p:nvSpPr>
        <p:spPr bwMode="auto">
          <a:xfrm>
            <a:off x="8597900" y="6248400"/>
            <a:ext cx="1906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b"/>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r" eaLnBrk="1" hangingPunct="1">
              <a:spcBef>
                <a:spcPct val="0"/>
              </a:spcBef>
              <a:buFontTx/>
              <a:buNone/>
            </a:pPr>
            <a:fld id="{EB04C2DA-0AF7-44ED-8918-486AD198CB2F}" type="slidenum">
              <a:rPr kumimoji="1" lang="en-US" altLang="zh-CN" sz="1400">
                <a:solidFill>
                  <a:srgbClr val="000000"/>
                </a:solidFill>
                <a:latin typeface="Times New Roman" panose="02020603050405020304" pitchFamily="18" charset="0"/>
              </a:rPr>
            </a:fld>
            <a:endParaRPr kumimoji="1" lang="en-US" altLang="zh-CN" sz="1400">
              <a:solidFill>
                <a:srgbClr val="000000"/>
              </a:solidFill>
              <a:latin typeface="Times New Roman" panose="02020603050405020304" pitchFamily="18" charset="0"/>
            </a:endParaRPr>
          </a:p>
        </p:txBody>
      </p:sp>
      <p:sp>
        <p:nvSpPr>
          <p:cNvPr id="52228" name="矩形 4"/>
          <p:cNvSpPr>
            <a:spLocks noChangeArrowheads="1"/>
          </p:cNvSpPr>
          <p:nvPr/>
        </p:nvSpPr>
        <p:spPr bwMode="auto">
          <a:xfrm>
            <a:off x="2063750" y="260350"/>
            <a:ext cx="8064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FontTx/>
              <a:buNone/>
            </a:pPr>
            <a:r>
              <a:rPr kumimoji="1" lang="zh-CN" altLang="en-US">
                <a:solidFill>
                  <a:srgbClr val="000000"/>
                </a:solidFill>
                <a:latin typeface="宋体" pitchFamily="2" charset="-122"/>
                <a:ea typeface="隶书" panose="02010509060101010101" pitchFamily="49" charset="-122"/>
              </a:rPr>
              <a:t>目前在</a:t>
            </a:r>
            <a:r>
              <a:rPr kumimoji="1" lang="en-US" altLang="zh-CN">
                <a:solidFill>
                  <a:srgbClr val="000000"/>
                </a:solidFill>
                <a:latin typeface="Times New Roman" panose="02020603050405020304" pitchFamily="18" charset="0"/>
                <a:ea typeface="隶书" panose="02010509060101010101" pitchFamily="49" charset="-122"/>
              </a:rPr>
              <a:t>I/O</a:t>
            </a:r>
            <a:r>
              <a:rPr kumimoji="1" lang="zh-CN" altLang="en-US">
                <a:solidFill>
                  <a:srgbClr val="000000"/>
                </a:solidFill>
                <a:latin typeface="宋体" pitchFamily="2" charset="-122"/>
                <a:ea typeface="隶书" panose="02010509060101010101" pitchFamily="49" charset="-122"/>
              </a:rPr>
              <a:t>软件中已普遍采用了层次式结构</a:t>
            </a:r>
            <a:endParaRPr kumimoji="1" lang="zh-CN" altLang="en-US">
              <a:solidFill>
                <a:srgbClr val="000000"/>
              </a:solidFill>
              <a:latin typeface="Times New Roman" panose="02020603050405020304" pitchFamily="18" charset="0"/>
              <a:ea typeface="隶书" panose="02010509060101010101" pitchFamily="49" charset="-122"/>
            </a:endParaRPr>
          </a:p>
        </p:txBody>
      </p:sp>
      <p:graphicFrame>
        <p:nvGraphicFramePr>
          <p:cNvPr id="52229" name="Object 2"/>
          <p:cNvGraphicFramePr>
            <a:graphicFrameLocks noChangeAspect="1"/>
          </p:cNvGraphicFramePr>
          <p:nvPr/>
        </p:nvGraphicFramePr>
        <p:xfrm>
          <a:off x="2209800" y="1030288"/>
          <a:ext cx="8153400" cy="5351462"/>
        </p:xfrm>
        <a:graphic>
          <a:graphicData uri="http://schemas.openxmlformats.org/presentationml/2006/ole">
            <mc:AlternateContent xmlns:mc="http://schemas.openxmlformats.org/markup-compatibility/2006">
              <mc:Choice xmlns:v="urn:schemas-microsoft-com:vml" Requires="v">
                <p:oleObj spid="_x0000_s4159" name="" r:id="rId1" imgW="3442970" imgH="1757045" progId="Visio.Drawing.4">
                  <p:embed/>
                </p:oleObj>
              </mc:Choice>
              <mc:Fallback>
                <p:oleObj name="" r:id="rId1" imgW="3442970" imgH="1757045" progId="Visio.Drawing.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030288"/>
                        <a:ext cx="8153400"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线形标注 2 7"/>
          <p:cNvSpPr/>
          <p:nvPr/>
        </p:nvSpPr>
        <p:spPr bwMode="auto">
          <a:xfrm>
            <a:off x="2640014" y="908050"/>
            <a:ext cx="7704137" cy="1441450"/>
          </a:xfrm>
          <a:prstGeom prst="borderCallout2">
            <a:avLst>
              <a:gd name="adj1" fmla="val 18750"/>
              <a:gd name="adj2" fmla="val -8333"/>
              <a:gd name="adj3" fmla="val 18750"/>
              <a:gd name="adj4" fmla="val -16667"/>
              <a:gd name="adj5" fmla="val 105093"/>
              <a:gd name="adj6" fmla="val -13588"/>
            </a:avLst>
          </a:prstGeom>
          <a:blipFill dpi="0" rotWithShape="0">
            <a:blip r:embed="rId3"/>
            <a:srcRect/>
            <a:tile tx="0" ty="0" sx="100000" sy="100000" flip="none" algn="tl"/>
          </a:blipFill>
          <a:ln w="12700" algn="ctr">
            <a:solidFill>
              <a:srgbClr val="C4B596"/>
            </a:solidFill>
            <a:rou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zh-CN" altLang="en-US">
                <a:solidFill>
                  <a:srgbClr val="000000"/>
                </a:solidFill>
                <a:latin typeface="宋体" pitchFamily="2" charset="-122"/>
                <a:ea typeface="隶书" panose="02010509060101010101" pitchFamily="49" charset="-122"/>
              </a:rPr>
              <a:t>用户层软件：实现与用户交互的接口，用户可直接调用在用户层提供的、与</a:t>
            </a:r>
            <a:r>
              <a:rPr kumimoji="1" lang="en-US" altLang="zh-CN">
                <a:solidFill>
                  <a:srgbClr val="000000"/>
                </a:solidFill>
                <a:latin typeface="Times New Roman" panose="02020603050405020304" pitchFamily="18" charset="0"/>
                <a:ea typeface="隶书" panose="02010509060101010101" pitchFamily="49" charset="-122"/>
              </a:rPr>
              <a:t>I/O</a:t>
            </a:r>
            <a:r>
              <a:rPr kumimoji="1" lang="zh-CN" altLang="en-US">
                <a:solidFill>
                  <a:srgbClr val="000000"/>
                </a:solidFill>
                <a:latin typeface="宋体" pitchFamily="2" charset="-122"/>
                <a:ea typeface="隶书" panose="02010509060101010101" pitchFamily="49" charset="-122"/>
              </a:rPr>
              <a:t>操作有关的库函数，对设备进行操作。</a:t>
            </a:r>
            <a:r>
              <a:rPr kumimoji="1" lang="zh-CN" altLang="en-US">
                <a:solidFill>
                  <a:srgbClr val="000000"/>
                </a:solidFill>
                <a:latin typeface="Times New Roman" panose="02020603050405020304" pitchFamily="18" charset="0"/>
                <a:ea typeface="隶书" panose="02010509060101010101" pitchFamily="49" charset="-122"/>
              </a:rPr>
              <a:t> </a:t>
            </a:r>
            <a:endParaRPr kumimoji="1" lang="zh-CN" altLang="en-US">
              <a:solidFill>
                <a:srgbClr val="000000"/>
              </a:solidFill>
              <a:latin typeface="Times New Roman" panose="02020603050405020304" pitchFamily="18" charset="0"/>
              <a:ea typeface="隶书" panose="02010509060101010101" pitchFamily="49" charset="-122"/>
            </a:endParaRPr>
          </a:p>
        </p:txBody>
      </p:sp>
      <p:sp>
        <p:nvSpPr>
          <p:cNvPr id="9" name="矩形标注 8"/>
          <p:cNvSpPr>
            <a:spLocks noChangeArrowheads="1"/>
          </p:cNvSpPr>
          <p:nvPr/>
        </p:nvSpPr>
        <p:spPr bwMode="auto">
          <a:xfrm>
            <a:off x="2640013" y="1412876"/>
            <a:ext cx="7777162" cy="2016125"/>
          </a:xfrm>
          <a:prstGeom prst="wedgeRectCallout">
            <a:avLst>
              <a:gd name="adj1" fmla="val -20833"/>
              <a:gd name="adj2" fmla="val 62500"/>
            </a:avLst>
          </a:prstGeom>
          <a:blipFill dpi="0" rotWithShape="0">
            <a:blip r:embed="rId4"/>
            <a:srcRect/>
            <a:tile tx="0" ty="0" sx="100000" sy="100000" flip="none" algn="tl"/>
          </a:blipFill>
          <a:ln w="12700" algn="ctr">
            <a:solidFill>
              <a:srgbClr val="C4B596"/>
            </a:solidFill>
            <a:rou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zh-CN" altLang="en-US">
                <a:solidFill>
                  <a:srgbClr val="000000"/>
                </a:solidFill>
                <a:latin typeface="宋体" pitchFamily="2" charset="-122"/>
                <a:ea typeface="隶书" panose="02010509060101010101" pitchFamily="49" charset="-122"/>
              </a:rPr>
              <a:t>设备独立性软件：负责实现与设备驱动器的统一接口、设备命名、设备的保护以及设备的分配与释放等，同时为设备管理和数据传送提供必要的存储空间</a:t>
            </a:r>
            <a:endParaRPr kumimoji="1" lang="zh-CN" altLang="en-US">
              <a:solidFill>
                <a:srgbClr val="000000"/>
              </a:solidFill>
              <a:latin typeface="Times New Roman" panose="02020603050405020304" pitchFamily="18" charset="0"/>
              <a:ea typeface="隶书" panose="02010509060101010101" pitchFamily="49" charset="-122"/>
            </a:endParaRPr>
          </a:p>
        </p:txBody>
      </p:sp>
      <p:sp>
        <p:nvSpPr>
          <p:cNvPr id="11" name="矩形标注 10"/>
          <p:cNvSpPr/>
          <p:nvPr/>
        </p:nvSpPr>
        <p:spPr bwMode="auto">
          <a:xfrm>
            <a:off x="2640014" y="2205038"/>
            <a:ext cx="7704137" cy="1511300"/>
          </a:xfrm>
          <a:prstGeom prst="wedgeRectCallout">
            <a:avLst/>
          </a:prstGeom>
          <a:solidFill>
            <a:schemeClr val="accent1">
              <a:lumMod val="75000"/>
            </a:schemeClr>
          </a:solid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p:spPr>
        <p:txBody>
          <a:bodyPr/>
          <a:lstStyle/>
          <a:p>
            <a:pPr algn="ctr" eaLnBrk="1" hangingPunct="1">
              <a:defRPr/>
            </a:pPr>
            <a:r>
              <a:rPr kumimoji="1" lang="zh-CN" altLang="en-US" sz="3200" dirty="0">
                <a:solidFill>
                  <a:srgbClr val="000000"/>
                </a:solidFill>
                <a:latin typeface="宋体" pitchFamily="2" charset="-122"/>
                <a:ea typeface="隶书" panose="02010509060101010101" pitchFamily="49" charset="-122"/>
              </a:rPr>
              <a:t>设备驱动程序：与硬件直接相关，负责具体实现系统对设备发出的操作指令，驱动</a:t>
            </a:r>
            <a:r>
              <a:rPr kumimoji="1" lang="en-US" altLang="zh-CN" sz="3200" dirty="0">
                <a:solidFill>
                  <a:srgbClr val="000000"/>
                </a:solidFill>
                <a:latin typeface="宋体" pitchFamily="2" charset="-122"/>
                <a:ea typeface="隶书" panose="02010509060101010101" pitchFamily="49" charset="-122"/>
              </a:rPr>
              <a:t>I/O</a:t>
            </a:r>
            <a:r>
              <a:rPr kumimoji="1" lang="zh-CN" altLang="en-US" sz="3200" dirty="0">
                <a:solidFill>
                  <a:srgbClr val="000000"/>
                </a:solidFill>
                <a:latin typeface="宋体" pitchFamily="2" charset="-122"/>
                <a:ea typeface="隶书" panose="02010509060101010101" pitchFamily="49" charset="-122"/>
              </a:rPr>
              <a:t>设备工作的驱动程序。</a:t>
            </a:r>
            <a:endParaRPr kumimoji="1" lang="zh-CN" altLang="en-US" sz="3200" dirty="0">
              <a:solidFill>
                <a:srgbClr val="000000"/>
              </a:solidFill>
              <a:latin typeface="Times New Roman" panose="02020603050405020304" pitchFamily="18" charset="0"/>
              <a:ea typeface="隶书" panose="02010509060101010101" pitchFamily="49" charset="-122"/>
            </a:endParaRPr>
          </a:p>
        </p:txBody>
      </p:sp>
      <p:sp>
        <p:nvSpPr>
          <p:cNvPr id="12" name="矩形标注 11"/>
          <p:cNvSpPr>
            <a:spLocks noChangeArrowheads="1"/>
          </p:cNvSpPr>
          <p:nvPr/>
        </p:nvSpPr>
        <p:spPr bwMode="auto">
          <a:xfrm>
            <a:off x="2495551" y="3068639"/>
            <a:ext cx="7993063" cy="1728787"/>
          </a:xfrm>
          <a:prstGeom prst="wedgeRectCallout">
            <a:avLst>
              <a:gd name="adj1" fmla="val -20088"/>
              <a:gd name="adj2" fmla="val 62491"/>
            </a:avLst>
          </a:prstGeom>
          <a:solidFill>
            <a:srgbClr val="CCEEDF"/>
          </a:solidFill>
          <a:ln w="12700" algn="ctr">
            <a:solidFill>
              <a:srgbClr val="C4B596"/>
            </a:solidFill>
            <a:rou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FontTx/>
              <a:buNone/>
            </a:pPr>
            <a:r>
              <a:rPr kumimoji="1" lang="zh-CN" altLang="en-US" dirty="0">
                <a:solidFill>
                  <a:srgbClr val="000000"/>
                </a:solidFill>
                <a:latin typeface="宋体" pitchFamily="2" charset="-122"/>
                <a:ea typeface="隶书" panose="02010509060101010101" pitchFamily="49" charset="-122"/>
              </a:rPr>
              <a:t>用于保存被中断进程的</a:t>
            </a:r>
            <a:r>
              <a:rPr kumimoji="1" lang="en-US" altLang="zh-CN" dirty="0">
                <a:solidFill>
                  <a:srgbClr val="000000"/>
                </a:solidFill>
                <a:latin typeface="Times New Roman" panose="02020603050405020304" pitchFamily="18" charset="0"/>
                <a:ea typeface="隶书" panose="02010509060101010101" pitchFamily="49" charset="-122"/>
              </a:rPr>
              <a:t>CPU</a:t>
            </a:r>
            <a:r>
              <a:rPr kumimoji="1" lang="zh-CN" altLang="en-US" dirty="0">
                <a:solidFill>
                  <a:srgbClr val="000000"/>
                </a:solidFill>
                <a:latin typeface="宋体" pitchFamily="2" charset="-122"/>
                <a:ea typeface="隶书" panose="02010509060101010101" pitchFamily="49" charset="-122"/>
              </a:rPr>
              <a:t>环境，转入相应的中断处理程序进行处理，处理完后再恢复被中断进程的现场后返回到被中断进程</a:t>
            </a:r>
            <a:endParaRPr kumimoji="1" lang="zh-CN" altLang="en-US" dirty="0">
              <a:solidFill>
                <a:srgbClr val="000000"/>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amond(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ox(in)">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981200" y="93663"/>
            <a:ext cx="8229600" cy="1143000"/>
          </a:xfrm>
        </p:spPr>
        <p:txBody>
          <a:bodyPr/>
          <a:lstStyle/>
          <a:p>
            <a:r>
              <a:rPr lang="zh-CN" altLang="en-US"/>
              <a:t>看一段操纵外设的程序</a:t>
            </a:r>
            <a:endParaRPr lang="zh-CN" altLang="en-US"/>
          </a:p>
        </p:txBody>
      </p:sp>
      <p:graphicFrame>
        <p:nvGraphicFramePr>
          <p:cNvPr id="53251" name="Object 81"/>
          <p:cNvGraphicFramePr>
            <a:graphicFrameLocks noGrp="1" noChangeAspect="1"/>
          </p:cNvGraphicFramePr>
          <p:nvPr>
            <p:ph idx="1"/>
          </p:nvPr>
        </p:nvGraphicFramePr>
        <p:xfrm>
          <a:off x="9512300" y="0"/>
          <a:ext cx="1155700" cy="1219200"/>
        </p:xfrm>
        <a:graphic>
          <a:graphicData uri="http://schemas.openxmlformats.org/presentationml/2006/ole">
            <mc:AlternateContent xmlns:mc="http://schemas.openxmlformats.org/markup-compatibility/2006">
              <mc:Choice xmlns:v="urn:schemas-microsoft-com:vml" Requires="v">
                <p:oleObj spid="_x0000_s54304" name="剪辑" r:id="rId1" imgW="2165985" imgH="2286635" progId="MS_ClipArt_Gallery.2">
                  <p:embed/>
                </p:oleObj>
              </mc:Choice>
              <mc:Fallback>
                <p:oleObj name="剪辑" r:id="rId1" imgW="2165985" imgH="2286635" progId="MS_ClipArt_Gallery.2">
                  <p:embed/>
                  <p:pic>
                    <p:nvPicPr>
                      <p:cNvPr id="0" name="Object 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6763" name="Group 155"/>
          <p:cNvGrpSpPr/>
          <p:nvPr/>
        </p:nvGrpSpPr>
        <p:grpSpPr bwMode="auto">
          <a:xfrm>
            <a:off x="1524000" y="1143000"/>
            <a:ext cx="8153400" cy="2514600"/>
            <a:chOff x="288" y="768"/>
            <a:chExt cx="5136" cy="1824"/>
          </a:xfrm>
        </p:grpSpPr>
        <p:sp>
          <p:nvSpPr>
            <p:cNvPr id="53259" name="Rectangle 153"/>
            <p:cNvSpPr>
              <a:spLocks noChangeArrowheads="1"/>
            </p:cNvSpPr>
            <p:nvPr/>
          </p:nvSpPr>
          <p:spPr bwMode="auto">
            <a:xfrm>
              <a:off x="288" y="768"/>
              <a:ext cx="5136" cy="1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lvl="1">
                <a:lnSpc>
                  <a:spcPct val="130000"/>
                </a:lnSpc>
                <a:spcBef>
                  <a:spcPct val="30000"/>
                </a:spcBef>
                <a:buFontTx/>
                <a:buNone/>
              </a:pPr>
              <a:r>
                <a:rPr lang="en-US" altLang="zh-CN" sz="1800" b="1">
                  <a:solidFill>
                    <a:schemeClr val="accent2"/>
                  </a:solidFill>
                  <a:latin typeface="Courier New" panose="02070309020205020404" pitchFamily="49" charset="0"/>
                  <a:ea typeface="BatangChe" panose="02030609000101010101" pitchFamily="49" charset="-127"/>
                </a:rPr>
                <a:t>	</a:t>
              </a:r>
              <a:r>
                <a:rPr lang="en-US" altLang="zh-CN" sz="1800" b="1">
                  <a:latin typeface="Courier New" panose="02070309020205020404" pitchFamily="49" charset="0"/>
                  <a:ea typeface="BatangChe" panose="02030609000101010101" pitchFamily="49" charset="-127"/>
                </a:rPr>
                <a:t>int fd = open(“/dev/something”);</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for (int i = 0; i &lt; 10; i++) {</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fprintf(fd,”Count %d\n”,i);</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close(fd);</a:t>
              </a:r>
              <a:endParaRPr lang="en-US" altLang="zh-CN" sz="1800" b="1">
                <a:latin typeface="Courier New" panose="02070309020205020404" pitchFamily="49" charset="0"/>
                <a:ea typeface="BatangChe" panose="02030609000101010101" pitchFamily="49" charset="-127"/>
              </a:endParaRPr>
            </a:p>
          </p:txBody>
        </p:sp>
        <p:sp>
          <p:nvSpPr>
            <p:cNvPr id="53260" name="Rectangle 154"/>
            <p:cNvSpPr>
              <a:spLocks noChangeArrowheads="1"/>
            </p:cNvSpPr>
            <p:nvPr/>
          </p:nvSpPr>
          <p:spPr bwMode="auto">
            <a:xfrm>
              <a:off x="720" y="816"/>
              <a:ext cx="4656" cy="1776"/>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grpSp>
      <p:grpSp>
        <p:nvGrpSpPr>
          <p:cNvPr id="196764" name="Group 156"/>
          <p:cNvGrpSpPr/>
          <p:nvPr/>
        </p:nvGrpSpPr>
        <p:grpSpPr bwMode="auto">
          <a:xfrm>
            <a:off x="2209800" y="3816351"/>
            <a:ext cx="7543800" cy="1127125"/>
            <a:chOff x="624" y="3680"/>
            <a:chExt cx="4752" cy="710"/>
          </a:xfrm>
        </p:grpSpPr>
        <p:sp>
          <p:nvSpPr>
            <p:cNvPr id="53257" name="Rectangle 157"/>
            <p:cNvSpPr>
              <a:spLocks noChangeArrowheads="1"/>
            </p:cNvSpPr>
            <p:nvPr/>
          </p:nvSpPr>
          <p:spPr bwMode="auto">
            <a:xfrm>
              <a:off x="624" y="3680"/>
              <a:ext cx="4752" cy="7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lvl="1">
                <a:lnSpc>
                  <a:spcPct val="140000"/>
                </a:lnSpc>
                <a:spcBef>
                  <a:spcPct val="0"/>
                </a:spcBef>
                <a:buFontTx/>
                <a:buNone/>
              </a:pPr>
              <a:r>
                <a:rPr lang="en-US" altLang="zh-CN" sz="2400" b="1"/>
                <a:t>(1) </a:t>
              </a:r>
              <a:r>
                <a:rPr lang="zh-CN" altLang="en-US" sz="2400" b="1"/>
                <a:t>不论什么设备都是</a:t>
              </a:r>
              <a:r>
                <a:rPr lang="en-US" altLang="zh-CN" sz="2400" b="1"/>
                <a:t>open, read, write, close</a:t>
              </a:r>
              <a:endParaRPr lang="en-US" altLang="zh-CN" sz="2400" b="1"/>
            </a:p>
            <a:p>
              <a:pPr lvl="1">
                <a:lnSpc>
                  <a:spcPct val="140000"/>
                </a:lnSpc>
                <a:spcBef>
                  <a:spcPct val="0"/>
                </a:spcBef>
                <a:buFontTx/>
                <a:buNone/>
              </a:pPr>
              <a:r>
                <a:rPr lang="zh-CN" altLang="en-US" sz="2400" b="1"/>
                <a:t>操作系统为用户提供统一的接口</a:t>
              </a:r>
              <a:r>
                <a:rPr lang="en-US" altLang="zh-CN" sz="2400" b="1"/>
                <a:t>!</a:t>
              </a:r>
              <a:endParaRPr lang="en-US" altLang="zh-CN" sz="2400"/>
            </a:p>
          </p:txBody>
        </p:sp>
        <p:pic>
          <p:nvPicPr>
            <p:cNvPr id="53258" name="Picture 1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6768" name="Group 160"/>
          <p:cNvGrpSpPr/>
          <p:nvPr/>
        </p:nvGrpSpPr>
        <p:grpSpPr bwMode="auto">
          <a:xfrm>
            <a:off x="2209800" y="4981576"/>
            <a:ext cx="7543800" cy="1127125"/>
            <a:chOff x="624" y="3680"/>
            <a:chExt cx="4752" cy="710"/>
          </a:xfrm>
        </p:grpSpPr>
        <p:sp>
          <p:nvSpPr>
            <p:cNvPr id="53255" name="Rectangle 161"/>
            <p:cNvSpPr>
              <a:spLocks noChangeArrowheads="1"/>
            </p:cNvSpPr>
            <p:nvPr/>
          </p:nvSpPr>
          <p:spPr bwMode="auto">
            <a:xfrm>
              <a:off x="624" y="3680"/>
              <a:ext cx="4752" cy="7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lvl="1">
                <a:lnSpc>
                  <a:spcPct val="140000"/>
                </a:lnSpc>
                <a:spcBef>
                  <a:spcPct val="0"/>
                </a:spcBef>
                <a:buFontTx/>
                <a:buNone/>
              </a:pPr>
              <a:r>
                <a:rPr lang="en-US" altLang="zh-CN" sz="2400" b="1"/>
                <a:t>(2) </a:t>
              </a:r>
              <a:r>
                <a:rPr lang="zh-CN" altLang="en-US" sz="2400" b="1"/>
                <a:t>不同的设备对应不同的文件</a:t>
              </a:r>
              <a:r>
                <a:rPr lang="en-US" altLang="zh-CN" sz="2400" b="1"/>
                <a:t>(</a:t>
              </a:r>
              <a:r>
                <a:rPr lang="zh-CN" altLang="en-US" sz="2400" b="1"/>
                <a:t>设备文件</a:t>
              </a:r>
              <a:r>
                <a:rPr lang="en-US" altLang="zh-CN" sz="2400" b="1"/>
                <a:t>)</a:t>
              </a:r>
              <a:endParaRPr lang="en-US" altLang="zh-CN" sz="2400" b="1"/>
            </a:p>
            <a:p>
              <a:pPr lvl="1">
                <a:lnSpc>
                  <a:spcPct val="140000"/>
                </a:lnSpc>
                <a:spcBef>
                  <a:spcPct val="0"/>
                </a:spcBef>
                <a:buFontTx/>
                <a:buNone/>
              </a:pPr>
              <a:r>
                <a:rPr lang="zh-CN" altLang="en-US" sz="2400" b="1"/>
                <a:t>设备文件中存放了设备的属性</a:t>
              </a:r>
              <a:r>
                <a:rPr lang="en-US" altLang="zh-CN" sz="2400" b="1"/>
                <a:t>!</a:t>
              </a:r>
              <a:endParaRPr lang="en-US" altLang="zh-CN" sz="2400"/>
            </a:p>
          </p:txBody>
        </p:sp>
        <p:pic>
          <p:nvPicPr>
            <p:cNvPr id="53256" name="Picture 1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6763"/>
                                        </p:tgtEl>
                                        <p:attrNameLst>
                                          <p:attrName>style.visibility</p:attrName>
                                        </p:attrNameLst>
                                      </p:cBhvr>
                                      <p:to>
                                        <p:strVal val="visible"/>
                                      </p:to>
                                    </p:set>
                                    <p:animEffect transition="in" filter="dissolve">
                                      <p:cBhvr>
                                        <p:cTn id="7" dur="500"/>
                                        <p:tgtEl>
                                          <p:spTgt spid="1967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6764"/>
                                        </p:tgtEl>
                                        <p:attrNameLst>
                                          <p:attrName>style.visibility</p:attrName>
                                        </p:attrNameLst>
                                      </p:cBhvr>
                                      <p:to>
                                        <p:strVal val="visible"/>
                                      </p:to>
                                    </p:set>
                                    <p:animEffect transition="in" filter="dissolve">
                                      <p:cBhvr>
                                        <p:cTn id="12" dur="500"/>
                                        <p:tgtEl>
                                          <p:spTgt spid="19676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6768"/>
                                        </p:tgtEl>
                                        <p:attrNameLst>
                                          <p:attrName>style.visibility</p:attrName>
                                        </p:attrNameLst>
                                      </p:cBhvr>
                                      <p:to>
                                        <p:strVal val="visible"/>
                                      </p:to>
                                    </p:set>
                                    <p:animEffect transition="in" filter="dissolve">
                                      <p:cBhvr>
                                        <p:cTn id="17" dur="500"/>
                                        <p:tgtEl>
                                          <p:spTgt spid="196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616" name="AutoShape 56"/>
          <p:cNvSpPr>
            <a:spLocks noChangeArrowheads="1"/>
          </p:cNvSpPr>
          <p:nvPr/>
        </p:nvSpPr>
        <p:spPr bwMode="auto">
          <a:xfrm>
            <a:off x="3429000" y="4572000"/>
            <a:ext cx="4038600" cy="1981200"/>
          </a:xfrm>
          <a:prstGeom prst="cube">
            <a:avLst>
              <a:gd name="adj" fmla="val 69514"/>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2618" name="AutoShape 58"/>
          <p:cNvSpPr>
            <a:spLocks noChangeArrowheads="1"/>
          </p:cNvSpPr>
          <p:nvPr/>
        </p:nvSpPr>
        <p:spPr bwMode="auto">
          <a:xfrm>
            <a:off x="5867400" y="4572000"/>
            <a:ext cx="4114800" cy="1981200"/>
          </a:xfrm>
          <a:prstGeom prst="cube">
            <a:avLst>
              <a:gd name="adj" fmla="val 69514"/>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2603" name="AutoShape 43"/>
          <p:cNvSpPr>
            <a:spLocks noChangeArrowheads="1"/>
          </p:cNvSpPr>
          <p:nvPr/>
        </p:nvSpPr>
        <p:spPr bwMode="auto">
          <a:xfrm>
            <a:off x="3429000" y="4100513"/>
            <a:ext cx="3810000" cy="1981200"/>
          </a:xfrm>
          <a:prstGeom prst="cube">
            <a:avLst>
              <a:gd name="adj" fmla="val 69514"/>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2605" name="AutoShape 45"/>
          <p:cNvSpPr>
            <a:spLocks noChangeArrowheads="1"/>
          </p:cNvSpPr>
          <p:nvPr/>
        </p:nvSpPr>
        <p:spPr bwMode="auto">
          <a:xfrm>
            <a:off x="5867400" y="4100513"/>
            <a:ext cx="4114800" cy="1981200"/>
          </a:xfrm>
          <a:prstGeom prst="cube">
            <a:avLst>
              <a:gd name="adj" fmla="val 69514"/>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54278" name="Rectangle 2"/>
          <p:cNvSpPr>
            <a:spLocks noGrp="1" noChangeArrowheads="1"/>
          </p:cNvSpPr>
          <p:nvPr>
            <p:ph type="title"/>
          </p:nvPr>
        </p:nvSpPr>
        <p:spPr>
          <a:xfrm>
            <a:off x="1995488" y="106363"/>
            <a:ext cx="8229600" cy="1143000"/>
          </a:xfrm>
        </p:spPr>
        <p:txBody>
          <a:bodyPr/>
          <a:lstStyle/>
          <a:p>
            <a:r>
              <a:rPr lang="zh-CN" altLang="en-US"/>
              <a:t>显然操作系统将完成</a:t>
            </a:r>
            <a:r>
              <a:rPr lang="en-US" altLang="zh-CN"/>
              <a:t>…</a:t>
            </a:r>
            <a:endParaRPr lang="en-US" altLang="zh-CN"/>
          </a:p>
        </p:txBody>
      </p:sp>
      <p:sp>
        <p:nvSpPr>
          <p:cNvPr id="322581" name="AutoShape 21"/>
          <p:cNvSpPr>
            <a:spLocks noChangeArrowheads="1"/>
          </p:cNvSpPr>
          <p:nvPr/>
        </p:nvSpPr>
        <p:spPr bwMode="auto">
          <a:xfrm>
            <a:off x="3505200" y="2424113"/>
            <a:ext cx="4191000" cy="2590800"/>
          </a:xfrm>
          <a:prstGeom prst="cube">
            <a:avLst>
              <a:gd name="adj" fmla="val 69514"/>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2574" name="Text Box 14"/>
          <p:cNvSpPr txBox="1">
            <a:spLocks noChangeArrowheads="1"/>
          </p:cNvSpPr>
          <p:nvPr/>
        </p:nvSpPr>
        <p:spPr bwMode="auto">
          <a:xfrm>
            <a:off x="3552825" y="4205289"/>
            <a:ext cx="1066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dirty="0"/>
              <a:t>键盘</a:t>
            </a:r>
            <a:endParaRPr lang="en-US" altLang="zh-CN" sz="1800" b="1" dirty="0"/>
          </a:p>
          <a:p>
            <a:pPr algn="ctr">
              <a:spcBef>
                <a:spcPct val="0"/>
              </a:spcBef>
              <a:buFontTx/>
              <a:buNone/>
            </a:pPr>
            <a:r>
              <a:rPr lang="zh-CN" altLang="en-US" sz="1800" b="1" dirty="0"/>
              <a:t>命令</a:t>
            </a:r>
            <a:endParaRPr lang="zh-CN" altLang="en-US" sz="1800" b="1" dirty="0"/>
          </a:p>
        </p:txBody>
      </p:sp>
      <p:sp>
        <p:nvSpPr>
          <p:cNvPr id="322589" name="AutoShape 29"/>
          <p:cNvSpPr>
            <a:spLocks noChangeArrowheads="1"/>
          </p:cNvSpPr>
          <p:nvPr/>
        </p:nvSpPr>
        <p:spPr bwMode="auto">
          <a:xfrm>
            <a:off x="5867400" y="2424113"/>
            <a:ext cx="4343400" cy="2590800"/>
          </a:xfrm>
          <a:prstGeom prst="cube">
            <a:avLst>
              <a:gd name="adj" fmla="val 69514"/>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endParaRPr lang="zh-CN" altLang="zh-CN" sz="1800"/>
          </a:p>
        </p:txBody>
      </p:sp>
      <p:grpSp>
        <p:nvGrpSpPr>
          <p:cNvPr id="322622" name="Group 62"/>
          <p:cNvGrpSpPr/>
          <p:nvPr/>
        </p:nvGrpSpPr>
        <p:grpSpPr bwMode="auto">
          <a:xfrm>
            <a:off x="3124200" y="1143000"/>
            <a:ext cx="7010400" cy="2362200"/>
            <a:chOff x="1008" y="711"/>
            <a:chExt cx="4416" cy="1488"/>
          </a:xfrm>
        </p:grpSpPr>
        <p:sp>
          <p:nvSpPr>
            <p:cNvPr id="54310" name="AutoShape 25"/>
            <p:cNvSpPr>
              <a:spLocks noChangeArrowheads="1"/>
            </p:cNvSpPr>
            <p:nvPr/>
          </p:nvSpPr>
          <p:spPr bwMode="auto">
            <a:xfrm>
              <a:off x="1248" y="711"/>
              <a:ext cx="4176" cy="1488"/>
            </a:xfrm>
            <a:prstGeom prst="cube">
              <a:avLst>
                <a:gd name="adj" fmla="val 69514"/>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54311" name="Text Box 26"/>
            <p:cNvSpPr txBox="1">
              <a:spLocks noChangeArrowheads="1"/>
            </p:cNvSpPr>
            <p:nvPr/>
          </p:nvSpPr>
          <p:spPr bwMode="auto">
            <a:xfrm rot="18885053">
              <a:off x="4248" y="1291"/>
              <a:ext cx="139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系统调用接口</a:t>
              </a:r>
              <a:endParaRPr lang="zh-CN" altLang="en-US" sz="1800" b="1"/>
            </a:p>
          </p:txBody>
        </p:sp>
        <p:sp>
          <p:nvSpPr>
            <p:cNvPr id="54312" name="Text Box 27"/>
            <p:cNvSpPr txBox="1">
              <a:spLocks noChangeArrowheads="1"/>
            </p:cNvSpPr>
            <p:nvPr/>
          </p:nvSpPr>
          <p:spPr bwMode="auto">
            <a:xfrm>
              <a:off x="1008" y="1815"/>
              <a:ext cx="35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en-US" altLang="zh-CN" sz="1800" b="1"/>
                <a:t>open()</a:t>
              </a:r>
              <a:r>
                <a:rPr lang="zh-CN" altLang="en-US" sz="1800" b="1"/>
                <a:t>，</a:t>
              </a:r>
              <a:r>
                <a:rPr lang="en-US" altLang="zh-CN" sz="1800" b="1"/>
                <a:t>read()</a:t>
              </a:r>
              <a:r>
                <a:rPr lang="zh-CN" altLang="en-US" sz="1800" b="1"/>
                <a:t>，</a:t>
              </a:r>
              <a:r>
                <a:rPr lang="en-US" altLang="zh-CN" sz="1800" b="1"/>
                <a:t>write()</a:t>
              </a:r>
              <a:r>
                <a:rPr lang="zh-CN" altLang="en-US" sz="1800" b="1"/>
                <a:t>，</a:t>
              </a:r>
              <a:r>
                <a:rPr lang="en-US" altLang="zh-CN" sz="1800" b="1"/>
                <a:t>close()</a:t>
              </a:r>
              <a:endParaRPr lang="en-US" altLang="zh-CN" sz="1800" b="1"/>
            </a:p>
          </p:txBody>
        </p:sp>
      </p:grpSp>
      <p:pic>
        <p:nvPicPr>
          <p:cNvPr id="322588" name="Picture 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38800" y="1433513"/>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2590" name="Text Box 30"/>
          <p:cNvSpPr txBox="1">
            <a:spLocks noChangeArrowheads="1"/>
          </p:cNvSpPr>
          <p:nvPr/>
        </p:nvSpPr>
        <p:spPr bwMode="auto">
          <a:xfrm>
            <a:off x="6019800" y="4192589"/>
            <a:ext cx="838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磁盘命令</a:t>
            </a:r>
            <a:endParaRPr lang="zh-CN" altLang="en-US" sz="1800" b="1"/>
          </a:p>
        </p:txBody>
      </p:sp>
      <p:sp>
        <p:nvSpPr>
          <p:cNvPr id="322577" name="Text Box 17"/>
          <p:cNvSpPr txBox="1">
            <a:spLocks noChangeArrowheads="1"/>
          </p:cNvSpPr>
          <p:nvPr/>
        </p:nvSpPr>
        <p:spPr bwMode="auto">
          <a:xfrm rot="-2714947">
            <a:off x="8191500" y="3572947"/>
            <a:ext cx="2209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设备驱动</a:t>
            </a:r>
            <a:endParaRPr lang="zh-CN" altLang="en-US" sz="1800" b="1"/>
          </a:p>
        </p:txBody>
      </p:sp>
      <p:sp>
        <p:nvSpPr>
          <p:cNvPr id="322600" name="Freeform 40"/>
          <p:cNvSpPr/>
          <p:nvPr/>
        </p:nvSpPr>
        <p:spPr bwMode="auto">
          <a:xfrm>
            <a:off x="4267200" y="4024313"/>
            <a:ext cx="1066800" cy="228600"/>
          </a:xfrm>
          <a:custGeom>
            <a:avLst/>
            <a:gdLst>
              <a:gd name="T0" fmla="*/ 2147483646 w 400"/>
              <a:gd name="T1" fmla="*/ 0 h 144"/>
              <a:gd name="T2" fmla="*/ 2147483646 w 400"/>
              <a:gd name="T3" fmla="*/ 2147483646 h 144"/>
              <a:gd name="T4" fmla="*/ 2147483646 w 400"/>
              <a:gd name="T5" fmla="*/ 2147483646 h 144"/>
              <a:gd name="T6" fmla="*/ 0 60000 65536"/>
              <a:gd name="T7" fmla="*/ 0 60000 65536"/>
              <a:gd name="T8" fmla="*/ 0 60000 65536"/>
            </a:gdLst>
            <a:ahLst/>
            <a:cxnLst>
              <a:cxn ang="T6">
                <a:pos x="T0" y="T1"/>
              </a:cxn>
              <a:cxn ang="T7">
                <a:pos x="T2" y="T3"/>
              </a:cxn>
              <a:cxn ang="T8">
                <a:pos x="T4" y="T5"/>
              </a:cxn>
            </a:cxnLst>
            <a:rect l="0" t="0" r="r" b="b"/>
            <a:pathLst>
              <a:path w="400" h="144">
                <a:moveTo>
                  <a:pt x="400" y="0"/>
                </a:moveTo>
                <a:cubicBezTo>
                  <a:pt x="264" y="12"/>
                  <a:pt x="128" y="24"/>
                  <a:pt x="64" y="48"/>
                </a:cubicBezTo>
                <a:cubicBezTo>
                  <a:pt x="0" y="72"/>
                  <a:pt x="8" y="108"/>
                  <a:pt x="16" y="144"/>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01" name="Freeform 41"/>
          <p:cNvSpPr/>
          <p:nvPr/>
        </p:nvSpPr>
        <p:spPr bwMode="auto">
          <a:xfrm>
            <a:off x="5486400" y="3998913"/>
            <a:ext cx="1346200" cy="330200"/>
          </a:xfrm>
          <a:custGeom>
            <a:avLst/>
            <a:gdLst>
              <a:gd name="T0" fmla="*/ 0 w 848"/>
              <a:gd name="T1" fmla="*/ 2147483646 h 208"/>
              <a:gd name="T2" fmla="*/ 2147483646 w 848"/>
              <a:gd name="T3" fmla="*/ 2147483646 h 208"/>
              <a:gd name="T4" fmla="*/ 2147483646 w 848"/>
              <a:gd name="T5" fmla="*/ 2147483646 h 208"/>
              <a:gd name="T6" fmla="*/ 2147483646 w 848"/>
              <a:gd name="T7" fmla="*/ 2147483646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8" h="208">
                <a:moveTo>
                  <a:pt x="0" y="16"/>
                </a:moveTo>
                <a:cubicBezTo>
                  <a:pt x="104" y="8"/>
                  <a:pt x="208" y="0"/>
                  <a:pt x="336" y="16"/>
                </a:cubicBezTo>
                <a:cubicBezTo>
                  <a:pt x="464" y="32"/>
                  <a:pt x="688" y="80"/>
                  <a:pt x="768" y="112"/>
                </a:cubicBezTo>
                <a:cubicBezTo>
                  <a:pt x="848" y="144"/>
                  <a:pt x="832" y="176"/>
                  <a:pt x="816" y="208"/>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2623" name="Group 63"/>
          <p:cNvGrpSpPr/>
          <p:nvPr/>
        </p:nvGrpSpPr>
        <p:grpSpPr bwMode="auto">
          <a:xfrm>
            <a:off x="1981200" y="3262313"/>
            <a:ext cx="4572000" cy="1219200"/>
            <a:chOff x="288" y="2055"/>
            <a:chExt cx="2880" cy="768"/>
          </a:xfrm>
        </p:grpSpPr>
        <p:grpSp>
          <p:nvGrpSpPr>
            <p:cNvPr id="54304" name="Group 34"/>
            <p:cNvGrpSpPr/>
            <p:nvPr/>
          </p:nvGrpSpPr>
          <p:grpSpPr bwMode="auto">
            <a:xfrm>
              <a:off x="288" y="2055"/>
              <a:ext cx="768" cy="768"/>
              <a:chOff x="240" y="2928"/>
              <a:chExt cx="768" cy="768"/>
            </a:xfrm>
          </p:grpSpPr>
          <p:sp>
            <p:nvSpPr>
              <p:cNvPr id="54308" name="Text Box 32"/>
              <p:cNvSpPr txBox="1">
                <a:spLocks noChangeArrowheads="1"/>
              </p:cNvSpPr>
              <p:nvPr/>
            </p:nvSpPr>
            <p:spPr bwMode="auto">
              <a:xfrm>
                <a:off x="240" y="3024"/>
                <a:ext cx="76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设备属性数据</a:t>
                </a:r>
                <a:endParaRPr lang="zh-CN" altLang="en-US" sz="1800" b="1"/>
              </a:p>
            </p:txBody>
          </p:sp>
          <p:sp>
            <p:nvSpPr>
              <p:cNvPr id="54309" name="AutoShape 33"/>
              <p:cNvSpPr>
                <a:spLocks noChangeArrowheads="1"/>
              </p:cNvSpPr>
              <p:nvPr/>
            </p:nvSpPr>
            <p:spPr bwMode="auto">
              <a:xfrm>
                <a:off x="240" y="2928"/>
                <a:ext cx="720" cy="768"/>
              </a:xfrm>
              <a:prstGeom prst="foldedCorner">
                <a:avLst>
                  <a:gd name="adj" fmla="val 125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grpSp>
        <p:sp>
          <p:nvSpPr>
            <p:cNvPr id="54305" name="Freeform 38"/>
            <p:cNvSpPr/>
            <p:nvPr/>
          </p:nvSpPr>
          <p:spPr bwMode="auto">
            <a:xfrm>
              <a:off x="960" y="2391"/>
              <a:ext cx="1200" cy="48"/>
            </a:xfrm>
            <a:custGeom>
              <a:avLst/>
              <a:gdLst>
                <a:gd name="T0" fmla="*/ 0 w 1296"/>
                <a:gd name="T1" fmla="*/ 22 h 56"/>
                <a:gd name="T2" fmla="*/ 423 w 1296"/>
                <a:gd name="T3" fmla="*/ 3 h 56"/>
                <a:gd name="T4" fmla="*/ 817 w 1296"/>
                <a:gd name="T5" fmla="*/ 3 h 56"/>
                <a:gd name="T6" fmla="*/ 0 60000 65536"/>
                <a:gd name="T7" fmla="*/ 0 60000 65536"/>
                <a:gd name="T8" fmla="*/ 0 60000 65536"/>
              </a:gdLst>
              <a:ahLst/>
              <a:cxnLst>
                <a:cxn ang="T6">
                  <a:pos x="T0" y="T1"/>
                </a:cxn>
                <a:cxn ang="T7">
                  <a:pos x="T2" y="T3"/>
                </a:cxn>
                <a:cxn ang="T8">
                  <a:pos x="T4" y="T5"/>
                </a:cxn>
              </a:cxnLst>
              <a:rect l="0" t="0" r="r" b="b"/>
              <a:pathLst>
                <a:path w="1296" h="56">
                  <a:moveTo>
                    <a:pt x="0" y="56"/>
                  </a:moveTo>
                  <a:cubicBezTo>
                    <a:pt x="228" y="36"/>
                    <a:pt x="456" y="16"/>
                    <a:pt x="672" y="8"/>
                  </a:cubicBezTo>
                  <a:cubicBezTo>
                    <a:pt x="888" y="0"/>
                    <a:pt x="1092" y="4"/>
                    <a:pt x="1296" y="8"/>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6" name="Freeform 39"/>
            <p:cNvSpPr/>
            <p:nvPr/>
          </p:nvSpPr>
          <p:spPr bwMode="auto">
            <a:xfrm>
              <a:off x="2544" y="2103"/>
              <a:ext cx="288" cy="192"/>
            </a:xfrm>
            <a:custGeom>
              <a:avLst/>
              <a:gdLst>
                <a:gd name="T0" fmla="*/ 288 w 288"/>
                <a:gd name="T1" fmla="*/ 0 h 240"/>
                <a:gd name="T2" fmla="*/ 144 w 288"/>
                <a:gd name="T3" fmla="*/ 50 h 240"/>
                <a:gd name="T4" fmla="*/ 0 w 288"/>
                <a:gd name="T5" fmla="*/ 62 h 240"/>
                <a:gd name="T6" fmla="*/ 0 60000 65536"/>
                <a:gd name="T7" fmla="*/ 0 60000 65536"/>
                <a:gd name="T8" fmla="*/ 0 60000 65536"/>
              </a:gdLst>
              <a:ahLst/>
              <a:cxnLst>
                <a:cxn ang="T6">
                  <a:pos x="T0" y="T1"/>
                </a:cxn>
                <a:cxn ang="T7">
                  <a:pos x="T2" y="T3"/>
                </a:cxn>
                <a:cxn ang="T8">
                  <a:pos x="T4" y="T5"/>
                </a:cxn>
              </a:cxnLst>
              <a:rect l="0" t="0" r="r" b="b"/>
              <a:pathLst>
                <a:path w="288" h="240">
                  <a:moveTo>
                    <a:pt x="288" y="0"/>
                  </a:moveTo>
                  <a:cubicBezTo>
                    <a:pt x="240" y="76"/>
                    <a:pt x="192" y="152"/>
                    <a:pt x="144" y="192"/>
                  </a:cubicBezTo>
                  <a:cubicBezTo>
                    <a:pt x="96" y="232"/>
                    <a:pt x="48" y="236"/>
                    <a:pt x="0" y="240"/>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Text Box 42"/>
            <p:cNvSpPr txBox="1">
              <a:spLocks noChangeArrowheads="1"/>
            </p:cNvSpPr>
            <p:nvPr/>
          </p:nvSpPr>
          <p:spPr bwMode="auto">
            <a:xfrm>
              <a:off x="2064" y="2247"/>
              <a:ext cx="1104" cy="233"/>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进行解释</a:t>
              </a:r>
              <a:endParaRPr lang="zh-CN" altLang="en-US" sz="1800" b="1"/>
            </a:p>
          </p:txBody>
        </p:sp>
      </p:grpSp>
      <p:sp>
        <p:nvSpPr>
          <p:cNvPr id="322604" name="Text Box 44"/>
          <p:cNvSpPr txBox="1">
            <a:spLocks noChangeArrowheads="1"/>
          </p:cNvSpPr>
          <p:nvPr/>
        </p:nvSpPr>
        <p:spPr bwMode="auto">
          <a:xfrm>
            <a:off x="3657600" y="5548313"/>
            <a:ext cx="2133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键盘控制器</a:t>
            </a:r>
            <a:endParaRPr lang="zh-CN" altLang="en-US" sz="1800" b="1"/>
          </a:p>
        </p:txBody>
      </p:sp>
      <p:sp>
        <p:nvSpPr>
          <p:cNvPr id="322606" name="Text Box 46"/>
          <p:cNvSpPr txBox="1">
            <a:spLocks noChangeArrowheads="1"/>
          </p:cNvSpPr>
          <p:nvPr/>
        </p:nvSpPr>
        <p:spPr bwMode="auto">
          <a:xfrm>
            <a:off x="6096000" y="5548313"/>
            <a:ext cx="2133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磁盘控制器</a:t>
            </a:r>
            <a:endParaRPr lang="zh-CN" altLang="en-US" sz="1800" b="1"/>
          </a:p>
        </p:txBody>
      </p:sp>
      <p:sp>
        <p:nvSpPr>
          <p:cNvPr id="322607" name="AutoShape 47"/>
          <p:cNvSpPr>
            <a:spLocks noChangeArrowheads="1"/>
          </p:cNvSpPr>
          <p:nvPr/>
        </p:nvSpPr>
        <p:spPr bwMode="auto">
          <a:xfrm>
            <a:off x="3962400" y="5014913"/>
            <a:ext cx="304800" cy="304800"/>
          </a:xfrm>
          <a:prstGeom prst="downArrow">
            <a:avLst>
              <a:gd name="adj1" fmla="val 50000"/>
              <a:gd name="adj2" fmla="val 25000"/>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2609" name="Text Box 49"/>
          <p:cNvSpPr txBox="1">
            <a:spLocks noChangeArrowheads="1"/>
          </p:cNvSpPr>
          <p:nvPr/>
        </p:nvSpPr>
        <p:spPr bwMode="auto">
          <a:xfrm>
            <a:off x="4800600" y="4205289"/>
            <a:ext cx="1066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dirty="0"/>
              <a:t>中断</a:t>
            </a:r>
            <a:endParaRPr lang="en-US" altLang="zh-CN" sz="1800" b="1" dirty="0"/>
          </a:p>
          <a:p>
            <a:pPr algn="ctr">
              <a:spcBef>
                <a:spcPct val="0"/>
              </a:spcBef>
              <a:buFontTx/>
              <a:buNone/>
            </a:pPr>
            <a:r>
              <a:rPr lang="zh-CN" altLang="en-US" sz="1800" b="1" dirty="0"/>
              <a:t>处理</a:t>
            </a:r>
            <a:endParaRPr lang="zh-CN" altLang="en-US" sz="1800" b="1" dirty="0"/>
          </a:p>
        </p:txBody>
      </p:sp>
      <p:sp>
        <p:nvSpPr>
          <p:cNvPr id="322610" name="Line 50"/>
          <p:cNvSpPr>
            <a:spLocks noChangeShapeType="1"/>
          </p:cNvSpPr>
          <p:nvPr/>
        </p:nvSpPr>
        <p:spPr bwMode="auto">
          <a:xfrm>
            <a:off x="4724400" y="4252913"/>
            <a:ext cx="0" cy="762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11" name="Line 51"/>
          <p:cNvSpPr>
            <a:spLocks noChangeShapeType="1"/>
          </p:cNvSpPr>
          <p:nvPr/>
        </p:nvSpPr>
        <p:spPr bwMode="auto">
          <a:xfrm>
            <a:off x="7086600" y="4252913"/>
            <a:ext cx="0" cy="762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12" name="Text Box 52"/>
          <p:cNvSpPr txBox="1">
            <a:spLocks noChangeArrowheads="1"/>
          </p:cNvSpPr>
          <p:nvPr/>
        </p:nvSpPr>
        <p:spPr bwMode="auto">
          <a:xfrm>
            <a:off x="7315200" y="4176714"/>
            <a:ext cx="838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中断处理</a:t>
            </a:r>
            <a:endParaRPr lang="zh-CN" altLang="en-US" sz="1800" b="1"/>
          </a:p>
        </p:txBody>
      </p:sp>
      <p:sp>
        <p:nvSpPr>
          <p:cNvPr id="322613" name="AutoShape 53"/>
          <p:cNvSpPr>
            <a:spLocks noChangeArrowheads="1"/>
          </p:cNvSpPr>
          <p:nvPr/>
        </p:nvSpPr>
        <p:spPr bwMode="auto">
          <a:xfrm>
            <a:off x="6400800" y="5014913"/>
            <a:ext cx="304800" cy="304800"/>
          </a:xfrm>
          <a:prstGeom prst="downArrow">
            <a:avLst>
              <a:gd name="adj1" fmla="val 50000"/>
              <a:gd name="adj2" fmla="val 25000"/>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2614" name="AutoShape 54"/>
          <p:cNvSpPr>
            <a:spLocks noChangeArrowheads="1"/>
          </p:cNvSpPr>
          <p:nvPr/>
        </p:nvSpPr>
        <p:spPr bwMode="auto">
          <a:xfrm rot="10800000">
            <a:off x="7543800" y="5014913"/>
            <a:ext cx="304800" cy="304800"/>
          </a:xfrm>
          <a:prstGeom prst="downArrow">
            <a:avLst>
              <a:gd name="adj1" fmla="val 50000"/>
              <a:gd name="adj2" fmla="val 25000"/>
            </a:avLst>
          </a:prstGeom>
          <a:solidFill>
            <a:schemeClr val="accent2"/>
          </a:solidFill>
          <a:ln w="9525" algn="ctr">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2615" name="AutoShape 55"/>
          <p:cNvSpPr>
            <a:spLocks noChangeArrowheads="1"/>
          </p:cNvSpPr>
          <p:nvPr/>
        </p:nvSpPr>
        <p:spPr bwMode="auto">
          <a:xfrm rot="10800000">
            <a:off x="5105400" y="5014913"/>
            <a:ext cx="304800" cy="304800"/>
          </a:xfrm>
          <a:prstGeom prst="downArrow">
            <a:avLst>
              <a:gd name="adj1" fmla="val 50000"/>
              <a:gd name="adj2" fmla="val 25000"/>
            </a:avLst>
          </a:prstGeom>
          <a:solidFill>
            <a:schemeClr val="accent2"/>
          </a:solidFill>
          <a:ln w="9525" algn="ctr">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2617" name="Text Box 57"/>
          <p:cNvSpPr txBox="1">
            <a:spLocks noChangeArrowheads="1"/>
          </p:cNvSpPr>
          <p:nvPr/>
        </p:nvSpPr>
        <p:spPr bwMode="auto">
          <a:xfrm>
            <a:off x="3657600" y="6081713"/>
            <a:ext cx="2133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键盘</a:t>
            </a:r>
            <a:endParaRPr lang="zh-CN" altLang="en-US" sz="1800" b="1"/>
          </a:p>
        </p:txBody>
      </p:sp>
      <p:sp>
        <p:nvSpPr>
          <p:cNvPr id="322619" name="Text Box 59"/>
          <p:cNvSpPr txBox="1">
            <a:spLocks noChangeArrowheads="1"/>
          </p:cNvSpPr>
          <p:nvPr/>
        </p:nvSpPr>
        <p:spPr bwMode="auto">
          <a:xfrm>
            <a:off x="6096000" y="6081713"/>
            <a:ext cx="2133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磁盘</a:t>
            </a:r>
            <a:endParaRPr lang="zh-CN" altLang="en-US" sz="1800" b="1"/>
          </a:p>
        </p:txBody>
      </p:sp>
      <p:sp>
        <p:nvSpPr>
          <p:cNvPr id="322620" name="Freeform 60"/>
          <p:cNvSpPr/>
          <p:nvPr/>
        </p:nvSpPr>
        <p:spPr bwMode="auto">
          <a:xfrm>
            <a:off x="4813300" y="3276600"/>
            <a:ext cx="977900" cy="1066800"/>
          </a:xfrm>
          <a:custGeom>
            <a:avLst/>
            <a:gdLst>
              <a:gd name="T0" fmla="*/ 2147483646 w 664"/>
              <a:gd name="T1" fmla="*/ 2147483646 h 672"/>
              <a:gd name="T2" fmla="*/ 2147483646 w 664"/>
              <a:gd name="T3" fmla="*/ 2147483646 h 672"/>
              <a:gd name="T4" fmla="*/ 2147483646 w 664"/>
              <a:gd name="T5" fmla="*/ 0 h 672"/>
              <a:gd name="T6" fmla="*/ 0 60000 65536"/>
              <a:gd name="T7" fmla="*/ 0 60000 65536"/>
              <a:gd name="T8" fmla="*/ 0 60000 65536"/>
            </a:gdLst>
            <a:ahLst/>
            <a:cxnLst>
              <a:cxn ang="T6">
                <a:pos x="T0" y="T1"/>
              </a:cxn>
              <a:cxn ang="T7">
                <a:pos x="T2" y="T3"/>
              </a:cxn>
              <a:cxn ang="T8">
                <a:pos x="T4" y="T5"/>
              </a:cxn>
            </a:cxnLst>
            <a:rect l="0" t="0" r="r" b="b"/>
            <a:pathLst>
              <a:path w="664" h="672">
                <a:moveTo>
                  <a:pt x="136" y="672"/>
                </a:moveTo>
                <a:cubicBezTo>
                  <a:pt x="68" y="488"/>
                  <a:pt x="0" y="304"/>
                  <a:pt x="88" y="192"/>
                </a:cubicBezTo>
                <a:cubicBezTo>
                  <a:pt x="176" y="80"/>
                  <a:pt x="420" y="40"/>
                  <a:pt x="664" y="0"/>
                </a:cubicBezTo>
              </a:path>
            </a:pathLst>
          </a:custGeom>
          <a:noFill/>
          <a:ln w="38100" cap="flat" cmpd="sng">
            <a:solidFill>
              <a:schemeClr val="accent2"/>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21" name="Freeform 61"/>
          <p:cNvSpPr/>
          <p:nvPr/>
        </p:nvSpPr>
        <p:spPr bwMode="auto">
          <a:xfrm flipH="1">
            <a:off x="7467600" y="3276600"/>
            <a:ext cx="838200" cy="1066800"/>
          </a:xfrm>
          <a:custGeom>
            <a:avLst/>
            <a:gdLst>
              <a:gd name="T0" fmla="*/ 2147483646 w 664"/>
              <a:gd name="T1" fmla="*/ 2147483646 h 672"/>
              <a:gd name="T2" fmla="*/ 2147483646 w 664"/>
              <a:gd name="T3" fmla="*/ 2147483646 h 672"/>
              <a:gd name="T4" fmla="*/ 2147483646 w 664"/>
              <a:gd name="T5" fmla="*/ 0 h 672"/>
              <a:gd name="T6" fmla="*/ 0 60000 65536"/>
              <a:gd name="T7" fmla="*/ 0 60000 65536"/>
              <a:gd name="T8" fmla="*/ 0 60000 65536"/>
            </a:gdLst>
            <a:ahLst/>
            <a:cxnLst>
              <a:cxn ang="T6">
                <a:pos x="T0" y="T1"/>
              </a:cxn>
              <a:cxn ang="T7">
                <a:pos x="T2" y="T3"/>
              </a:cxn>
              <a:cxn ang="T8">
                <a:pos x="T4" y="T5"/>
              </a:cxn>
            </a:cxnLst>
            <a:rect l="0" t="0" r="r" b="b"/>
            <a:pathLst>
              <a:path w="664" h="672">
                <a:moveTo>
                  <a:pt x="136" y="672"/>
                </a:moveTo>
                <a:cubicBezTo>
                  <a:pt x="68" y="488"/>
                  <a:pt x="0" y="304"/>
                  <a:pt x="88" y="192"/>
                </a:cubicBezTo>
                <a:cubicBezTo>
                  <a:pt x="176" y="80"/>
                  <a:pt x="420" y="40"/>
                  <a:pt x="664" y="0"/>
                </a:cubicBezTo>
              </a:path>
            </a:pathLst>
          </a:custGeom>
          <a:noFill/>
          <a:ln w="38100" cap="flat" cmpd="sng">
            <a:solidFill>
              <a:schemeClr val="accent2"/>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25" name="AutoShape 65"/>
          <p:cNvSpPr>
            <a:spLocks noChangeArrowheads="1"/>
          </p:cNvSpPr>
          <p:nvPr/>
        </p:nvSpPr>
        <p:spPr bwMode="auto">
          <a:xfrm rot="10800000">
            <a:off x="9144000" y="4267200"/>
            <a:ext cx="1524000" cy="838200"/>
          </a:xfrm>
          <a:prstGeom prst="wedgeRoundRectCallout">
            <a:avLst>
              <a:gd name="adj1" fmla="val 83958"/>
              <a:gd name="adj2" fmla="val 50185"/>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称为</a:t>
            </a:r>
            <a:r>
              <a:rPr lang="en-US" altLang="zh-CN" sz="1800" b="1"/>
              <a:t>I/O</a:t>
            </a:r>
            <a:r>
              <a:rPr lang="zh-CN" altLang="en-US" sz="1800" b="1"/>
              <a:t>系统</a:t>
            </a:r>
            <a:endParaRPr lang="zh-CN" altLang="en-US"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2588"/>
                                        </p:tgtEl>
                                        <p:attrNameLst>
                                          <p:attrName>style.visibility</p:attrName>
                                        </p:attrNameLst>
                                      </p:cBhvr>
                                      <p:to>
                                        <p:strVal val="visible"/>
                                      </p:to>
                                    </p:set>
                                    <p:animEffect transition="in" filter="dissolve">
                                      <p:cBhvr>
                                        <p:cTn id="7" dur="500"/>
                                        <p:tgtEl>
                                          <p:spTgt spid="3225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2622"/>
                                        </p:tgtEl>
                                        <p:attrNameLst>
                                          <p:attrName>style.visibility</p:attrName>
                                        </p:attrNameLst>
                                      </p:cBhvr>
                                      <p:to>
                                        <p:strVal val="visible"/>
                                      </p:to>
                                    </p:set>
                                    <p:animEffect transition="in" filter="dissolve">
                                      <p:cBhvr>
                                        <p:cTn id="12" dur="500"/>
                                        <p:tgtEl>
                                          <p:spTgt spid="3226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22623"/>
                                        </p:tgtEl>
                                        <p:attrNameLst>
                                          <p:attrName>style.visibility</p:attrName>
                                        </p:attrNameLst>
                                      </p:cBhvr>
                                      <p:to>
                                        <p:strVal val="visible"/>
                                      </p:to>
                                    </p:set>
                                    <p:animEffect transition="in" filter="dissolve">
                                      <p:cBhvr>
                                        <p:cTn id="17" dur="500"/>
                                        <p:tgtEl>
                                          <p:spTgt spid="3226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22601"/>
                                        </p:tgtEl>
                                        <p:attrNameLst>
                                          <p:attrName>style.visibility</p:attrName>
                                        </p:attrNameLst>
                                      </p:cBhvr>
                                      <p:to>
                                        <p:strVal val="visible"/>
                                      </p:to>
                                    </p:set>
                                    <p:animEffect transition="in" filter="dissolve">
                                      <p:cBhvr>
                                        <p:cTn id="22" dur="500"/>
                                        <p:tgtEl>
                                          <p:spTgt spid="322601"/>
                                        </p:tgtEl>
                                      </p:cBhvr>
                                    </p:animEffect>
                                  </p:childTnLst>
                                </p:cTn>
                              </p:par>
                              <p:par>
                                <p:cTn id="23" presetID="9" presetClass="entr" presetSubtype="0" fill="hold" nodeType="withEffect">
                                  <p:stCondLst>
                                    <p:cond delay="0"/>
                                  </p:stCondLst>
                                  <p:childTnLst>
                                    <p:set>
                                      <p:cBhvr>
                                        <p:cTn id="24" dur="1" fill="hold">
                                          <p:stCondLst>
                                            <p:cond delay="0"/>
                                          </p:stCondLst>
                                        </p:cTn>
                                        <p:tgtEl>
                                          <p:spTgt spid="322600"/>
                                        </p:tgtEl>
                                        <p:attrNameLst>
                                          <p:attrName>style.visibility</p:attrName>
                                        </p:attrNameLst>
                                      </p:cBhvr>
                                      <p:to>
                                        <p:strVal val="visible"/>
                                      </p:to>
                                    </p:set>
                                    <p:animEffect transition="in" filter="dissolve">
                                      <p:cBhvr>
                                        <p:cTn id="25" dur="500"/>
                                        <p:tgtEl>
                                          <p:spTgt spid="32260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2574"/>
                                        </p:tgtEl>
                                        <p:attrNameLst>
                                          <p:attrName>style.visibility</p:attrName>
                                        </p:attrNameLst>
                                      </p:cBhvr>
                                      <p:to>
                                        <p:strVal val="visible"/>
                                      </p:to>
                                    </p:set>
                                    <p:animEffect transition="in" filter="dissolve">
                                      <p:cBhvr>
                                        <p:cTn id="28" dur="500"/>
                                        <p:tgtEl>
                                          <p:spTgt spid="32257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22590"/>
                                        </p:tgtEl>
                                        <p:attrNameLst>
                                          <p:attrName>style.visibility</p:attrName>
                                        </p:attrNameLst>
                                      </p:cBhvr>
                                      <p:to>
                                        <p:strVal val="visible"/>
                                      </p:to>
                                    </p:set>
                                    <p:animEffect transition="in" filter="dissolve">
                                      <p:cBhvr>
                                        <p:cTn id="31" dur="500"/>
                                        <p:tgtEl>
                                          <p:spTgt spid="32259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22589"/>
                                        </p:tgtEl>
                                        <p:attrNameLst>
                                          <p:attrName>style.visibility</p:attrName>
                                        </p:attrNameLst>
                                      </p:cBhvr>
                                      <p:to>
                                        <p:strVal val="visible"/>
                                      </p:to>
                                    </p:set>
                                    <p:animEffect transition="in" filter="dissolve">
                                      <p:cBhvr>
                                        <p:cTn id="34" dur="500"/>
                                        <p:tgtEl>
                                          <p:spTgt spid="322589"/>
                                        </p:tgtEl>
                                      </p:cBhvr>
                                    </p:animEffect>
                                  </p:childTnLst>
                                </p:cTn>
                              </p:par>
                              <p:par>
                                <p:cTn id="35" presetID="9" presetClass="entr" presetSubtype="0" fill="hold" nodeType="withEffect">
                                  <p:stCondLst>
                                    <p:cond delay="0"/>
                                  </p:stCondLst>
                                  <p:childTnLst>
                                    <p:set>
                                      <p:cBhvr>
                                        <p:cTn id="36" dur="1" fill="hold">
                                          <p:stCondLst>
                                            <p:cond delay="0"/>
                                          </p:stCondLst>
                                        </p:cTn>
                                        <p:tgtEl>
                                          <p:spTgt spid="322581"/>
                                        </p:tgtEl>
                                        <p:attrNameLst>
                                          <p:attrName>style.visibility</p:attrName>
                                        </p:attrNameLst>
                                      </p:cBhvr>
                                      <p:to>
                                        <p:strVal val="visible"/>
                                      </p:to>
                                    </p:set>
                                    <p:animEffect transition="in" filter="dissolve">
                                      <p:cBhvr>
                                        <p:cTn id="37" dur="500"/>
                                        <p:tgtEl>
                                          <p:spTgt spid="32258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22577"/>
                                        </p:tgtEl>
                                        <p:attrNameLst>
                                          <p:attrName>style.visibility</p:attrName>
                                        </p:attrNameLst>
                                      </p:cBhvr>
                                      <p:to>
                                        <p:strVal val="visible"/>
                                      </p:to>
                                    </p:set>
                                    <p:animEffect transition="in" filter="dissolve">
                                      <p:cBhvr>
                                        <p:cTn id="40" dur="500"/>
                                        <p:tgtEl>
                                          <p:spTgt spid="322577"/>
                                        </p:tgtEl>
                                      </p:cBhvr>
                                    </p:animEffect>
                                  </p:childTnLst>
                                </p:cTn>
                              </p:par>
                            </p:childTnLst>
                          </p:cTn>
                        </p:par>
                      </p:childTnLst>
                    </p:cTn>
                  </p:par>
                  <p:par>
                    <p:cTn id="41" fill="hold">
                      <p:stCondLst>
                        <p:cond delay="indefinite"/>
                      </p:stCondLst>
                      <p:childTnLst>
                        <p:par>
                          <p:cTn id="42" fill="hold">
                            <p:stCondLst>
                              <p:cond delay="0"/>
                            </p:stCondLst>
                            <p:childTnLst>
                              <p:par>
                                <p:cTn id="43" presetID="17" presetClass="entr" presetSubtype="1" fill="hold" nodeType="clickEffect">
                                  <p:stCondLst>
                                    <p:cond delay="0"/>
                                  </p:stCondLst>
                                  <p:childTnLst>
                                    <p:set>
                                      <p:cBhvr>
                                        <p:cTn id="44" dur="1" fill="hold">
                                          <p:stCondLst>
                                            <p:cond delay="0"/>
                                          </p:stCondLst>
                                        </p:cTn>
                                        <p:tgtEl>
                                          <p:spTgt spid="322607"/>
                                        </p:tgtEl>
                                        <p:attrNameLst>
                                          <p:attrName>style.visibility</p:attrName>
                                        </p:attrNameLst>
                                      </p:cBhvr>
                                      <p:to>
                                        <p:strVal val="visible"/>
                                      </p:to>
                                    </p:set>
                                    <p:anim calcmode="lin" valueType="num">
                                      <p:cBhvr>
                                        <p:cTn id="45" dur="500" fill="hold"/>
                                        <p:tgtEl>
                                          <p:spTgt spid="322607"/>
                                        </p:tgtEl>
                                        <p:attrNameLst>
                                          <p:attrName>ppt_x</p:attrName>
                                        </p:attrNameLst>
                                      </p:cBhvr>
                                      <p:tavLst>
                                        <p:tav tm="0">
                                          <p:val>
                                            <p:strVal val="#ppt_x"/>
                                          </p:val>
                                        </p:tav>
                                        <p:tav tm="100000">
                                          <p:val>
                                            <p:strVal val="#ppt_x"/>
                                          </p:val>
                                        </p:tav>
                                      </p:tavLst>
                                    </p:anim>
                                    <p:anim calcmode="lin" valueType="num">
                                      <p:cBhvr>
                                        <p:cTn id="46" dur="500" fill="hold"/>
                                        <p:tgtEl>
                                          <p:spTgt spid="322607"/>
                                        </p:tgtEl>
                                        <p:attrNameLst>
                                          <p:attrName>ppt_y</p:attrName>
                                        </p:attrNameLst>
                                      </p:cBhvr>
                                      <p:tavLst>
                                        <p:tav tm="0">
                                          <p:val>
                                            <p:strVal val="#ppt_y-#ppt_h/2"/>
                                          </p:val>
                                        </p:tav>
                                        <p:tav tm="100000">
                                          <p:val>
                                            <p:strVal val="#ppt_y"/>
                                          </p:val>
                                        </p:tav>
                                      </p:tavLst>
                                    </p:anim>
                                    <p:anim calcmode="lin" valueType="num">
                                      <p:cBhvr>
                                        <p:cTn id="47" dur="500" fill="hold"/>
                                        <p:tgtEl>
                                          <p:spTgt spid="322607"/>
                                        </p:tgtEl>
                                        <p:attrNameLst>
                                          <p:attrName>ppt_w</p:attrName>
                                        </p:attrNameLst>
                                      </p:cBhvr>
                                      <p:tavLst>
                                        <p:tav tm="0">
                                          <p:val>
                                            <p:strVal val="#ppt_w"/>
                                          </p:val>
                                        </p:tav>
                                        <p:tav tm="100000">
                                          <p:val>
                                            <p:strVal val="#ppt_w"/>
                                          </p:val>
                                        </p:tav>
                                      </p:tavLst>
                                    </p:anim>
                                    <p:anim calcmode="lin" valueType="num">
                                      <p:cBhvr>
                                        <p:cTn id="48" dur="500" fill="hold"/>
                                        <p:tgtEl>
                                          <p:spTgt spid="322607"/>
                                        </p:tgtEl>
                                        <p:attrNameLst>
                                          <p:attrName>ppt_h</p:attrName>
                                        </p:attrNameLst>
                                      </p:cBhvr>
                                      <p:tavLst>
                                        <p:tav tm="0">
                                          <p:val>
                                            <p:fltVal val="0"/>
                                          </p:val>
                                        </p:tav>
                                        <p:tav tm="100000">
                                          <p:val>
                                            <p:strVal val="#ppt_h"/>
                                          </p:val>
                                        </p:tav>
                                      </p:tavLst>
                                    </p:anim>
                                  </p:childTnLst>
                                </p:cTn>
                              </p:par>
                              <p:par>
                                <p:cTn id="49" presetID="17" presetClass="entr" presetSubtype="1" fill="hold" nodeType="withEffect">
                                  <p:stCondLst>
                                    <p:cond delay="0"/>
                                  </p:stCondLst>
                                  <p:childTnLst>
                                    <p:set>
                                      <p:cBhvr>
                                        <p:cTn id="50" dur="1" fill="hold">
                                          <p:stCondLst>
                                            <p:cond delay="0"/>
                                          </p:stCondLst>
                                        </p:cTn>
                                        <p:tgtEl>
                                          <p:spTgt spid="322613"/>
                                        </p:tgtEl>
                                        <p:attrNameLst>
                                          <p:attrName>style.visibility</p:attrName>
                                        </p:attrNameLst>
                                      </p:cBhvr>
                                      <p:to>
                                        <p:strVal val="visible"/>
                                      </p:to>
                                    </p:set>
                                    <p:anim calcmode="lin" valueType="num">
                                      <p:cBhvr>
                                        <p:cTn id="51" dur="500" fill="hold"/>
                                        <p:tgtEl>
                                          <p:spTgt spid="322613"/>
                                        </p:tgtEl>
                                        <p:attrNameLst>
                                          <p:attrName>ppt_x</p:attrName>
                                        </p:attrNameLst>
                                      </p:cBhvr>
                                      <p:tavLst>
                                        <p:tav tm="0">
                                          <p:val>
                                            <p:strVal val="#ppt_x"/>
                                          </p:val>
                                        </p:tav>
                                        <p:tav tm="100000">
                                          <p:val>
                                            <p:strVal val="#ppt_x"/>
                                          </p:val>
                                        </p:tav>
                                      </p:tavLst>
                                    </p:anim>
                                    <p:anim calcmode="lin" valueType="num">
                                      <p:cBhvr>
                                        <p:cTn id="52" dur="500" fill="hold"/>
                                        <p:tgtEl>
                                          <p:spTgt spid="322613"/>
                                        </p:tgtEl>
                                        <p:attrNameLst>
                                          <p:attrName>ppt_y</p:attrName>
                                        </p:attrNameLst>
                                      </p:cBhvr>
                                      <p:tavLst>
                                        <p:tav tm="0">
                                          <p:val>
                                            <p:strVal val="#ppt_y-#ppt_h/2"/>
                                          </p:val>
                                        </p:tav>
                                        <p:tav tm="100000">
                                          <p:val>
                                            <p:strVal val="#ppt_y"/>
                                          </p:val>
                                        </p:tav>
                                      </p:tavLst>
                                    </p:anim>
                                    <p:anim calcmode="lin" valueType="num">
                                      <p:cBhvr>
                                        <p:cTn id="53" dur="500" fill="hold"/>
                                        <p:tgtEl>
                                          <p:spTgt spid="322613"/>
                                        </p:tgtEl>
                                        <p:attrNameLst>
                                          <p:attrName>ppt_w</p:attrName>
                                        </p:attrNameLst>
                                      </p:cBhvr>
                                      <p:tavLst>
                                        <p:tav tm="0">
                                          <p:val>
                                            <p:strVal val="#ppt_w"/>
                                          </p:val>
                                        </p:tav>
                                        <p:tav tm="100000">
                                          <p:val>
                                            <p:strVal val="#ppt_w"/>
                                          </p:val>
                                        </p:tav>
                                      </p:tavLst>
                                    </p:anim>
                                    <p:anim calcmode="lin" valueType="num">
                                      <p:cBhvr>
                                        <p:cTn id="54" dur="500" fill="hold"/>
                                        <p:tgtEl>
                                          <p:spTgt spid="322613"/>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22604"/>
                                        </p:tgtEl>
                                        <p:attrNameLst>
                                          <p:attrName>style.visibility</p:attrName>
                                        </p:attrNameLst>
                                      </p:cBhvr>
                                      <p:to>
                                        <p:strVal val="visible"/>
                                      </p:to>
                                    </p:set>
                                    <p:animEffect transition="in" filter="dissolve">
                                      <p:cBhvr>
                                        <p:cTn id="59" dur="500"/>
                                        <p:tgtEl>
                                          <p:spTgt spid="32260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22606"/>
                                        </p:tgtEl>
                                        <p:attrNameLst>
                                          <p:attrName>style.visibility</p:attrName>
                                        </p:attrNameLst>
                                      </p:cBhvr>
                                      <p:to>
                                        <p:strVal val="visible"/>
                                      </p:to>
                                    </p:set>
                                    <p:animEffect transition="in" filter="dissolve">
                                      <p:cBhvr>
                                        <p:cTn id="62" dur="500"/>
                                        <p:tgtEl>
                                          <p:spTgt spid="322606"/>
                                        </p:tgtEl>
                                      </p:cBhvr>
                                    </p:animEffect>
                                  </p:childTnLst>
                                </p:cTn>
                              </p:par>
                              <p:par>
                                <p:cTn id="63" presetID="9" presetClass="entr" presetSubtype="0" fill="hold" nodeType="withEffect">
                                  <p:stCondLst>
                                    <p:cond delay="0"/>
                                  </p:stCondLst>
                                  <p:childTnLst>
                                    <p:set>
                                      <p:cBhvr>
                                        <p:cTn id="64" dur="1" fill="hold">
                                          <p:stCondLst>
                                            <p:cond delay="0"/>
                                          </p:stCondLst>
                                        </p:cTn>
                                        <p:tgtEl>
                                          <p:spTgt spid="322605"/>
                                        </p:tgtEl>
                                        <p:attrNameLst>
                                          <p:attrName>style.visibility</p:attrName>
                                        </p:attrNameLst>
                                      </p:cBhvr>
                                      <p:to>
                                        <p:strVal val="visible"/>
                                      </p:to>
                                    </p:set>
                                    <p:animEffect transition="in" filter="dissolve">
                                      <p:cBhvr>
                                        <p:cTn id="65" dur="500"/>
                                        <p:tgtEl>
                                          <p:spTgt spid="322605"/>
                                        </p:tgtEl>
                                      </p:cBhvr>
                                    </p:animEffect>
                                  </p:childTnLst>
                                </p:cTn>
                              </p:par>
                              <p:par>
                                <p:cTn id="66" presetID="9" presetClass="entr" presetSubtype="0" fill="hold" nodeType="withEffect">
                                  <p:stCondLst>
                                    <p:cond delay="0"/>
                                  </p:stCondLst>
                                  <p:childTnLst>
                                    <p:set>
                                      <p:cBhvr>
                                        <p:cTn id="67" dur="1" fill="hold">
                                          <p:stCondLst>
                                            <p:cond delay="0"/>
                                          </p:stCondLst>
                                        </p:cTn>
                                        <p:tgtEl>
                                          <p:spTgt spid="322603"/>
                                        </p:tgtEl>
                                        <p:attrNameLst>
                                          <p:attrName>style.visibility</p:attrName>
                                        </p:attrNameLst>
                                      </p:cBhvr>
                                      <p:to>
                                        <p:strVal val="visible"/>
                                      </p:to>
                                    </p:set>
                                    <p:animEffect transition="in" filter="dissolve">
                                      <p:cBhvr>
                                        <p:cTn id="68" dur="500"/>
                                        <p:tgtEl>
                                          <p:spTgt spid="322603"/>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322619"/>
                                        </p:tgtEl>
                                        <p:attrNameLst>
                                          <p:attrName>style.visibility</p:attrName>
                                        </p:attrNameLst>
                                      </p:cBhvr>
                                      <p:to>
                                        <p:strVal val="visible"/>
                                      </p:to>
                                    </p:set>
                                    <p:animEffect transition="in" filter="dissolve">
                                      <p:cBhvr>
                                        <p:cTn id="73" dur="500"/>
                                        <p:tgtEl>
                                          <p:spTgt spid="322619"/>
                                        </p:tgtEl>
                                      </p:cBhvr>
                                    </p:animEffect>
                                  </p:childTnLst>
                                </p:cTn>
                              </p:par>
                              <p:par>
                                <p:cTn id="74" presetID="9" presetClass="entr" presetSubtype="0" fill="hold" nodeType="withEffect">
                                  <p:stCondLst>
                                    <p:cond delay="0"/>
                                  </p:stCondLst>
                                  <p:childTnLst>
                                    <p:set>
                                      <p:cBhvr>
                                        <p:cTn id="75" dur="1" fill="hold">
                                          <p:stCondLst>
                                            <p:cond delay="0"/>
                                          </p:stCondLst>
                                        </p:cTn>
                                        <p:tgtEl>
                                          <p:spTgt spid="322618"/>
                                        </p:tgtEl>
                                        <p:attrNameLst>
                                          <p:attrName>style.visibility</p:attrName>
                                        </p:attrNameLst>
                                      </p:cBhvr>
                                      <p:to>
                                        <p:strVal val="visible"/>
                                      </p:to>
                                    </p:set>
                                    <p:animEffect transition="in" filter="dissolve">
                                      <p:cBhvr>
                                        <p:cTn id="76" dur="500"/>
                                        <p:tgtEl>
                                          <p:spTgt spid="322618"/>
                                        </p:tgtEl>
                                      </p:cBhvr>
                                    </p:animEffect>
                                  </p:childTnLst>
                                </p:cTn>
                              </p:par>
                              <p:par>
                                <p:cTn id="77" presetID="9" presetClass="entr" presetSubtype="0" fill="hold" nodeType="withEffect">
                                  <p:stCondLst>
                                    <p:cond delay="0"/>
                                  </p:stCondLst>
                                  <p:childTnLst>
                                    <p:set>
                                      <p:cBhvr>
                                        <p:cTn id="78" dur="1" fill="hold">
                                          <p:stCondLst>
                                            <p:cond delay="0"/>
                                          </p:stCondLst>
                                        </p:cTn>
                                        <p:tgtEl>
                                          <p:spTgt spid="322616"/>
                                        </p:tgtEl>
                                        <p:attrNameLst>
                                          <p:attrName>style.visibility</p:attrName>
                                        </p:attrNameLst>
                                      </p:cBhvr>
                                      <p:to>
                                        <p:strVal val="visible"/>
                                      </p:to>
                                    </p:set>
                                    <p:animEffect transition="in" filter="dissolve">
                                      <p:cBhvr>
                                        <p:cTn id="79" dur="500"/>
                                        <p:tgtEl>
                                          <p:spTgt spid="32261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2617"/>
                                        </p:tgtEl>
                                        <p:attrNameLst>
                                          <p:attrName>style.visibility</p:attrName>
                                        </p:attrNameLst>
                                      </p:cBhvr>
                                      <p:to>
                                        <p:strVal val="visible"/>
                                      </p:to>
                                    </p:set>
                                    <p:animEffect transition="in" filter="dissolve">
                                      <p:cBhvr>
                                        <p:cTn id="82" dur="500"/>
                                        <p:tgtEl>
                                          <p:spTgt spid="322617"/>
                                        </p:tgtEl>
                                      </p:cBhvr>
                                    </p:animEffect>
                                  </p:childTnLst>
                                </p:cTn>
                              </p:par>
                            </p:childTnLst>
                          </p:cTn>
                        </p:par>
                      </p:childTnLst>
                    </p:cTn>
                  </p:par>
                  <p:par>
                    <p:cTn id="83" fill="hold">
                      <p:stCondLst>
                        <p:cond delay="indefinite"/>
                      </p:stCondLst>
                      <p:childTnLst>
                        <p:par>
                          <p:cTn id="84" fill="hold">
                            <p:stCondLst>
                              <p:cond delay="0"/>
                            </p:stCondLst>
                            <p:childTnLst>
                              <p:par>
                                <p:cTn id="85" presetID="17" presetClass="entr" presetSubtype="4" fill="hold" nodeType="clickEffect">
                                  <p:stCondLst>
                                    <p:cond delay="0"/>
                                  </p:stCondLst>
                                  <p:childTnLst>
                                    <p:set>
                                      <p:cBhvr>
                                        <p:cTn id="86" dur="1" fill="hold">
                                          <p:stCondLst>
                                            <p:cond delay="0"/>
                                          </p:stCondLst>
                                        </p:cTn>
                                        <p:tgtEl>
                                          <p:spTgt spid="322614"/>
                                        </p:tgtEl>
                                        <p:attrNameLst>
                                          <p:attrName>style.visibility</p:attrName>
                                        </p:attrNameLst>
                                      </p:cBhvr>
                                      <p:to>
                                        <p:strVal val="visible"/>
                                      </p:to>
                                    </p:set>
                                    <p:anim calcmode="lin" valueType="num">
                                      <p:cBhvr>
                                        <p:cTn id="87" dur="500" fill="hold"/>
                                        <p:tgtEl>
                                          <p:spTgt spid="322614"/>
                                        </p:tgtEl>
                                        <p:attrNameLst>
                                          <p:attrName>ppt_x</p:attrName>
                                        </p:attrNameLst>
                                      </p:cBhvr>
                                      <p:tavLst>
                                        <p:tav tm="0">
                                          <p:val>
                                            <p:strVal val="#ppt_x"/>
                                          </p:val>
                                        </p:tav>
                                        <p:tav tm="100000">
                                          <p:val>
                                            <p:strVal val="#ppt_x"/>
                                          </p:val>
                                        </p:tav>
                                      </p:tavLst>
                                    </p:anim>
                                    <p:anim calcmode="lin" valueType="num">
                                      <p:cBhvr>
                                        <p:cTn id="88" dur="500" fill="hold"/>
                                        <p:tgtEl>
                                          <p:spTgt spid="322614"/>
                                        </p:tgtEl>
                                        <p:attrNameLst>
                                          <p:attrName>ppt_y</p:attrName>
                                        </p:attrNameLst>
                                      </p:cBhvr>
                                      <p:tavLst>
                                        <p:tav tm="0">
                                          <p:val>
                                            <p:strVal val="#ppt_y+#ppt_h/2"/>
                                          </p:val>
                                        </p:tav>
                                        <p:tav tm="100000">
                                          <p:val>
                                            <p:strVal val="#ppt_y"/>
                                          </p:val>
                                        </p:tav>
                                      </p:tavLst>
                                    </p:anim>
                                    <p:anim calcmode="lin" valueType="num">
                                      <p:cBhvr>
                                        <p:cTn id="89" dur="500" fill="hold"/>
                                        <p:tgtEl>
                                          <p:spTgt spid="322614"/>
                                        </p:tgtEl>
                                        <p:attrNameLst>
                                          <p:attrName>ppt_w</p:attrName>
                                        </p:attrNameLst>
                                      </p:cBhvr>
                                      <p:tavLst>
                                        <p:tav tm="0">
                                          <p:val>
                                            <p:strVal val="#ppt_w"/>
                                          </p:val>
                                        </p:tav>
                                        <p:tav tm="100000">
                                          <p:val>
                                            <p:strVal val="#ppt_w"/>
                                          </p:val>
                                        </p:tav>
                                      </p:tavLst>
                                    </p:anim>
                                    <p:anim calcmode="lin" valueType="num">
                                      <p:cBhvr>
                                        <p:cTn id="90" dur="500" fill="hold"/>
                                        <p:tgtEl>
                                          <p:spTgt spid="322614"/>
                                        </p:tgtEl>
                                        <p:attrNameLst>
                                          <p:attrName>ppt_h</p:attrName>
                                        </p:attrNameLst>
                                      </p:cBhvr>
                                      <p:tavLst>
                                        <p:tav tm="0">
                                          <p:val>
                                            <p:fltVal val="0"/>
                                          </p:val>
                                        </p:tav>
                                        <p:tav tm="100000">
                                          <p:val>
                                            <p:strVal val="#ppt_h"/>
                                          </p:val>
                                        </p:tav>
                                      </p:tavLst>
                                    </p:anim>
                                  </p:childTnLst>
                                </p:cTn>
                              </p:par>
                              <p:par>
                                <p:cTn id="91" presetID="17" presetClass="entr" presetSubtype="4" fill="hold" nodeType="withEffect">
                                  <p:stCondLst>
                                    <p:cond delay="0"/>
                                  </p:stCondLst>
                                  <p:childTnLst>
                                    <p:set>
                                      <p:cBhvr>
                                        <p:cTn id="92" dur="1" fill="hold">
                                          <p:stCondLst>
                                            <p:cond delay="0"/>
                                          </p:stCondLst>
                                        </p:cTn>
                                        <p:tgtEl>
                                          <p:spTgt spid="322615"/>
                                        </p:tgtEl>
                                        <p:attrNameLst>
                                          <p:attrName>style.visibility</p:attrName>
                                        </p:attrNameLst>
                                      </p:cBhvr>
                                      <p:to>
                                        <p:strVal val="visible"/>
                                      </p:to>
                                    </p:set>
                                    <p:anim calcmode="lin" valueType="num">
                                      <p:cBhvr>
                                        <p:cTn id="93" dur="500" fill="hold"/>
                                        <p:tgtEl>
                                          <p:spTgt spid="322615"/>
                                        </p:tgtEl>
                                        <p:attrNameLst>
                                          <p:attrName>ppt_x</p:attrName>
                                        </p:attrNameLst>
                                      </p:cBhvr>
                                      <p:tavLst>
                                        <p:tav tm="0">
                                          <p:val>
                                            <p:strVal val="#ppt_x"/>
                                          </p:val>
                                        </p:tav>
                                        <p:tav tm="100000">
                                          <p:val>
                                            <p:strVal val="#ppt_x"/>
                                          </p:val>
                                        </p:tav>
                                      </p:tavLst>
                                    </p:anim>
                                    <p:anim calcmode="lin" valueType="num">
                                      <p:cBhvr>
                                        <p:cTn id="94" dur="500" fill="hold"/>
                                        <p:tgtEl>
                                          <p:spTgt spid="322615"/>
                                        </p:tgtEl>
                                        <p:attrNameLst>
                                          <p:attrName>ppt_y</p:attrName>
                                        </p:attrNameLst>
                                      </p:cBhvr>
                                      <p:tavLst>
                                        <p:tav tm="0">
                                          <p:val>
                                            <p:strVal val="#ppt_y+#ppt_h/2"/>
                                          </p:val>
                                        </p:tav>
                                        <p:tav tm="100000">
                                          <p:val>
                                            <p:strVal val="#ppt_y"/>
                                          </p:val>
                                        </p:tav>
                                      </p:tavLst>
                                    </p:anim>
                                    <p:anim calcmode="lin" valueType="num">
                                      <p:cBhvr>
                                        <p:cTn id="95" dur="500" fill="hold"/>
                                        <p:tgtEl>
                                          <p:spTgt spid="322615"/>
                                        </p:tgtEl>
                                        <p:attrNameLst>
                                          <p:attrName>ppt_w</p:attrName>
                                        </p:attrNameLst>
                                      </p:cBhvr>
                                      <p:tavLst>
                                        <p:tav tm="0">
                                          <p:val>
                                            <p:strVal val="#ppt_w"/>
                                          </p:val>
                                        </p:tav>
                                        <p:tav tm="100000">
                                          <p:val>
                                            <p:strVal val="#ppt_w"/>
                                          </p:val>
                                        </p:tav>
                                      </p:tavLst>
                                    </p:anim>
                                    <p:anim calcmode="lin" valueType="num">
                                      <p:cBhvr>
                                        <p:cTn id="96" dur="500" fill="hold"/>
                                        <p:tgtEl>
                                          <p:spTgt spid="322615"/>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322610"/>
                                        </p:tgtEl>
                                        <p:attrNameLst>
                                          <p:attrName>style.visibility</p:attrName>
                                        </p:attrNameLst>
                                      </p:cBhvr>
                                      <p:to>
                                        <p:strVal val="visible"/>
                                      </p:to>
                                    </p:set>
                                    <p:animEffect transition="in" filter="dissolve">
                                      <p:cBhvr>
                                        <p:cTn id="101" dur="500"/>
                                        <p:tgtEl>
                                          <p:spTgt spid="322610"/>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2609"/>
                                        </p:tgtEl>
                                        <p:attrNameLst>
                                          <p:attrName>style.visibility</p:attrName>
                                        </p:attrNameLst>
                                      </p:cBhvr>
                                      <p:to>
                                        <p:strVal val="visible"/>
                                      </p:to>
                                    </p:set>
                                    <p:animEffect transition="in" filter="dissolve">
                                      <p:cBhvr>
                                        <p:cTn id="104" dur="500"/>
                                        <p:tgtEl>
                                          <p:spTgt spid="32260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22612"/>
                                        </p:tgtEl>
                                        <p:attrNameLst>
                                          <p:attrName>style.visibility</p:attrName>
                                        </p:attrNameLst>
                                      </p:cBhvr>
                                      <p:to>
                                        <p:strVal val="visible"/>
                                      </p:to>
                                    </p:set>
                                    <p:animEffect transition="in" filter="dissolve">
                                      <p:cBhvr>
                                        <p:cTn id="107" dur="500"/>
                                        <p:tgtEl>
                                          <p:spTgt spid="322612"/>
                                        </p:tgtEl>
                                      </p:cBhvr>
                                    </p:animEffect>
                                  </p:childTnLst>
                                </p:cTn>
                              </p:par>
                              <p:par>
                                <p:cTn id="108" presetID="9" presetClass="entr" presetSubtype="0" fill="hold" nodeType="withEffect">
                                  <p:stCondLst>
                                    <p:cond delay="0"/>
                                  </p:stCondLst>
                                  <p:childTnLst>
                                    <p:set>
                                      <p:cBhvr>
                                        <p:cTn id="109" dur="1" fill="hold">
                                          <p:stCondLst>
                                            <p:cond delay="0"/>
                                          </p:stCondLst>
                                        </p:cTn>
                                        <p:tgtEl>
                                          <p:spTgt spid="322611"/>
                                        </p:tgtEl>
                                        <p:attrNameLst>
                                          <p:attrName>style.visibility</p:attrName>
                                        </p:attrNameLst>
                                      </p:cBhvr>
                                      <p:to>
                                        <p:strVal val="visible"/>
                                      </p:to>
                                    </p:set>
                                    <p:animEffect transition="in" filter="dissolve">
                                      <p:cBhvr>
                                        <p:cTn id="110" dur="500"/>
                                        <p:tgtEl>
                                          <p:spTgt spid="322611"/>
                                        </p:tgtEl>
                                      </p:cBhvr>
                                    </p:animEffect>
                                  </p:childTnLst>
                                </p:cTn>
                              </p:par>
                            </p:childTnLst>
                          </p:cTn>
                        </p:par>
                      </p:childTnLst>
                    </p:cTn>
                  </p:par>
                  <p:par>
                    <p:cTn id="111" fill="hold">
                      <p:stCondLst>
                        <p:cond delay="indefinite"/>
                      </p:stCondLst>
                      <p:childTnLst>
                        <p:par>
                          <p:cTn id="112" fill="hold">
                            <p:stCondLst>
                              <p:cond delay="0"/>
                            </p:stCondLst>
                            <p:childTnLst>
                              <p:par>
                                <p:cTn id="113" presetID="17" presetClass="entr" presetSubtype="4" fill="hold" nodeType="clickEffect">
                                  <p:stCondLst>
                                    <p:cond delay="0"/>
                                  </p:stCondLst>
                                  <p:childTnLst>
                                    <p:set>
                                      <p:cBhvr>
                                        <p:cTn id="114" dur="1" fill="hold">
                                          <p:stCondLst>
                                            <p:cond delay="0"/>
                                          </p:stCondLst>
                                        </p:cTn>
                                        <p:tgtEl>
                                          <p:spTgt spid="322621"/>
                                        </p:tgtEl>
                                        <p:attrNameLst>
                                          <p:attrName>style.visibility</p:attrName>
                                        </p:attrNameLst>
                                      </p:cBhvr>
                                      <p:to>
                                        <p:strVal val="visible"/>
                                      </p:to>
                                    </p:set>
                                    <p:anim calcmode="lin" valueType="num">
                                      <p:cBhvr>
                                        <p:cTn id="115" dur="500" fill="hold"/>
                                        <p:tgtEl>
                                          <p:spTgt spid="322621"/>
                                        </p:tgtEl>
                                        <p:attrNameLst>
                                          <p:attrName>ppt_x</p:attrName>
                                        </p:attrNameLst>
                                      </p:cBhvr>
                                      <p:tavLst>
                                        <p:tav tm="0">
                                          <p:val>
                                            <p:strVal val="#ppt_x"/>
                                          </p:val>
                                        </p:tav>
                                        <p:tav tm="100000">
                                          <p:val>
                                            <p:strVal val="#ppt_x"/>
                                          </p:val>
                                        </p:tav>
                                      </p:tavLst>
                                    </p:anim>
                                    <p:anim calcmode="lin" valueType="num">
                                      <p:cBhvr>
                                        <p:cTn id="116" dur="500" fill="hold"/>
                                        <p:tgtEl>
                                          <p:spTgt spid="322621"/>
                                        </p:tgtEl>
                                        <p:attrNameLst>
                                          <p:attrName>ppt_y</p:attrName>
                                        </p:attrNameLst>
                                      </p:cBhvr>
                                      <p:tavLst>
                                        <p:tav tm="0">
                                          <p:val>
                                            <p:strVal val="#ppt_y+#ppt_h/2"/>
                                          </p:val>
                                        </p:tav>
                                        <p:tav tm="100000">
                                          <p:val>
                                            <p:strVal val="#ppt_y"/>
                                          </p:val>
                                        </p:tav>
                                      </p:tavLst>
                                    </p:anim>
                                    <p:anim calcmode="lin" valueType="num">
                                      <p:cBhvr>
                                        <p:cTn id="117" dur="500" fill="hold"/>
                                        <p:tgtEl>
                                          <p:spTgt spid="322621"/>
                                        </p:tgtEl>
                                        <p:attrNameLst>
                                          <p:attrName>ppt_w</p:attrName>
                                        </p:attrNameLst>
                                      </p:cBhvr>
                                      <p:tavLst>
                                        <p:tav tm="0">
                                          <p:val>
                                            <p:strVal val="#ppt_w"/>
                                          </p:val>
                                        </p:tav>
                                        <p:tav tm="100000">
                                          <p:val>
                                            <p:strVal val="#ppt_w"/>
                                          </p:val>
                                        </p:tav>
                                      </p:tavLst>
                                    </p:anim>
                                    <p:anim calcmode="lin" valueType="num">
                                      <p:cBhvr>
                                        <p:cTn id="118" dur="500" fill="hold"/>
                                        <p:tgtEl>
                                          <p:spTgt spid="322621"/>
                                        </p:tgtEl>
                                        <p:attrNameLst>
                                          <p:attrName>ppt_h</p:attrName>
                                        </p:attrNameLst>
                                      </p:cBhvr>
                                      <p:tavLst>
                                        <p:tav tm="0">
                                          <p:val>
                                            <p:fltVal val="0"/>
                                          </p:val>
                                        </p:tav>
                                        <p:tav tm="100000">
                                          <p:val>
                                            <p:strVal val="#ppt_h"/>
                                          </p:val>
                                        </p:tav>
                                      </p:tavLst>
                                    </p:anim>
                                  </p:childTnLst>
                                </p:cTn>
                              </p:par>
                              <p:par>
                                <p:cTn id="119" presetID="17" presetClass="entr" presetSubtype="4" fill="hold" nodeType="withEffect">
                                  <p:stCondLst>
                                    <p:cond delay="0"/>
                                  </p:stCondLst>
                                  <p:childTnLst>
                                    <p:set>
                                      <p:cBhvr>
                                        <p:cTn id="120" dur="1" fill="hold">
                                          <p:stCondLst>
                                            <p:cond delay="0"/>
                                          </p:stCondLst>
                                        </p:cTn>
                                        <p:tgtEl>
                                          <p:spTgt spid="322620"/>
                                        </p:tgtEl>
                                        <p:attrNameLst>
                                          <p:attrName>style.visibility</p:attrName>
                                        </p:attrNameLst>
                                      </p:cBhvr>
                                      <p:to>
                                        <p:strVal val="visible"/>
                                      </p:to>
                                    </p:set>
                                    <p:anim calcmode="lin" valueType="num">
                                      <p:cBhvr>
                                        <p:cTn id="121" dur="500" fill="hold"/>
                                        <p:tgtEl>
                                          <p:spTgt spid="322620"/>
                                        </p:tgtEl>
                                        <p:attrNameLst>
                                          <p:attrName>ppt_x</p:attrName>
                                        </p:attrNameLst>
                                      </p:cBhvr>
                                      <p:tavLst>
                                        <p:tav tm="0">
                                          <p:val>
                                            <p:strVal val="#ppt_x"/>
                                          </p:val>
                                        </p:tav>
                                        <p:tav tm="100000">
                                          <p:val>
                                            <p:strVal val="#ppt_x"/>
                                          </p:val>
                                        </p:tav>
                                      </p:tavLst>
                                    </p:anim>
                                    <p:anim calcmode="lin" valueType="num">
                                      <p:cBhvr>
                                        <p:cTn id="122" dur="500" fill="hold"/>
                                        <p:tgtEl>
                                          <p:spTgt spid="322620"/>
                                        </p:tgtEl>
                                        <p:attrNameLst>
                                          <p:attrName>ppt_y</p:attrName>
                                        </p:attrNameLst>
                                      </p:cBhvr>
                                      <p:tavLst>
                                        <p:tav tm="0">
                                          <p:val>
                                            <p:strVal val="#ppt_y+#ppt_h/2"/>
                                          </p:val>
                                        </p:tav>
                                        <p:tav tm="100000">
                                          <p:val>
                                            <p:strVal val="#ppt_y"/>
                                          </p:val>
                                        </p:tav>
                                      </p:tavLst>
                                    </p:anim>
                                    <p:anim calcmode="lin" valueType="num">
                                      <p:cBhvr>
                                        <p:cTn id="123" dur="500" fill="hold"/>
                                        <p:tgtEl>
                                          <p:spTgt spid="322620"/>
                                        </p:tgtEl>
                                        <p:attrNameLst>
                                          <p:attrName>ppt_w</p:attrName>
                                        </p:attrNameLst>
                                      </p:cBhvr>
                                      <p:tavLst>
                                        <p:tav tm="0">
                                          <p:val>
                                            <p:strVal val="#ppt_w"/>
                                          </p:val>
                                        </p:tav>
                                        <p:tav tm="100000">
                                          <p:val>
                                            <p:strVal val="#ppt_w"/>
                                          </p:val>
                                        </p:tav>
                                      </p:tavLst>
                                    </p:anim>
                                    <p:anim calcmode="lin" valueType="num">
                                      <p:cBhvr>
                                        <p:cTn id="124" dur="500" fill="hold"/>
                                        <p:tgtEl>
                                          <p:spTgt spid="322620"/>
                                        </p:tgtEl>
                                        <p:attrNameLst>
                                          <p:attrName>ppt_h</p:attrName>
                                        </p:attrNameLst>
                                      </p:cBhvr>
                                      <p:tavLst>
                                        <p:tav tm="0">
                                          <p:val>
                                            <p:fltVal val="0"/>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322625"/>
                                        </p:tgtEl>
                                        <p:attrNameLst>
                                          <p:attrName>style.visibility</p:attrName>
                                        </p:attrNameLst>
                                      </p:cBhvr>
                                      <p:to>
                                        <p:strVal val="visible"/>
                                      </p:to>
                                    </p:set>
                                    <p:animEffect transition="in" filter="dissolve">
                                      <p:cBhvr>
                                        <p:cTn id="129" dur="500"/>
                                        <p:tgtEl>
                                          <p:spTgt spid="322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74" grpId="0"/>
      <p:bldP spid="322589" grpId="0" animBg="1"/>
      <p:bldP spid="322590" grpId="0"/>
      <p:bldP spid="322577" grpId="0"/>
      <p:bldP spid="322604" grpId="0"/>
      <p:bldP spid="322606" grpId="0"/>
      <p:bldP spid="322609" grpId="0"/>
      <p:bldP spid="322612" grpId="0"/>
      <p:bldP spid="322617" grpId="0"/>
      <p:bldP spid="322619" grpId="0"/>
      <p:bldP spid="3226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2"/>
          <p:cNvSpPr txBox="1">
            <a:spLocks noChangeArrowheads="1"/>
          </p:cNvSpPr>
          <p:nvPr/>
        </p:nvSpPr>
        <p:spPr bwMode="auto">
          <a:xfrm>
            <a:off x="4558941" y="228600"/>
            <a:ext cx="2419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lang="zh-CN" altLang="en-US" sz="4400" dirty="0">
                <a:solidFill>
                  <a:srgbClr val="002060"/>
                </a:solidFill>
                <a:latin typeface="微软雅黑" panose="020B0503020204020204" pitchFamily="34" charset="-122"/>
                <a:ea typeface="微软雅黑" panose="020B0503020204020204" pitchFamily="34" charset="-122"/>
              </a:rPr>
              <a:t>内容概述</a:t>
            </a:r>
            <a:endParaRPr lang="zh-CN" altLang="en-US" sz="4400" dirty="0">
              <a:solidFill>
                <a:srgbClr val="002060"/>
              </a:solidFill>
              <a:latin typeface="微软雅黑" panose="020B0503020204020204" pitchFamily="34" charset="-122"/>
              <a:ea typeface="微软雅黑" panose="020B0503020204020204" pitchFamily="34" charset="-122"/>
            </a:endParaRPr>
          </a:p>
        </p:txBody>
      </p:sp>
      <p:sp>
        <p:nvSpPr>
          <p:cNvPr id="17" name="Text Box 3"/>
          <p:cNvSpPr txBox="1">
            <a:spLocks noChangeArrowheads="1"/>
          </p:cNvSpPr>
          <p:nvPr/>
        </p:nvSpPr>
        <p:spPr bwMode="auto">
          <a:xfrm>
            <a:off x="3392130" y="1808163"/>
            <a:ext cx="475297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5.1 I/O</a:t>
            </a:r>
            <a:r>
              <a:rPr lang="zh-CN" altLang="en-US" sz="2400" dirty="0">
                <a:solidFill>
                  <a:srgbClr val="002060"/>
                </a:solidFill>
                <a:latin typeface="微软雅黑" panose="020B0503020204020204" pitchFamily="34" charset="-122"/>
                <a:ea typeface="微软雅黑" panose="020B0503020204020204" pitchFamily="34" charset="-122"/>
              </a:rPr>
              <a:t>系统的功能、模型和接口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C00000"/>
                </a:solidFill>
                <a:latin typeface="微软雅黑" panose="020B0503020204020204" pitchFamily="34" charset="-122"/>
                <a:ea typeface="微软雅黑" panose="020B0503020204020204" pitchFamily="34" charset="-122"/>
              </a:rPr>
              <a:t>5.2 I/O</a:t>
            </a:r>
            <a:r>
              <a:rPr lang="zh-CN" altLang="en-US" sz="2400" dirty="0">
                <a:solidFill>
                  <a:srgbClr val="C00000"/>
                </a:solidFill>
                <a:latin typeface="微软雅黑" panose="020B0503020204020204" pitchFamily="34" charset="-122"/>
                <a:ea typeface="微软雅黑" panose="020B0503020204020204" pitchFamily="34" charset="-122"/>
              </a:rPr>
              <a:t>设备和设备控制器 </a:t>
            </a:r>
            <a:endParaRPr lang="zh-CN" altLang="en-US" sz="2400" dirty="0">
              <a:solidFill>
                <a:srgbClr val="C0000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5.3 </a:t>
            </a:r>
            <a:r>
              <a:rPr lang="zh-CN" altLang="en-US" sz="2400" dirty="0">
                <a:solidFill>
                  <a:srgbClr val="002060"/>
                </a:solidFill>
                <a:latin typeface="微软雅黑" panose="020B0503020204020204" pitchFamily="34" charset="-122"/>
                <a:ea typeface="微软雅黑" panose="020B0503020204020204" pitchFamily="34" charset="-122"/>
              </a:rPr>
              <a:t>中断机构和中断处理程序</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5.4 </a:t>
            </a:r>
            <a:r>
              <a:rPr lang="zh-CN" altLang="en-US" sz="2400" dirty="0">
                <a:solidFill>
                  <a:srgbClr val="002060"/>
                </a:solidFill>
                <a:latin typeface="微软雅黑" panose="020B0503020204020204" pitchFamily="34" charset="-122"/>
                <a:ea typeface="微软雅黑" panose="020B0503020204020204" pitchFamily="34" charset="-122"/>
              </a:rPr>
              <a:t>设备驱动程序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18" name="Text Box 7"/>
          <p:cNvSpPr txBox="1">
            <a:spLocks noChangeArrowheads="1"/>
          </p:cNvSpPr>
          <p:nvPr/>
        </p:nvSpPr>
        <p:spPr bwMode="auto">
          <a:xfrm>
            <a:off x="3392130" y="3914211"/>
            <a:ext cx="421942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5.5 </a:t>
            </a:r>
            <a:r>
              <a:rPr lang="zh-CN" altLang="en-US" sz="2400" dirty="0">
                <a:solidFill>
                  <a:srgbClr val="002060"/>
                </a:solidFill>
                <a:latin typeface="微软雅黑" panose="020B0503020204020204" pitchFamily="34" charset="-122"/>
                <a:ea typeface="微软雅黑" panose="020B0503020204020204" pitchFamily="34" charset="-122"/>
              </a:rPr>
              <a:t>与设备无关的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5.6 </a:t>
            </a:r>
            <a:r>
              <a:rPr lang="zh-CN" altLang="en-US" sz="2400" dirty="0">
                <a:solidFill>
                  <a:srgbClr val="002060"/>
                </a:solidFill>
                <a:latin typeface="微软雅黑" panose="020B0503020204020204" pitchFamily="34" charset="-122"/>
                <a:ea typeface="微软雅黑" panose="020B0503020204020204" pitchFamily="34" charset="-122"/>
              </a:rPr>
              <a:t>用户层的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5.7 </a:t>
            </a:r>
            <a:r>
              <a:rPr lang="zh-CN" altLang="en-US" sz="2400" dirty="0">
                <a:solidFill>
                  <a:srgbClr val="002060"/>
                </a:solidFill>
                <a:latin typeface="微软雅黑" panose="020B0503020204020204" pitchFamily="34" charset="-122"/>
                <a:ea typeface="微软雅黑" panose="020B0503020204020204" pitchFamily="34" charset="-122"/>
              </a:rPr>
              <a:t>缓冲管理</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5.8 </a:t>
            </a:r>
            <a:r>
              <a:rPr lang="zh-CN" altLang="en-US" sz="2400" dirty="0">
                <a:solidFill>
                  <a:srgbClr val="002060"/>
                </a:solidFill>
                <a:latin typeface="微软雅黑" panose="020B0503020204020204" pitchFamily="34" charset="-122"/>
                <a:ea typeface="微软雅黑" panose="020B0503020204020204" pitchFamily="34" charset="-122"/>
              </a:rPr>
              <a:t>磁盘存储器的性能和调度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50B49B5E-AE38-4CFF-B77D-0F16FCF7DEF9}" type="slidenum">
              <a:rPr lang="en-US" altLang="zh-CN" sz="1400"/>
            </a:fld>
            <a:endParaRPr lang="en-US" altLang="zh-CN" sz="1400"/>
          </a:p>
        </p:txBody>
      </p:sp>
      <p:pic>
        <p:nvPicPr>
          <p:cNvPr id="35843" name="Picture 2" descr="https://timgsa.baidu.com/timg?image&amp;quality=80&amp;size=b9999_10000&amp;sec=1560291401987&amp;di=ddbedf69b9e3df45e89f47801fd789d8&amp;imgtype=0&amp;src=http%3A%2F%2Fb.hiphotos.baidu.com%2Fzhidao%2Fpic%2Fitem%2F4b90f603738da977b8e73350b651f8198718e38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1" y="533400"/>
            <a:ext cx="72437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28600"/>
            <a:ext cx="7239000" cy="534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E379F0E3-C09A-4C12-8093-551780E8EE41}" type="slidenum">
              <a:rPr lang="en-US" altLang="zh-CN" sz="1400"/>
            </a:fld>
            <a:endParaRPr lang="en-US" altLang="zh-CN" sz="1400"/>
          </a:p>
        </p:txBody>
      </p:sp>
      <p:sp>
        <p:nvSpPr>
          <p:cNvPr id="3105" name="Rectangle 33"/>
          <p:cNvSpPr>
            <a:spLocks noRot="1" noChangeArrowheads="1"/>
          </p:cNvSpPr>
          <p:nvPr/>
        </p:nvSpPr>
        <p:spPr bwMode="auto">
          <a:xfrm>
            <a:off x="1905000" y="1600200"/>
            <a:ext cx="83820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lnSpc>
                <a:spcPct val="120000"/>
              </a:lnSpc>
              <a:buClr>
                <a:srgbClr val="0066FF"/>
              </a:buClr>
              <a:buFontTx/>
              <a:buNone/>
            </a:pPr>
            <a:r>
              <a:rPr lang="en-US" altLang="zh-CN" b="1" dirty="0">
                <a:solidFill>
                  <a:srgbClr val="FF0000"/>
                </a:solidFill>
                <a:latin typeface="微软雅黑" panose="020B0503020204020204" pitchFamily="34" charset="-122"/>
                <a:ea typeface="微软雅黑" panose="020B0503020204020204" pitchFamily="34" charset="-122"/>
              </a:rPr>
              <a:t>    I/O</a:t>
            </a:r>
            <a:r>
              <a:rPr lang="zh-CN" altLang="en-US" b="1" dirty="0">
                <a:solidFill>
                  <a:srgbClr val="FF0000"/>
                </a:solidFill>
                <a:latin typeface="微软雅黑" panose="020B0503020204020204" pitchFamily="34" charset="-122"/>
                <a:ea typeface="微软雅黑" panose="020B0503020204020204" pitchFamily="34" charset="-122"/>
              </a:rPr>
              <a:t>系统：用于实现数据输入、输出及数据存储的系统。</a:t>
            </a:r>
            <a:endParaRPr lang="zh-CN" altLang="en-US" b="1" dirty="0">
              <a:solidFill>
                <a:srgbClr val="FF0000"/>
              </a:solidFill>
              <a:latin typeface="微软雅黑" panose="020B0503020204020204" pitchFamily="34" charset="-122"/>
              <a:ea typeface="微软雅黑" panose="020B0503020204020204" pitchFamily="34" charset="-122"/>
            </a:endParaRPr>
          </a:p>
          <a:p>
            <a:pPr algn="just" eaLnBrk="1" hangingPunct="1">
              <a:lnSpc>
                <a:spcPct val="120000"/>
              </a:lnSpc>
              <a:buClr>
                <a:srgbClr val="0066FF"/>
              </a:buClr>
              <a:buFontTx/>
              <a:buNone/>
            </a:pPr>
            <a:r>
              <a:rPr lang="zh-CN" altLang="en-US" b="1" dirty="0">
                <a:solidFill>
                  <a:srgbClr val="0070C0"/>
                </a:solidFill>
                <a:latin typeface="微软雅黑" panose="020B0503020204020204" pitchFamily="34" charset="-122"/>
                <a:ea typeface="微软雅黑" panose="020B0503020204020204" pitchFamily="34" charset="-122"/>
              </a:rPr>
              <a:t>   </a:t>
            </a:r>
            <a:r>
              <a:rPr lang="en-US" altLang="zh-CN" b="1" dirty="0">
                <a:solidFill>
                  <a:srgbClr val="0070C0"/>
                </a:solidFill>
                <a:latin typeface="微软雅黑" panose="020B0503020204020204" pitchFamily="34" charset="-122"/>
                <a:ea typeface="微软雅黑" panose="020B0503020204020204" pitchFamily="34" charset="-122"/>
              </a:rPr>
              <a:t>5.2.1  I/O</a:t>
            </a:r>
            <a:r>
              <a:rPr lang="zh-CN" altLang="en-US" b="1" dirty="0">
                <a:solidFill>
                  <a:srgbClr val="0070C0"/>
                </a:solidFill>
                <a:latin typeface="微软雅黑" panose="020B0503020204020204" pitchFamily="34" charset="-122"/>
                <a:ea typeface="微软雅黑" panose="020B0503020204020204" pitchFamily="34" charset="-122"/>
              </a:rPr>
              <a:t>设备</a:t>
            </a:r>
            <a:endParaRPr lang="zh-CN" altLang="en-US" b="1" dirty="0">
              <a:solidFill>
                <a:srgbClr val="0070C0"/>
              </a:solidFill>
              <a:latin typeface="微软雅黑" panose="020B0503020204020204" pitchFamily="34" charset="-122"/>
              <a:ea typeface="微软雅黑" panose="020B0503020204020204" pitchFamily="34" charset="-122"/>
            </a:endParaRPr>
          </a:p>
          <a:p>
            <a:pPr algn="just" eaLnBrk="1" hangingPunct="1">
              <a:lnSpc>
                <a:spcPct val="120000"/>
              </a:lnSpc>
              <a:buClr>
                <a:srgbClr val="0066FF"/>
              </a:buClr>
              <a:buFontTx/>
              <a:buNone/>
            </a:pPr>
            <a:r>
              <a:rPr lang="zh-CN" altLang="en-US" b="1" dirty="0">
                <a:solidFill>
                  <a:srgbClr val="0070C0"/>
                </a:solidFill>
                <a:latin typeface="微软雅黑" panose="020B0503020204020204" pitchFamily="34" charset="-122"/>
                <a:ea typeface="微软雅黑" panose="020B0503020204020204" pitchFamily="34" charset="-122"/>
              </a:rPr>
              <a:t>   </a:t>
            </a:r>
            <a:r>
              <a:rPr lang="en-US" altLang="zh-CN" b="1" dirty="0">
                <a:solidFill>
                  <a:srgbClr val="0070C0"/>
                </a:solidFill>
                <a:latin typeface="微软雅黑" panose="020B0503020204020204" pitchFamily="34" charset="-122"/>
                <a:ea typeface="微软雅黑" panose="020B0503020204020204" pitchFamily="34" charset="-122"/>
              </a:rPr>
              <a:t>5.2.2  </a:t>
            </a:r>
            <a:r>
              <a:rPr lang="zh-CN" altLang="en-US" b="1" dirty="0">
                <a:solidFill>
                  <a:srgbClr val="0070C0"/>
                </a:solidFill>
                <a:latin typeface="微软雅黑" panose="020B0503020204020204" pitchFamily="34" charset="-122"/>
                <a:ea typeface="微软雅黑" panose="020B0503020204020204" pitchFamily="34" charset="-122"/>
              </a:rPr>
              <a:t>设备控制器</a:t>
            </a:r>
            <a:endParaRPr lang="zh-CN" altLang="en-US" b="1" dirty="0">
              <a:solidFill>
                <a:srgbClr val="0070C0"/>
              </a:solidFill>
              <a:latin typeface="微软雅黑" panose="020B0503020204020204" pitchFamily="34" charset="-122"/>
              <a:ea typeface="微软雅黑" panose="020B0503020204020204" pitchFamily="34" charset="-122"/>
            </a:endParaRPr>
          </a:p>
          <a:p>
            <a:pPr algn="just" eaLnBrk="1" hangingPunct="1">
              <a:lnSpc>
                <a:spcPct val="120000"/>
              </a:lnSpc>
              <a:buClr>
                <a:srgbClr val="0066FF"/>
              </a:buClr>
              <a:buFontTx/>
              <a:buNone/>
            </a:pPr>
            <a:r>
              <a:rPr lang="zh-CN" altLang="en-US" b="1" dirty="0">
                <a:solidFill>
                  <a:srgbClr val="0070C0"/>
                </a:solidFill>
                <a:latin typeface="微软雅黑" panose="020B0503020204020204" pitchFamily="34" charset="-122"/>
                <a:ea typeface="微软雅黑" panose="020B0503020204020204" pitchFamily="34" charset="-122"/>
              </a:rPr>
              <a:t>   </a:t>
            </a:r>
            <a:r>
              <a:rPr lang="en-US" altLang="zh-CN" b="1" dirty="0">
                <a:solidFill>
                  <a:srgbClr val="0070C0"/>
                </a:solidFill>
                <a:latin typeface="微软雅黑" panose="020B0503020204020204" pitchFamily="34" charset="-122"/>
                <a:ea typeface="微软雅黑" panose="020B0503020204020204" pitchFamily="34" charset="-122"/>
              </a:rPr>
              <a:t>5.2.3  I/O</a:t>
            </a:r>
            <a:r>
              <a:rPr lang="zh-CN" altLang="en-US" b="1" dirty="0">
                <a:solidFill>
                  <a:srgbClr val="0070C0"/>
                </a:solidFill>
                <a:latin typeface="微软雅黑" panose="020B0503020204020204" pitchFamily="34" charset="-122"/>
                <a:ea typeface="微软雅黑" panose="020B0503020204020204" pitchFamily="34" charset="-122"/>
              </a:rPr>
              <a:t>通道</a:t>
            </a:r>
            <a:endParaRPr lang="zh-CN" altLang="en-US" b="1" dirty="0">
              <a:solidFill>
                <a:srgbClr val="0070C0"/>
              </a:solidFill>
              <a:latin typeface="微软雅黑" panose="020B0503020204020204" pitchFamily="34" charset="-122"/>
              <a:ea typeface="微软雅黑" panose="020B0503020204020204" pitchFamily="34" charset="-122"/>
            </a:endParaRPr>
          </a:p>
          <a:p>
            <a:pPr algn="just" eaLnBrk="1" hangingPunct="1">
              <a:lnSpc>
                <a:spcPct val="120000"/>
              </a:lnSpc>
              <a:buClr>
                <a:srgbClr val="0066FF"/>
              </a:buClr>
              <a:buFontTx/>
              <a:buNone/>
            </a:pPr>
            <a:r>
              <a:rPr lang="zh-CN" altLang="en-US" b="1" dirty="0">
                <a:solidFill>
                  <a:srgbClr val="0070C0"/>
                </a:solidFill>
                <a:latin typeface="微软雅黑" panose="020B0503020204020204" pitchFamily="34" charset="-122"/>
                <a:ea typeface="微软雅黑" panose="020B0503020204020204" pitchFamily="34" charset="-122"/>
              </a:rPr>
              <a:t>   </a:t>
            </a:r>
            <a:r>
              <a:rPr lang="en-US" altLang="zh-CN" b="1" dirty="0">
                <a:solidFill>
                  <a:srgbClr val="0070C0"/>
                </a:solidFill>
                <a:latin typeface="微软雅黑" panose="020B0503020204020204" pitchFamily="34" charset="-122"/>
                <a:ea typeface="微软雅黑" panose="020B0503020204020204" pitchFamily="34" charset="-122"/>
              </a:rPr>
              <a:t>5.2.4  </a:t>
            </a:r>
            <a:r>
              <a:rPr lang="zh-CN" altLang="en-US" b="1" dirty="0">
                <a:solidFill>
                  <a:srgbClr val="0070C0"/>
                </a:solidFill>
                <a:latin typeface="微软雅黑" panose="020B0503020204020204" pitchFamily="34" charset="-122"/>
                <a:ea typeface="微软雅黑" panose="020B0503020204020204" pitchFamily="34" charset="-122"/>
              </a:rPr>
              <a:t>总线系统</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8" name="Rectangle 2"/>
          <p:cNvSpPr txBox="1">
            <a:spLocks noChangeArrowheads="1"/>
          </p:cNvSpPr>
          <p:nvPr/>
        </p:nvSpPr>
        <p:spPr>
          <a:xfrm>
            <a:off x="1905001" y="381000"/>
            <a:ext cx="8291513" cy="609600"/>
          </a:xfrm>
          <a:prstGeom prst="rect">
            <a:avLst/>
          </a:prstGeom>
          <a:noFill/>
        </p:spPr>
        <p:txBody>
          <a:bodyPr/>
          <a:lstStyle/>
          <a:p>
            <a:pPr algn="ctr" eaLnBrk="1" hangingPunct="1">
              <a:lnSpc>
                <a:spcPct val="80000"/>
              </a:lnSpc>
              <a:defRPr/>
            </a:pPr>
            <a:r>
              <a:rPr lang="en-US" altLang="zh-CN" sz="4400" b="1" kern="0" dirty="0">
                <a:solidFill>
                  <a:schemeClr val="accent6">
                    <a:lumMod val="75000"/>
                  </a:schemeClr>
                </a:solidFill>
                <a:latin typeface="楷体_GB2312" pitchFamily="49" charset="-122"/>
                <a:ea typeface="楷体_GB2312" pitchFamily="49" charset="-122"/>
                <a:cs typeface="+mj-cs"/>
              </a:rPr>
              <a:t>5.2  I/O</a:t>
            </a:r>
            <a:r>
              <a:rPr lang="zh-CN" altLang="en-US" sz="4400" b="1" kern="0" dirty="0">
                <a:solidFill>
                  <a:schemeClr val="accent6">
                    <a:lumMod val="75000"/>
                  </a:schemeClr>
                </a:solidFill>
                <a:latin typeface="楷体_GB2312" pitchFamily="49" charset="-122"/>
                <a:ea typeface="楷体_GB2312" pitchFamily="49" charset="-122"/>
                <a:cs typeface="+mj-cs"/>
              </a:rPr>
              <a:t>设备和设备控制器 </a:t>
            </a:r>
            <a:br>
              <a:rPr lang="zh-CN" altLang="en-US" sz="2800" b="1" kern="0" dirty="0">
                <a:solidFill>
                  <a:schemeClr val="accent6">
                    <a:lumMod val="75000"/>
                  </a:schemeClr>
                </a:solidFill>
                <a:latin typeface="楷体_GB2312" pitchFamily="49" charset="-122"/>
                <a:ea typeface="楷体_GB2312" pitchFamily="49" charset="-122"/>
                <a:cs typeface="+mj-cs"/>
              </a:rPr>
            </a:br>
            <a:endParaRPr lang="zh-CN" altLang="en-US" sz="2800" b="1" kern="0" dirty="0">
              <a:solidFill>
                <a:schemeClr val="accent6">
                  <a:lumMod val="75000"/>
                </a:schemeClr>
              </a:solidFill>
              <a:latin typeface="楷体_GB2312" pitchFamily="49" charset="-122"/>
              <a:ea typeface="楷体_GB2312" pitchFamily="49" charset="-122"/>
              <a:cs typeface="+mj-c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5DE398C9-D762-49A2-BB69-EA005DB2C825}" type="slidenum">
              <a:rPr lang="en-US" altLang="zh-CN" sz="1400"/>
            </a:fld>
            <a:endParaRPr lang="en-US" altLang="zh-CN" sz="1400"/>
          </a:p>
        </p:txBody>
      </p:sp>
      <p:sp>
        <p:nvSpPr>
          <p:cNvPr id="56323" name="Text Box 2"/>
          <p:cNvSpPr txBox="1">
            <a:spLocks noChangeArrowheads="1"/>
          </p:cNvSpPr>
          <p:nvPr/>
        </p:nvSpPr>
        <p:spPr bwMode="auto">
          <a:xfrm>
            <a:off x="2857590" y="304801"/>
            <a:ext cx="31165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3600" b="1" dirty="0">
                <a:solidFill>
                  <a:schemeClr val="accent2"/>
                </a:solidFill>
                <a:latin typeface="微软雅黑" panose="020B0503020204020204" pitchFamily="34" charset="-122"/>
                <a:ea typeface="微软雅黑" panose="020B0503020204020204" pitchFamily="34" charset="-122"/>
              </a:rPr>
              <a:t>5.2.1 I/O</a:t>
            </a:r>
            <a:r>
              <a:rPr lang="zh-CN" altLang="en-US" sz="3600" b="1" dirty="0">
                <a:solidFill>
                  <a:schemeClr val="accent2"/>
                </a:solidFill>
                <a:latin typeface="微软雅黑" panose="020B0503020204020204" pitchFamily="34" charset="-122"/>
                <a:ea typeface="微软雅黑" panose="020B0503020204020204" pitchFamily="34" charset="-122"/>
              </a:rPr>
              <a:t>设备</a:t>
            </a:r>
            <a:endParaRPr lang="zh-CN" altLang="en-US" sz="3600" b="1" dirty="0">
              <a:solidFill>
                <a:schemeClr val="accent2"/>
              </a:solidFill>
              <a:latin typeface="微软雅黑" panose="020B0503020204020204" pitchFamily="34" charset="-122"/>
              <a:ea typeface="微软雅黑" panose="020B0503020204020204" pitchFamily="34" charset="-122"/>
            </a:endParaRPr>
          </a:p>
        </p:txBody>
      </p:sp>
      <p:sp>
        <p:nvSpPr>
          <p:cNvPr id="56324" name="Rectangle 6"/>
          <p:cNvSpPr>
            <a:spLocks noChangeArrowheads="1"/>
          </p:cNvSpPr>
          <p:nvPr/>
        </p:nvSpPr>
        <p:spPr bwMode="auto">
          <a:xfrm>
            <a:off x="2667001" y="1153353"/>
            <a:ext cx="7681119"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buSzPct val="70000"/>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设备的类型</a:t>
            </a:r>
            <a:endParaRPr lang="zh-CN" altLang="en-US" sz="2400" b="1" dirty="0">
              <a:latin typeface="微软雅黑" panose="020B0503020204020204" pitchFamily="34" charset="-122"/>
              <a:ea typeface="微软雅黑" panose="020B0503020204020204" pitchFamily="34" charset="-122"/>
            </a:endParaRPr>
          </a:p>
          <a:p>
            <a:pPr lvl="2">
              <a:buClr>
                <a:srgbClr val="33CCFF"/>
              </a:buClr>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srcRect l="963"/>
          <a:stretch>
            <a:fillRect/>
          </a:stretch>
        </p:blipFill>
        <p:spPr>
          <a:xfrm>
            <a:off x="2057400" y="1650239"/>
            <a:ext cx="7833496" cy="5207761"/>
          </a:xfrm>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8E59B9CE-A566-4C9B-9811-59309AF86D4E}" type="slidenum">
              <a:rPr lang="en-US" altLang="zh-CN" sz="1400">
                <a:latin typeface="宋体" pitchFamily="2" charset="-122"/>
              </a:rPr>
            </a:fld>
            <a:endParaRPr lang="en-US" altLang="zh-CN" sz="1400">
              <a:latin typeface="宋体" pitchFamily="2" charset="-122"/>
            </a:endParaRPr>
          </a:p>
        </p:txBody>
      </p:sp>
      <p:sp>
        <p:nvSpPr>
          <p:cNvPr id="82947" name="Rectangle 2"/>
          <p:cNvSpPr>
            <a:spLocks noGrp="1" noChangeArrowheads="1"/>
          </p:cNvSpPr>
          <p:nvPr>
            <p:ph type="title"/>
          </p:nvPr>
        </p:nvSpPr>
        <p:spPr>
          <a:xfrm>
            <a:off x="1143000" y="1157472"/>
            <a:ext cx="7848600" cy="74258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SzPct val="70000"/>
            </a:pPr>
            <a:r>
              <a:rPr lang="en-US" altLang="zh-CN" sz="2400" b="1" kern="1200" dirty="0">
                <a:solidFill>
                  <a:schemeClr val="tx1"/>
                </a:solidFill>
                <a:latin typeface="微软雅黑" panose="020B0503020204020204" pitchFamily="34" charset="-122"/>
                <a:ea typeface="微软雅黑" panose="020B0503020204020204" pitchFamily="34" charset="-122"/>
                <a:cs typeface="+mn-cs"/>
              </a:rPr>
              <a:t>2</a:t>
            </a:r>
            <a:r>
              <a:rPr lang="zh-CN" altLang="en-US" sz="2400" b="1" kern="1200" dirty="0">
                <a:solidFill>
                  <a:schemeClr val="tx1"/>
                </a:solidFill>
                <a:latin typeface="微软雅黑" panose="020B0503020204020204" pitchFamily="34" charset="-122"/>
                <a:ea typeface="微软雅黑" panose="020B0503020204020204" pitchFamily="34" charset="-122"/>
                <a:cs typeface="+mn-cs"/>
              </a:rPr>
              <a:t>、设备与控制器之间的接口</a:t>
            </a:r>
            <a:endParaRPr lang="zh-CN" altLang="en-US" sz="2400" b="1" kern="1200" dirty="0">
              <a:solidFill>
                <a:schemeClr val="tx1"/>
              </a:solidFill>
              <a:latin typeface="微软雅黑" panose="020B0503020204020204" pitchFamily="34" charset="-122"/>
              <a:ea typeface="微软雅黑" panose="020B0503020204020204" pitchFamily="34" charset="-122"/>
              <a:cs typeface="+mn-cs"/>
            </a:endParaRPr>
          </a:p>
        </p:txBody>
      </p:sp>
      <p:sp>
        <p:nvSpPr>
          <p:cNvPr id="242691" name="Rectangle 3"/>
          <p:cNvSpPr>
            <a:spLocks noGrp="1" noChangeArrowheads="1"/>
          </p:cNvSpPr>
          <p:nvPr>
            <p:ph type="body" sz="half" idx="1"/>
          </p:nvPr>
        </p:nvSpPr>
        <p:spPr>
          <a:xfrm>
            <a:off x="1219200" y="1933576"/>
            <a:ext cx="10210799" cy="5305425"/>
          </a:xfrm>
        </p:spPr>
        <p:txBody>
          <a:bodyPr/>
          <a:lstStyle/>
          <a:p>
            <a:pPr eaLnBrk="1" hangingPunct="1">
              <a:lnSpc>
                <a:spcPct val="90000"/>
              </a:lnSpc>
              <a:defRPr/>
            </a:pPr>
            <a:r>
              <a:rPr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CPU</a:t>
            </a:r>
            <a:r>
              <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控制器 </a:t>
            </a:r>
            <a:r>
              <a:rPr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设备</a:t>
            </a:r>
            <a:endPar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lnSpc>
                <a:spcPct val="90000"/>
              </a:lnSpc>
              <a:defRPr/>
            </a:pPr>
            <a:r>
              <a:rPr lang="zh-CN" altLang="en-US" sz="2400" b="1" dirty="0"/>
              <a:t>通常，设备并不是直接与</a:t>
            </a:r>
            <a:r>
              <a:rPr lang="en-US" altLang="zh-CN" sz="2400" b="1" dirty="0"/>
              <a:t>CPU</a:t>
            </a:r>
            <a:r>
              <a:rPr lang="zh-CN" altLang="en-US" sz="2400" b="1" dirty="0"/>
              <a:t>进行通信，而是与设备控制器通信，因此，在设备与设备控制器之间应有一接口 </a:t>
            </a:r>
            <a:endParaRPr lang="zh-CN" altLang="en-US" sz="2400" b="1" dirty="0"/>
          </a:p>
          <a:p>
            <a:pPr eaLnBrk="1" hangingPunct="1">
              <a:lnSpc>
                <a:spcPct val="90000"/>
              </a:lnSpc>
              <a:defRPr/>
            </a:pPr>
            <a:endPar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lnSpc>
                <a:spcPct val="90000"/>
              </a:lnSpc>
              <a:defRPr/>
            </a:pPr>
            <a:endPar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lnSpc>
                <a:spcPct val="90000"/>
              </a:lnSpc>
              <a:defRPr/>
            </a:pPr>
            <a:endPar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lnSpc>
                <a:spcPct val="90000"/>
              </a:lnSpc>
              <a:defRPr/>
            </a:pPr>
            <a:endPar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lnSpc>
                <a:spcPct val="90000"/>
              </a:lnSpc>
              <a:defRPr/>
            </a:pPr>
            <a:endPar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lnSpc>
                <a:spcPct val="90000"/>
              </a:lnSpc>
              <a:defRPr/>
            </a:pPr>
            <a:endPar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lnSpc>
                <a:spcPct val="90000"/>
              </a:lnSpc>
              <a:defRPr/>
            </a:pPr>
            <a:endPar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2949" name="Text Box 6"/>
          <p:cNvSpPr txBox="1">
            <a:spLocks noChangeArrowheads="1"/>
          </p:cNvSpPr>
          <p:nvPr/>
        </p:nvSpPr>
        <p:spPr bwMode="auto">
          <a:xfrm>
            <a:off x="4724400" y="5806282"/>
            <a:ext cx="2624138" cy="368300"/>
          </a:xfrm>
          <a:prstGeom prst="rect">
            <a:avLst/>
          </a:prstGeom>
          <a:solidFill>
            <a:srgbClr val="FFC000"/>
          </a:solidFill>
          <a:ln>
            <a:noFill/>
          </a:ln>
        </p:spPr>
        <p:txBody>
          <a:bodyPr wrap="none">
            <a:spAutoFit/>
          </a:bodyPr>
          <a:lstStyle>
            <a:lvl1pPr>
              <a:defRPr sz="3200">
                <a:solidFill>
                  <a:schemeClr val="tx1"/>
                </a:solidFill>
                <a:latin typeface="Arial" panose="020B0604020202020204" pitchFamily="34" charset="0"/>
                <a:ea typeface="宋体" pitchFamily="2" charset="-122"/>
              </a:defRPr>
            </a:lvl1pPr>
            <a:lvl2pPr>
              <a:defRPr sz="2800">
                <a:solidFill>
                  <a:schemeClr val="tx1"/>
                </a:solidFill>
                <a:latin typeface="Arial" panose="020B0604020202020204" pitchFamily="34" charset="0"/>
                <a:ea typeface="宋体" pitchFamily="2" charset="-122"/>
              </a:defRPr>
            </a:lvl2pPr>
            <a:lvl3pPr>
              <a:defRPr sz="2400">
                <a:solidFill>
                  <a:schemeClr val="tx1"/>
                </a:solidFill>
                <a:latin typeface="Arial" panose="020B0604020202020204" pitchFamily="34" charset="0"/>
                <a:ea typeface="宋体" pitchFamily="2" charset="-122"/>
              </a:defRPr>
            </a:lvl3pPr>
            <a:lvl4pPr>
              <a:defRPr sz="2000">
                <a:solidFill>
                  <a:schemeClr val="tx1"/>
                </a:solidFill>
                <a:latin typeface="Arial" panose="020B0604020202020204" pitchFamily="34" charset="0"/>
                <a:ea typeface="宋体" pitchFamily="2" charset="-122"/>
              </a:defRPr>
            </a:lvl4pPr>
            <a:lvl5pPr>
              <a:defRPr sz="2000">
                <a:solidFill>
                  <a:schemeClr val="tx1"/>
                </a:solidFill>
                <a:latin typeface="Arial" panose="020B0604020202020204" pitchFamily="34" charset="0"/>
                <a:ea typeface="宋体" pitchFamily="2" charset="-122"/>
              </a:defRPr>
            </a:lvl5pPr>
            <a:lvl6pPr eaLnBrk="0" hangingPunct="0">
              <a:defRPr sz="2000">
                <a:solidFill>
                  <a:schemeClr val="tx1"/>
                </a:solidFill>
                <a:latin typeface="Arial" panose="020B0604020202020204" pitchFamily="34" charset="0"/>
                <a:ea typeface="宋体" pitchFamily="2" charset="-122"/>
              </a:defRPr>
            </a:lvl6pPr>
            <a:lvl7pPr eaLnBrk="0" hangingPunct="0">
              <a:defRPr sz="2000">
                <a:solidFill>
                  <a:schemeClr val="tx1"/>
                </a:solidFill>
                <a:latin typeface="Arial" panose="020B0604020202020204" pitchFamily="34" charset="0"/>
                <a:ea typeface="宋体" pitchFamily="2" charset="-122"/>
              </a:defRPr>
            </a:lvl7pPr>
            <a:lvl8pPr eaLnBrk="0" hangingPunct="0">
              <a:defRPr sz="2000">
                <a:solidFill>
                  <a:schemeClr val="tx1"/>
                </a:solidFill>
                <a:latin typeface="Arial" panose="020B0604020202020204" pitchFamily="34" charset="0"/>
                <a:ea typeface="宋体" pitchFamily="2" charset="-122"/>
              </a:defRPr>
            </a:lvl8pPr>
            <a:lvl9pPr eaLnBrk="0" hangingPunct="0">
              <a:defRPr sz="2000">
                <a:solidFill>
                  <a:schemeClr val="tx1"/>
                </a:solidFill>
                <a:latin typeface="Arial" panose="020B0604020202020204" pitchFamily="34" charset="0"/>
                <a:ea typeface="宋体" pitchFamily="2" charset="-122"/>
              </a:defRPr>
            </a:lvl9pPr>
          </a:lstStyle>
          <a:p>
            <a:pPr eaLnBrk="1" hangingPunct="1">
              <a:defRPr/>
            </a:pPr>
            <a:r>
              <a:rPr kumimoji="1" lang="zh-CN" altLang="en-US" sz="1800" b="1" dirty="0">
                <a:latin typeface="+mn-ea"/>
                <a:ea typeface="+mn-ea"/>
              </a:rPr>
              <a:t>设备与控制器间的接口</a:t>
            </a:r>
            <a:r>
              <a:rPr kumimoji="1" lang="zh-CN" altLang="en-US" sz="1800" dirty="0">
                <a:latin typeface="+mn-ea"/>
                <a:ea typeface="+mn-ea"/>
              </a:rPr>
              <a:t> </a:t>
            </a:r>
            <a:endParaRPr kumimoji="1" lang="zh-CN" altLang="en-US" sz="1800" dirty="0">
              <a:latin typeface="+mn-ea"/>
              <a:ea typeface="+mn-ea"/>
            </a:endParaRPr>
          </a:p>
        </p:txBody>
      </p:sp>
      <p:graphicFrame>
        <p:nvGraphicFramePr>
          <p:cNvPr id="59398" name="Object 2"/>
          <p:cNvGraphicFramePr>
            <a:graphicFrameLocks noChangeAspect="1"/>
          </p:cNvGraphicFramePr>
          <p:nvPr/>
        </p:nvGraphicFramePr>
        <p:xfrm>
          <a:off x="2279651" y="3417096"/>
          <a:ext cx="7515225" cy="2338387"/>
        </p:xfrm>
        <a:graphic>
          <a:graphicData uri="http://schemas.openxmlformats.org/presentationml/2006/ole">
            <mc:AlternateContent xmlns:mc="http://schemas.openxmlformats.org/markup-compatibility/2006">
              <mc:Choice xmlns:v="urn:schemas-microsoft-com:vml" Requires="v">
                <p:oleObj spid="_x0000_s6207" name="Visio" r:id="rId1" imgW="3409315" imgH="1061085" progId="Visio.Drawing.11">
                  <p:embed/>
                </p:oleObj>
              </mc:Choice>
              <mc:Fallback>
                <p:oleObj name="Visio" r:id="rId1" imgW="3409315" imgH="106108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3417096"/>
                        <a:ext cx="7515225" cy="23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AutoShape 6"/>
          <p:cNvSpPr>
            <a:spLocks noChangeArrowheads="1"/>
          </p:cNvSpPr>
          <p:nvPr/>
        </p:nvSpPr>
        <p:spPr bwMode="auto">
          <a:xfrm>
            <a:off x="3810000" y="2593182"/>
            <a:ext cx="4191000" cy="1295400"/>
          </a:xfrm>
          <a:prstGeom prst="wedgeRoundRectCallout">
            <a:avLst>
              <a:gd name="adj1" fmla="val -40301"/>
              <a:gd name="adj2" fmla="val 72796"/>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2400" b="1" dirty="0"/>
              <a:t>数据信号线：在设备与控制器之间传送数据信号。</a:t>
            </a:r>
            <a:endParaRPr lang="zh-CN" altLang="en-US" sz="2400" b="1" dirty="0"/>
          </a:p>
        </p:txBody>
      </p:sp>
      <p:sp>
        <p:nvSpPr>
          <p:cNvPr id="8" name="AutoShape 7"/>
          <p:cNvSpPr>
            <a:spLocks noChangeArrowheads="1"/>
          </p:cNvSpPr>
          <p:nvPr/>
        </p:nvSpPr>
        <p:spPr bwMode="auto">
          <a:xfrm>
            <a:off x="5334000" y="5336382"/>
            <a:ext cx="4191000" cy="1295400"/>
          </a:xfrm>
          <a:prstGeom prst="wedgeRoundRectCallout">
            <a:avLst>
              <a:gd name="adj1" fmla="val -73449"/>
              <a:gd name="adj2" fmla="val -54046"/>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2400" b="1"/>
              <a:t>控制信号线：由设备控制器向</a:t>
            </a:r>
            <a:r>
              <a:rPr lang="en-US" altLang="zh-CN" sz="2400" b="1"/>
              <a:t>I/O</a:t>
            </a:r>
            <a:r>
              <a:rPr lang="zh-CN" altLang="en-US" sz="2400" b="1"/>
              <a:t>发送控制信号时的通路。如：读，写控制等。</a:t>
            </a:r>
            <a:endParaRPr lang="zh-CN" altLang="en-US" sz="2400" b="1"/>
          </a:p>
        </p:txBody>
      </p:sp>
      <p:sp>
        <p:nvSpPr>
          <p:cNvPr id="9" name="AutoShape 8"/>
          <p:cNvSpPr>
            <a:spLocks noChangeArrowheads="1"/>
          </p:cNvSpPr>
          <p:nvPr/>
        </p:nvSpPr>
        <p:spPr bwMode="auto">
          <a:xfrm>
            <a:off x="5715000" y="3736182"/>
            <a:ext cx="4724400" cy="1295400"/>
          </a:xfrm>
          <a:prstGeom prst="wedgeRoundRectCallout">
            <a:avLst>
              <a:gd name="adj1" fmla="val -68144"/>
              <a:gd name="adj2" fmla="val 46569"/>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2400" b="1"/>
              <a:t>状态信号线：传送指示设备当前状态的信号。有：正在读</a:t>
            </a:r>
            <a:r>
              <a:rPr lang="en-US" altLang="zh-CN" sz="2400" b="1"/>
              <a:t>/</a:t>
            </a:r>
            <a:r>
              <a:rPr lang="zh-CN" altLang="en-US" sz="2400" b="1"/>
              <a:t>写，或准备好新的数据传送。</a:t>
            </a:r>
            <a:endParaRPr lang="zh-CN" altLang="en-US" sz="2400" b="1"/>
          </a:p>
        </p:txBody>
      </p:sp>
      <p:sp>
        <p:nvSpPr>
          <p:cNvPr id="10" name="Text Box 2"/>
          <p:cNvSpPr txBox="1">
            <a:spLocks noChangeArrowheads="1"/>
          </p:cNvSpPr>
          <p:nvPr/>
        </p:nvSpPr>
        <p:spPr bwMode="auto">
          <a:xfrm>
            <a:off x="2857589" y="304801"/>
            <a:ext cx="27895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b="1" dirty="0">
                <a:solidFill>
                  <a:schemeClr val="accent2"/>
                </a:solidFill>
                <a:latin typeface="微软雅黑" panose="020B0503020204020204" pitchFamily="34" charset="-122"/>
                <a:ea typeface="微软雅黑" panose="020B0503020204020204" pitchFamily="34" charset="-122"/>
              </a:rPr>
              <a:t>5.2.1 I/O</a:t>
            </a:r>
            <a:r>
              <a:rPr lang="zh-CN" altLang="en-US" b="1" dirty="0">
                <a:solidFill>
                  <a:schemeClr val="accent2"/>
                </a:solidFill>
                <a:latin typeface="微软雅黑" panose="020B0503020204020204" pitchFamily="34" charset="-122"/>
                <a:ea typeface="微软雅黑" panose="020B0503020204020204" pitchFamily="34" charset="-122"/>
              </a:rPr>
              <a:t>设备</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ppt_y+#ppt_h/2"/>
                                          </p:val>
                                        </p:tav>
                                        <p:tav tm="100000">
                                          <p:val>
                                            <p:strVal val="#ppt_y"/>
                                          </p:val>
                                        </p:tav>
                                      </p:tavLst>
                                    </p:anim>
                                    <p:anim calcmode="lin" valueType="num">
                                      <p:cBhvr>
                                        <p:cTn id="9" dur="500" fill="hold"/>
                                        <p:tgtEl>
                                          <p:spTgt spid="7"/>
                                        </p:tgtEl>
                                        <p:attrNameLst>
                                          <p:attrName>ppt_w</p:attrName>
                                        </p:attrNameLst>
                                      </p:cBhvr>
                                      <p:tavLst>
                                        <p:tav tm="0">
                                          <p:val>
                                            <p:strVal val="#ppt_w"/>
                                          </p:val>
                                        </p:tav>
                                        <p:tav tm="100000">
                                          <p:val>
                                            <p:strVal val="#ppt_w"/>
                                          </p:val>
                                        </p:tav>
                                      </p:tavLst>
                                    </p:anim>
                                    <p:anim calcmode="lin" valueType="num">
                                      <p:cBhvr>
                                        <p:cTn id="1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grpId="1" nodeType="clickEffect">
                                  <p:stCondLst>
                                    <p:cond delay="0"/>
                                  </p:stCondLst>
                                  <p:childTnLst>
                                    <p:animEffect transition="out" filter="checkerboard(across)">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ppt_x</p:attrName>
                                        </p:attrNameLst>
                                      </p:cBhvr>
                                      <p:tavLst>
                                        <p:tav tm="0">
                                          <p:val>
                                            <p:strVal val="#ppt_x-#ppt_w/2"/>
                                          </p:val>
                                        </p:tav>
                                        <p:tav tm="100000">
                                          <p:val>
                                            <p:strVal val="#ppt_x"/>
                                          </p:val>
                                        </p:tav>
                                      </p:tavLst>
                                    </p:anim>
                                    <p:anim calcmode="lin" valueType="num">
                                      <p:cBhvr>
                                        <p:cTn id="21" dur="500" fill="hold"/>
                                        <p:tgtEl>
                                          <p:spTgt spid="8"/>
                                        </p:tgtEl>
                                        <p:attrNameLst>
                                          <p:attrName>ppt_y</p:attrName>
                                        </p:attrNameLst>
                                      </p:cBhvr>
                                      <p:tavLst>
                                        <p:tav tm="0">
                                          <p:val>
                                            <p:strVal val="#ppt_y"/>
                                          </p:val>
                                        </p:tav>
                                        <p:tav tm="100000">
                                          <p:val>
                                            <p:strVal val="#ppt_y"/>
                                          </p:val>
                                        </p:tav>
                                      </p:tavLst>
                                    </p:anim>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1" nodeType="clickEffect">
                                  <p:stCondLst>
                                    <p:cond delay="0"/>
                                  </p:stCondLst>
                                  <p:childTnLst>
                                    <p:animEffect transition="out" filter="blinds(horizont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7"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ppt_x</p:attrName>
                                        </p:attrNameLst>
                                      </p:cBhvr>
                                      <p:tavLst>
                                        <p:tav tm="0">
                                          <p:val>
                                            <p:strVal val="#ppt_x-#ppt_w/2"/>
                                          </p:val>
                                        </p:tav>
                                        <p:tav tm="100000">
                                          <p:val>
                                            <p:strVal val="#ppt_x"/>
                                          </p:val>
                                        </p:tav>
                                      </p:tavLst>
                                    </p:anim>
                                    <p:anim calcmode="lin" valueType="num">
                                      <p:cBhvr>
                                        <p:cTn id="34" dur="500" fill="hold"/>
                                        <p:tgtEl>
                                          <p:spTgt spid="9"/>
                                        </p:tgtEl>
                                        <p:attrNameLst>
                                          <p:attrName>ppt_y</p:attrName>
                                        </p:attrNameLst>
                                      </p:cBhvr>
                                      <p:tavLst>
                                        <p:tav tm="0">
                                          <p:val>
                                            <p:strVal val="#ppt_y"/>
                                          </p:val>
                                        </p:tav>
                                        <p:tav tm="100000">
                                          <p:val>
                                            <p:strVal val="#ppt_y"/>
                                          </p:val>
                                        </p:tav>
                                      </p:tavLst>
                                    </p:anim>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4" presetClass="exit" presetSubtype="16" fill="hold" grpId="1" nodeType="clickEffect">
                                  <p:stCondLst>
                                    <p:cond delay="0"/>
                                  </p:stCondLst>
                                  <p:childTnLst>
                                    <p:animEffect transition="out" filter="box(in)">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C284D4EA-06B3-4ABB-8E45-7B01BB58B7C6}" type="slidenum">
              <a:rPr lang="en-US" altLang="zh-CN" sz="1400"/>
            </a:fld>
            <a:endParaRPr lang="en-US" altLang="zh-CN" sz="1400"/>
          </a:p>
        </p:txBody>
      </p:sp>
      <p:sp>
        <p:nvSpPr>
          <p:cNvPr id="393223" name="内容占位符 9"/>
          <p:cNvSpPr>
            <a:spLocks noGrp="1"/>
          </p:cNvSpPr>
          <p:nvPr>
            <p:ph idx="4294967295"/>
          </p:nvPr>
        </p:nvSpPr>
        <p:spPr>
          <a:xfrm>
            <a:off x="914400" y="1295401"/>
            <a:ext cx="10820400" cy="4525963"/>
          </a:xfrm>
        </p:spPr>
        <p:txBody>
          <a:bodyPr/>
          <a:lstStyle/>
          <a:p>
            <a:pPr eaLnBrk="1" hangingPunct="1">
              <a:lnSpc>
                <a:spcPct val="150000"/>
              </a:lnSpc>
              <a:defRPr/>
            </a:pPr>
            <a:r>
              <a:rPr lang="zh-CN" altLang="en-US" sz="2400" b="1" dirty="0">
                <a:latin typeface="微软雅黑" panose="020B0503020204020204" pitchFamily="34" charset="-122"/>
                <a:ea typeface="微软雅黑" panose="020B0503020204020204" pitchFamily="34" charset="-122"/>
              </a:rPr>
              <a:t>设备控制器职责：控制一个或者多个</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设备，以实现</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设备和计算机之间的数据交换。</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50000"/>
              </a:lnSpc>
              <a:defRPr/>
            </a:pPr>
            <a:r>
              <a:rPr lang="zh-CN" altLang="en-US" sz="2000" dirty="0">
                <a:latin typeface="微软雅黑" panose="020B0503020204020204" pitchFamily="34" charset="-122"/>
                <a:ea typeface="微软雅黑" panose="020B0503020204020204" pitchFamily="34" charset="-122"/>
              </a:rPr>
              <a:t>微机、小型机中控制器常做成印刷电路卡形式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接口卡</a:t>
            </a: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defRPr/>
            </a:pPr>
            <a:r>
              <a:rPr lang="zh-CN" altLang="en-US" sz="2400" b="1" dirty="0">
                <a:latin typeface="微软雅黑" panose="020B0503020204020204" pitchFamily="34" charset="-122"/>
                <a:ea typeface="微软雅黑" panose="020B0503020204020204" pitchFamily="34" charset="-122"/>
              </a:rPr>
              <a:t>设备控制器是一个可编址的设备，可控制多个设备并为它们编址，以实现</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设备和计算机之间的数据交换，</a:t>
            </a:r>
            <a:r>
              <a:rPr lang="zh-CN" altLang="en-US" sz="2400" b="1" dirty="0">
                <a:solidFill>
                  <a:srgbClr val="FF0000"/>
                </a:solidFill>
                <a:latin typeface="微软雅黑" panose="020B0503020204020204" pitchFamily="34" charset="-122"/>
                <a:ea typeface="微软雅黑" panose="020B0503020204020204" pitchFamily="34" charset="-122"/>
              </a:rPr>
              <a:t>减轻</a:t>
            </a:r>
            <a:r>
              <a:rPr lang="en-US" altLang="zh-CN" sz="2400" b="1" dirty="0">
                <a:solidFill>
                  <a:srgbClr val="FF0000"/>
                </a:solidFill>
                <a:latin typeface="微软雅黑" panose="020B0503020204020204" pitchFamily="34" charset="-122"/>
                <a:ea typeface="微软雅黑" panose="020B0503020204020204" pitchFamily="34" charset="-122"/>
              </a:rPr>
              <a:t>CPU</a:t>
            </a:r>
            <a:r>
              <a:rPr lang="zh-CN" altLang="en-US" sz="2400" b="1" dirty="0">
                <a:solidFill>
                  <a:srgbClr val="FF0000"/>
                </a:solidFill>
                <a:latin typeface="微软雅黑" panose="020B0503020204020204" pitchFamily="34" charset="-122"/>
                <a:ea typeface="微软雅黑" panose="020B0503020204020204" pitchFamily="34" charset="-122"/>
              </a:rPr>
              <a:t>的负担</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eaLnBrk="1" hangingPunct="1">
              <a:lnSpc>
                <a:spcPct val="150000"/>
              </a:lnSpc>
              <a:defRPr/>
            </a:pPr>
            <a:r>
              <a:rPr lang="zh-CN" altLang="en-US" sz="2400" b="1" dirty="0">
                <a:latin typeface="微软雅黑" panose="020B0503020204020204" pitchFamily="34" charset="-122"/>
                <a:ea typeface="微软雅黑" panose="020B0503020204020204" pitchFamily="34" charset="-122"/>
              </a:rPr>
              <a:t>设备控制器可分为</a:t>
            </a:r>
            <a:r>
              <a:rPr lang="zh-CN" altLang="en-US" sz="2400" b="1" dirty="0">
                <a:solidFill>
                  <a:srgbClr val="0000CC"/>
                </a:solidFill>
                <a:latin typeface="微软雅黑" panose="020B0503020204020204" pitchFamily="34" charset="-122"/>
                <a:ea typeface="微软雅黑" panose="020B0503020204020204" pitchFamily="34" charset="-122"/>
              </a:rPr>
              <a:t>控制块设备的控制器</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0000CC"/>
                </a:solidFill>
                <a:latin typeface="微软雅黑" panose="020B0503020204020204" pitchFamily="34" charset="-122"/>
                <a:ea typeface="微软雅黑" panose="020B0503020204020204" pitchFamily="34" charset="-122"/>
              </a:rPr>
              <a:t>控制字符设备的控制器</a:t>
            </a:r>
            <a:r>
              <a:rPr lang="zh-CN" altLang="en-US" sz="2400" b="1" dirty="0">
                <a:latin typeface="微软雅黑" panose="020B0503020204020204" pitchFamily="34" charset="-122"/>
                <a:ea typeface="微软雅黑" panose="020B0503020204020204" pitchFamily="34" charset="-122"/>
              </a:rPr>
              <a:t>两类。</a:t>
            </a:r>
            <a:endParaRPr lang="en-US" altLang="zh-CN" sz="2400" b="1" dirty="0">
              <a:latin typeface="微软雅黑" panose="020B0503020204020204" pitchFamily="34" charset="-122"/>
              <a:ea typeface="微软雅黑" panose="020B0503020204020204" pitchFamily="34" charset="-122"/>
            </a:endParaRPr>
          </a:p>
          <a:p>
            <a:pPr eaLnBrk="1" hangingPunct="1">
              <a:lnSpc>
                <a:spcPct val="150000"/>
              </a:lnSpc>
              <a:defRPr/>
            </a:pPr>
            <a:endParaRPr lang="zh-CN" altLang="en-US" sz="2400" b="1" dirty="0">
              <a:latin typeface="微软雅黑" panose="020B0503020204020204" pitchFamily="34" charset="-122"/>
              <a:ea typeface="微软雅黑" panose="020B0503020204020204" pitchFamily="34" charset="-122"/>
            </a:endParaRPr>
          </a:p>
        </p:txBody>
      </p:sp>
      <p:sp>
        <p:nvSpPr>
          <p:cNvPr id="12" name="Rectangle 2"/>
          <p:cNvSpPr txBox="1">
            <a:spLocks noChangeArrowheads="1"/>
          </p:cNvSpPr>
          <p:nvPr/>
        </p:nvSpPr>
        <p:spPr>
          <a:xfrm>
            <a:off x="2613951" y="381001"/>
            <a:ext cx="34740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buFontTx/>
              <a:buNone/>
              <a:defRPr sz="32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en-US" altLang="zh-CN" dirty="0"/>
              <a:t>5.2.2  </a:t>
            </a:r>
            <a:r>
              <a:rPr lang="zh-CN" altLang="en-US" dirty="0"/>
              <a:t>设备控制器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93223">
                                            <p:txEl>
                                              <p:pRg st="0" end="0"/>
                                            </p:txEl>
                                          </p:spTgt>
                                        </p:tgtEl>
                                        <p:attrNameLst>
                                          <p:attrName>style.visibility</p:attrName>
                                        </p:attrNameLst>
                                      </p:cBhvr>
                                      <p:to>
                                        <p:strVal val="visible"/>
                                      </p:to>
                                    </p:set>
                                    <p:animEffect transition="in" filter="slide(fromBottom)">
                                      <p:cBhvr>
                                        <p:cTn id="7" dur="500"/>
                                        <p:tgtEl>
                                          <p:spTgt spid="393223">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93223">
                                            <p:txEl>
                                              <p:pRg st="1" end="1"/>
                                            </p:txEl>
                                          </p:spTgt>
                                        </p:tgtEl>
                                        <p:attrNameLst>
                                          <p:attrName>style.visibility</p:attrName>
                                        </p:attrNameLst>
                                      </p:cBhvr>
                                      <p:to>
                                        <p:strVal val="visible"/>
                                      </p:to>
                                    </p:set>
                                    <p:animEffect transition="in" filter="slide(fromBottom)">
                                      <p:cBhvr>
                                        <p:cTn id="10" dur="500"/>
                                        <p:tgtEl>
                                          <p:spTgt spid="39322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393223">
                                            <p:txEl>
                                              <p:pRg st="2" end="2"/>
                                            </p:txEl>
                                          </p:spTgt>
                                        </p:tgtEl>
                                        <p:attrNameLst>
                                          <p:attrName>style.visibility</p:attrName>
                                        </p:attrNameLst>
                                      </p:cBhvr>
                                      <p:to>
                                        <p:strVal val="visible"/>
                                      </p:to>
                                    </p:set>
                                    <p:animEffect transition="in" filter="slide(fromBottom)">
                                      <p:cBhvr>
                                        <p:cTn id="15" dur="500"/>
                                        <p:tgtEl>
                                          <p:spTgt spid="39322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93223">
                                            <p:txEl>
                                              <p:pRg st="3" end="3"/>
                                            </p:txEl>
                                          </p:spTgt>
                                        </p:tgtEl>
                                        <p:attrNameLst>
                                          <p:attrName>style.visibility</p:attrName>
                                        </p:attrNameLst>
                                      </p:cBhvr>
                                      <p:to>
                                        <p:strVal val="visible"/>
                                      </p:to>
                                    </p:set>
                                    <p:animEffect transition="in" filter="slide(fromBottom)">
                                      <p:cBhvr>
                                        <p:cTn id="20" dur="500"/>
                                        <p:tgtEl>
                                          <p:spTgt spid="3932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F2356043-29A5-4BB7-9947-81BEF7F90793}" type="slidenum">
              <a:rPr lang="en-US" altLang="zh-CN" sz="1400"/>
            </a:fld>
            <a:endParaRPr lang="en-US" altLang="zh-CN" sz="1400"/>
          </a:p>
        </p:txBody>
      </p:sp>
      <p:sp>
        <p:nvSpPr>
          <p:cNvPr id="62467" name="Rectangle 2"/>
          <p:cNvSpPr>
            <a:spLocks noGrp="1" noChangeArrowheads="1"/>
          </p:cNvSpPr>
          <p:nvPr>
            <p:ph type="title"/>
          </p:nvPr>
        </p:nvSpPr>
        <p:spPr>
          <a:xfrm>
            <a:off x="2743200" y="381001"/>
            <a:ext cx="3474028"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3200" b="1" kern="1200" dirty="0">
                <a:solidFill>
                  <a:schemeClr val="accent2"/>
                </a:solidFill>
                <a:latin typeface="微软雅黑" panose="020B0503020204020204" pitchFamily="34" charset="-122"/>
                <a:ea typeface="微软雅黑" panose="020B0503020204020204" pitchFamily="34" charset="-122"/>
                <a:cs typeface="+mn-cs"/>
              </a:rPr>
              <a:t>5.2.2  </a:t>
            </a:r>
            <a:r>
              <a:rPr lang="zh-CN" altLang="en-US" sz="3200" b="1" kern="1200" dirty="0">
                <a:solidFill>
                  <a:schemeClr val="accent2"/>
                </a:solidFill>
                <a:latin typeface="微软雅黑" panose="020B0503020204020204" pitchFamily="34" charset="-122"/>
                <a:ea typeface="微软雅黑" panose="020B0503020204020204" pitchFamily="34" charset="-122"/>
                <a:cs typeface="+mn-cs"/>
              </a:rPr>
              <a:t>设备控制器</a:t>
            </a:r>
            <a:endParaRPr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243715" name="Rectangle 3"/>
          <p:cNvSpPr>
            <a:spLocks noGrp="1" noChangeArrowheads="1"/>
          </p:cNvSpPr>
          <p:nvPr>
            <p:ph type="body" sz="half" idx="1"/>
          </p:nvPr>
        </p:nvSpPr>
        <p:spPr>
          <a:xfrm>
            <a:off x="1066800" y="1143000"/>
            <a:ext cx="10210800" cy="5453062"/>
          </a:xfrm>
        </p:spPr>
        <p:txBody>
          <a:bodyPr/>
          <a:lstStyle/>
          <a:p>
            <a:pPr eaLnBrk="1" hangingPunct="1">
              <a:lnSpc>
                <a:spcPct val="120000"/>
              </a:lnSpc>
              <a:buFontTx/>
              <a:buNone/>
              <a:defRPr/>
            </a:pPr>
            <a:r>
              <a:rPr lang="en-US" altLang="zh-CN" sz="2400" b="1" dirty="0">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a:t>
            </a:r>
            <a:r>
              <a:rPr lang="zh-CN" altLang="en-US" sz="2400" b="1" dirty="0">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2400" b="1" dirty="0">
                <a:solidFill>
                  <a:srgbClr val="0033CC"/>
                </a:solidFill>
                <a:latin typeface="微软雅黑" panose="020B0503020204020204" pitchFamily="34" charset="-122"/>
                <a:ea typeface="微软雅黑" panose="020B0503020204020204" pitchFamily="34" charset="-122"/>
              </a:rPr>
              <a:t>功能：接收</a:t>
            </a:r>
            <a:r>
              <a:rPr lang="en-US" altLang="zh-CN" sz="2400" b="1" dirty="0">
                <a:solidFill>
                  <a:srgbClr val="0033CC"/>
                </a:solidFill>
                <a:latin typeface="微软雅黑" panose="020B0503020204020204" pitchFamily="34" charset="-122"/>
                <a:ea typeface="微软雅黑" panose="020B0503020204020204" pitchFamily="34" charset="-122"/>
              </a:rPr>
              <a:t>CPU</a:t>
            </a:r>
            <a:r>
              <a:rPr lang="zh-CN" altLang="en-US" sz="2400" b="1" dirty="0">
                <a:solidFill>
                  <a:srgbClr val="0033CC"/>
                </a:solidFill>
                <a:latin typeface="微软雅黑" panose="020B0503020204020204" pitchFamily="34" charset="-122"/>
                <a:ea typeface="微软雅黑" panose="020B0503020204020204" pitchFamily="34" charset="-122"/>
              </a:rPr>
              <a:t>命令，控制</a:t>
            </a:r>
            <a:r>
              <a:rPr lang="en-US" altLang="zh-CN" sz="2400" b="1" dirty="0">
                <a:solidFill>
                  <a:srgbClr val="0033CC"/>
                </a:solidFill>
                <a:latin typeface="微软雅黑" panose="020B0503020204020204" pitchFamily="34" charset="-122"/>
                <a:ea typeface="微软雅黑" panose="020B0503020204020204" pitchFamily="34" charset="-122"/>
              </a:rPr>
              <a:t>I/O</a:t>
            </a:r>
            <a:r>
              <a:rPr lang="zh-CN" altLang="en-US" sz="2400" b="1" dirty="0">
                <a:solidFill>
                  <a:srgbClr val="0033CC"/>
                </a:solidFill>
                <a:latin typeface="微软雅黑" panose="020B0503020204020204" pitchFamily="34" charset="-122"/>
                <a:ea typeface="微软雅黑" panose="020B0503020204020204" pitchFamily="34" charset="-122"/>
              </a:rPr>
              <a:t>设备工作，解放</a:t>
            </a:r>
            <a:r>
              <a:rPr lang="en-US" altLang="zh-CN" sz="2400" b="1" dirty="0">
                <a:solidFill>
                  <a:srgbClr val="0033CC"/>
                </a:solidFill>
                <a:latin typeface="微软雅黑" panose="020B0503020204020204" pitchFamily="34" charset="-122"/>
                <a:ea typeface="微软雅黑" panose="020B0503020204020204" pitchFamily="34" charset="-122"/>
              </a:rPr>
              <a:t>CPU</a:t>
            </a:r>
            <a:endParaRPr lang="en-US" altLang="zh-CN" sz="2400" b="1" dirty="0">
              <a:solidFill>
                <a:srgbClr val="0033CC"/>
              </a:solidFill>
              <a:latin typeface="微软雅黑" panose="020B0503020204020204" pitchFamily="34" charset="-122"/>
              <a:ea typeface="微软雅黑" panose="020B0503020204020204" pitchFamily="34" charset="-122"/>
            </a:endParaRPr>
          </a:p>
          <a:p>
            <a:pPr lvl="1" eaLnBrk="1" hangingPunct="1">
              <a:lnSpc>
                <a:spcPct val="120000"/>
              </a:lnSpc>
              <a:buFontTx/>
              <a:buNone/>
              <a:defRPr/>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）接收和识别命令</a:t>
            </a:r>
            <a:endParaRPr lang="zh-CN" altLang="en-US" sz="2400" b="1" dirty="0">
              <a:latin typeface="微软雅黑" panose="020B0503020204020204" pitchFamily="34" charset="-122"/>
              <a:ea typeface="微软雅黑" panose="020B0503020204020204" pitchFamily="34" charset="-122"/>
            </a:endParaRPr>
          </a:p>
          <a:p>
            <a:pPr lvl="2" eaLnBrk="1" hangingPunct="1">
              <a:lnSpc>
                <a:spcPct val="120000"/>
              </a:lnSpc>
              <a:buFontTx/>
              <a:buNone/>
              <a:defRPr/>
            </a:pPr>
            <a:r>
              <a:rPr lang="zh-CN" altLang="en-US" sz="2000" b="1" dirty="0">
                <a:latin typeface="微软雅黑" panose="020B0503020204020204" pitchFamily="34" charset="-122"/>
                <a:ea typeface="微软雅黑" panose="020B0503020204020204" pitchFamily="34" charset="-122"/>
              </a:rPr>
              <a:t>应有相应的</a:t>
            </a:r>
            <a:r>
              <a:rPr lang="en-US" altLang="zh-CN" sz="2000" b="1" dirty="0">
                <a:latin typeface="微软雅黑" panose="020B0503020204020204" pitchFamily="34" charset="-122"/>
                <a:ea typeface="微软雅黑" panose="020B0503020204020204" pitchFamily="34" charset="-122"/>
              </a:rPr>
              <a:t>Register</a:t>
            </a:r>
            <a:r>
              <a:rPr lang="zh-CN" altLang="en-US" sz="2000" b="1" dirty="0">
                <a:latin typeface="微软雅黑" panose="020B0503020204020204" pitchFamily="34" charset="-122"/>
                <a:ea typeface="微软雅黑" panose="020B0503020204020204" pitchFamily="34" charset="-122"/>
              </a:rPr>
              <a:t>来存放命令（“命令寄存器”）</a:t>
            </a:r>
            <a:endParaRPr lang="zh-CN" altLang="en-US" sz="2000" b="1" dirty="0">
              <a:latin typeface="微软雅黑" panose="020B0503020204020204" pitchFamily="34" charset="-122"/>
              <a:ea typeface="微软雅黑" panose="020B0503020204020204" pitchFamily="34" charset="-122"/>
            </a:endParaRPr>
          </a:p>
          <a:p>
            <a:pPr lvl="1" eaLnBrk="1" hangingPunct="1">
              <a:lnSpc>
                <a:spcPct val="120000"/>
              </a:lnSpc>
              <a:buFontTx/>
              <a:buNone/>
              <a:defRPr/>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）数据交换</a:t>
            </a:r>
            <a:endParaRPr lang="zh-CN" altLang="en-US" sz="2400" b="1" dirty="0">
              <a:latin typeface="微软雅黑" panose="020B0503020204020204" pitchFamily="34" charset="-122"/>
              <a:ea typeface="微软雅黑" panose="020B0503020204020204" pitchFamily="34" charset="-122"/>
            </a:endParaRPr>
          </a:p>
          <a:p>
            <a:pPr lvl="2" eaLnBrk="1" hangingPunct="1">
              <a:lnSpc>
                <a:spcPct val="120000"/>
              </a:lnSpc>
              <a:buFontTx/>
              <a:buNone/>
              <a:defRPr/>
            </a:pPr>
            <a:r>
              <a:rPr lang="en-US" altLang="zh-CN" sz="2000" b="1" dirty="0">
                <a:latin typeface="微软雅黑" panose="020B0503020204020204" pitchFamily="34" charset="-122"/>
                <a:ea typeface="微软雅黑" panose="020B0503020204020204" pitchFamily="34" charset="-122"/>
              </a:rPr>
              <a:t>CPU——</a:t>
            </a:r>
            <a:r>
              <a:rPr lang="zh-CN" altLang="en-US" sz="2000" b="1" dirty="0">
                <a:latin typeface="微软雅黑" panose="020B0503020204020204" pitchFamily="34" charset="-122"/>
                <a:ea typeface="微软雅黑" panose="020B0503020204020204" pitchFamily="34" charset="-122"/>
              </a:rPr>
              <a:t>控制器的数据寄存器</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设备</a:t>
            </a:r>
            <a:endParaRPr lang="zh-CN" altLang="en-US" sz="2000" b="1" dirty="0">
              <a:latin typeface="微软雅黑" panose="020B0503020204020204" pitchFamily="34" charset="-122"/>
              <a:ea typeface="微软雅黑" panose="020B0503020204020204" pitchFamily="34" charset="-122"/>
            </a:endParaRPr>
          </a:p>
          <a:p>
            <a:pPr lvl="1" eaLnBrk="1" hangingPunct="1">
              <a:lnSpc>
                <a:spcPct val="120000"/>
              </a:lnSpc>
              <a:buFontTx/>
              <a:buNone/>
              <a:defRPr/>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设备状态的了解和报告</a:t>
            </a:r>
            <a:endParaRPr lang="zh-CN" altLang="en-US" sz="2400" b="1" dirty="0">
              <a:latin typeface="微软雅黑" panose="020B0503020204020204" pitchFamily="34" charset="-122"/>
              <a:ea typeface="微软雅黑" panose="020B0503020204020204" pitchFamily="34" charset="-122"/>
            </a:endParaRPr>
          </a:p>
          <a:p>
            <a:pPr lvl="2" eaLnBrk="1" hangingPunct="1">
              <a:lnSpc>
                <a:spcPct val="120000"/>
              </a:lnSpc>
              <a:buFontTx/>
              <a:buNone/>
              <a:defRPr/>
            </a:pPr>
            <a:r>
              <a:rPr lang="zh-CN" altLang="en-US" sz="2000" b="1" dirty="0">
                <a:latin typeface="微软雅黑" panose="020B0503020204020204" pitchFamily="34" charset="-122"/>
                <a:ea typeface="微软雅黑" panose="020B0503020204020204" pitchFamily="34" charset="-122"/>
              </a:rPr>
              <a:t>设备控制器中应用“状态寄存器” </a:t>
            </a:r>
            <a:endParaRPr lang="zh-CN" altLang="en-US" sz="2000" b="1" dirty="0">
              <a:latin typeface="微软雅黑" panose="020B0503020204020204" pitchFamily="34" charset="-122"/>
              <a:ea typeface="微软雅黑" panose="020B0503020204020204" pitchFamily="34" charset="-122"/>
            </a:endParaRPr>
          </a:p>
          <a:p>
            <a:pPr lvl="1" eaLnBrk="1" hangingPunct="1">
              <a:lnSpc>
                <a:spcPct val="120000"/>
              </a:lnSpc>
              <a:buFontTx/>
              <a:buNone/>
              <a:defRPr/>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地址识别</a:t>
            </a:r>
            <a:endParaRPr lang="zh-CN" altLang="en-US" sz="2400" b="1" dirty="0">
              <a:latin typeface="微软雅黑" panose="020B0503020204020204" pitchFamily="34" charset="-122"/>
              <a:ea typeface="微软雅黑" panose="020B0503020204020204" pitchFamily="34" charset="-122"/>
            </a:endParaRPr>
          </a:p>
          <a:p>
            <a:pPr lvl="2" eaLnBrk="1" hangingPunct="1">
              <a:lnSpc>
                <a:spcPct val="120000"/>
              </a:lnSpc>
              <a:buFontTx/>
              <a:buNone/>
              <a:defRPr/>
            </a:pPr>
            <a:r>
              <a:rPr lang="en-US" altLang="zh-CN" sz="2000" b="1" dirty="0">
                <a:latin typeface="微软雅黑" panose="020B0503020204020204" pitchFamily="34" charset="-122"/>
                <a:ea typeface="微软雅黑" panose="020B0503020204020204" pitchFamily="34" charset="-122"/>
              </a:rPr>
              <a:t>CPU</a:t>
            </a:r>
            <a:r>
              <a:rPr lang="zh-CN" altLang="en-US" sz="2000" b="1" dirty="0">
                <a:latin typeface="微软雅黑" panose="020B0503020204020204" pitchFamily="34" charset="-122"/>
                <a:ea typeface="微软雅黑" panose="020B0503020204020204" pitchFamily="34" charset="-122"/>
              </a:rPr>
              <a:t>通过“地址”与设备通信，设备控制器应能识别它所控制的设备地址以及其各寄存器的地址。</a:t>
            </a:r>
            <a:endParaRPr lang="en-US" altLang="zh-CN" sz="2000" b="1" dirty="0">
              <a:latin typeface="微软雅黑" panose="020B0503020204020204" pitchFamily="34" charset="-122"/>
              <a:ea typeface="微软雅黑" panose="020B0503020204020204" pitchFamily="34" charset="-122"/>
            </a:endParaRPr>
          </a:p>
          <a:p>
            <a:pPr lvl="1" eaLnBrk="1" hangingPunct="1">
              <a:lnSpc>
                <a:spcPct val="120000"/>
              </a:lnSpc>
              <a:buFontTx/>
              <a:buNone/>
              <a:defRPr/>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数据缓冲</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20000"/>
              </a:lnSpc>
              <a:buFontTx/>
              <a:buNone/>
              <a:defRPr/>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差错控制</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B58CDB90-6746-4CBF-9348-4DF0CCA8521B}" type="slidenum">
              <a:rPr lang="en-US" altLang="zh-CN" sz="1400"/>
            </a:fld>
            <a:endParaRPr lang="en-US" altLang="zh-CN" sz="1400"/>
          </a:p>
        </p:txBody>
      </p:sp>
      <p:sp>
        <p:nvSpPr>
          <p:cNvPr id="63491" name="Text Box 4"/>
          <p:cNvSpPr txBox="1">
            <a:spLocks noChangeArrowheads="1"/>
          </p:cNvSpPr>
          <p:nvPr/>
        </p:nvSpPr>
        <p:spPr bwMode="auto">
          <a:xfrm>
            <a:off x="4800600" y="395289"/>
            <a:ext cx="35893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lvl1pPr>
              <a:defRPr sz="3200" b="1">
                <a:solidFill>
                  <a:schemeClr val="accent2"/>
                </a:solidFill>
                <a:latin typeface="微软雅黑" panose="020B0503020204020204" pitchFamily="34" charset="-122"/>
                <a:ea typeface="微软雅黑" panose="020B0503020204020204" pitchFamily="34" charset="-122"/>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zh-CN" altLang="en-US" dirty="0"/>
              <a:t>设备控制器的组成 </a:t>
            </a:r>
            <a:endParaRPr lang="zh-CN" altLang="en-US" dirty="0"/>
          </a:p>
        </p:txBody>
      </p:sp>
      <p:graphicFrame>
        <p:nvGraphicFramePr>
          <p:cNvPr id="63492" name="Object 2"/>
          <p:cNvGraphicFramePr>
            <a:graphicFrameLocks noChangeAspect="1"/>
          </p:cNvGraphicFramePr>
          <p:nvPr/>
        </p:nvGraphicFramePr>
        <p:xfrm>
          <a:off x="1524000" y="1412875"/>
          <a:ext cx="9144000" cy="4184650"/>
        </p:xfrm>
        <a:graphic>
          <a:graphicData uri="http://schemas.openxmlformats.org/presentationml/2006/ole">
            <mc:AlternateContent xmlns:mc="http://schemas.openxmlformats.org/markup-compatibility/2006">
              <mc:Choice xmlns:v="urn:schemas-microsoft-com:vml" Requires="v">
                <p:oleObj spid="_x0000_s7231" name="Visio" r:id="rId1" imgW="3924300" imgH="1790700" progId="Visio.Drawing.11">
                  <p:embed/>
                </p:oleObj>
              </mc:Choice>
              <mc:Fallback>
                <p:oleObj name="Visio" r:id="rId1" imgW="3924300" imgH="179070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12875"/>
                        <a:ext cx="914400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981200" y="274638"/>
            <a:ext cx="8229600" cy="792162"/>
          </a:xfrm>
        </p:spPr>
        <p:txBody>
          <a:bodyPr/>
          <a:lstStyle/>
          <a:p>
            <a:pPr>
              <a:lnSpc>
                <a:spcPct val="140000"/>
              </a:lnSpc>
            </a:pPr>
            <a:r>
              <a:rPr lang="zh-CN" altLang="en-US" sz="3200" dirty="0">
                <a:latin typeface="黑体" panose="02010609060101010101" pitchFamily="49" charset="-122"/>
                <a:ea typeface="黑体" panose="02010609060101010101" pitchFamily="49" charset="-122"/>
              </a:rPr>
              <a:t>补充：</a:t>
            </a:r>
            <a:r>
              <a:rPr lang="en-US" altLang="zh-CN" sz="3200" dirty="0">
                <a:latin typeface="黑体" panose="02010609060101010101" pitchFamily="49" charset="-122"/>
                <a:ea typeface="黑体" panose="02010609060101010101" pitchFamily="49" charset="-122"/>
              </a:rPr>
              <a:t>  </a:t>
            </a:r>
            <a:r>
              <a:rPr lang="zh-CN" altLang="en-US" sz="3200" dirty="0">
                <a:latin typeface="黑体" panose="02010609060101010101" pitchFamily="49" charset="-122"/>
                <a:ea typeface="黑体" panose="02010609060101010101" pitchFamily="49" charset="-122"/>
              </a:rPr>
              <a:t>内存映像</a:t>
            </a:r>
            <a:r>
              <a:rPr lang="en-US" altLang="zh-CN" sz="3200" dirty="0">
                <a:latin typeface="黑体" panose="02010609060101010101" pitchFamily="49" charset="-122"/>
                <a:ea typeface="黑体" panose="02010609060101010101" pitchFamily="49" charset="-122"/>
              </a:rPr>
              <a:t>I/O </a:t>
            </a:r>
            <a:endParaRPr lang="zh-CN" altLang="en-US" sz="3200" dirty="0"/>
          </a:p>
        </p:txBody>
      </p:sp>
      <p:sp>
        <p:nvSpPr>
          <p:cNvPr id="65539" name="Rectangle 3"/>
          <p:cNvSpPr>
            <a:spLocks noGrp="1" noChangeArrowheads="1"/>
          </p:cNvSpPr>
          <p:nvPr>
            <p:ph type="body" idx="1"/>
          </p:nvPr>
        </p:nvSpPr>
        <p:spPr>
          <a:xfrm>
            <a:off x="457200" y="1600201"/>
            <a:ext cx="11430000" cy="3809999"/>
          </a:xfrm>
        </p:spPr>
        <p:txBody>
          <a:bodyPr/>
          <a:lstStyle/>
          <a:p>
            <a:pPr>
              <a:lnSpc>
                <a:spcPct val="150000"/>
              </a:lnSpc>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利用特定的</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指令</a:t>
            </a:r>
            <a:br>
              <a:rPr lang="zh-CN" altLang="en-US" sz="2000" dirty="0">
                <a:latin typeface="微软雅黑" panose="020B0503020204020204" pitchFamily="34" charset="-122"/>
                <a:ea typeface="微软雅黑" panose="020B0503020204020204" pitchFamily="34" charset="-122"/>
              </a:rPr>
            </a:br>
            <a:r>
              <a:rPr lang="zh-CN" altLang="en-US" sz="2000" dirty="0" smtClean="0">
                <a:latin typeface="微软雅黑" panose="020B0503020204020204" pitchFamily="34" charset="-122"/>
                <a:ea typeface="微软雅黑" panose="020B0503020204020204" pitchFamily="34" charset="-122"/>
              </a:rPr>
              <a:t>在</a:t>
            </a:r>
            <a:r>
              <a:rPr lang="zh-CN" altLang="en-US" sz="2000" dirty="0">
                <a:latin typeface="微软雅黑" panose="020B0503020204020204" pitchFamily="34" charset="-122"/>
                <a:ea typeface="微软雅黑" panose="020B0503020204020204" pitchFamily="34" charset="-122"/>
              </a:rPr>
              <a:t>早期的计算机中，包括大型计算机，为实现</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和设备控制器之间的通信，为每个控制寄存器分配一个</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端口，这是一个</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位或</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位的整数。另外还设置了一些特定的</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指令。</a:t>
            </a:r>
            <a:endParaRPr lang="en-US" altLang="zh-CN" sz="20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内存映像</a:t>
            </a:r>
            <a:r>
              <a:rPr lang="en-US" altLang="zh-CN" sz="2400" dirty="0">
                <a:latin typeface="微软雅黑" panose="020B0503020204020204" pitchFamily="34" charset="-122"/>
                <a:ea typeface="微软雅黑" panose="020B0503020204020204" pitchFamily="34" charset="-122"/>
              </a:rPr>
              <a:t>I/O</a:t>
            </a:r>
            <a:endParaRPr lang="en-US" altLang="zh-CN" sz="2400" dirty="0">
              <a:latin typeface="微软雅黑" panose="020B0503020204020204" pitchFamily="34" charset="-122"/>
              <a:ea typeface="微软雅黑" panose="020B0503020204020204" pitchFamily="34" charset="-122"/>
            </a:endParaRPr>
          </a:p>
          <a:p>
            <a:pPr marL="400050" lvl="1" indent="0">
              <a:lnSpc>
                <a:spcPct val="150000"/>
              </a:lnSpc>
              <a:buNone/>
            </a:pPr>
            <a:r>
              <a:rPr lang="zh-CN" altLang="en-US" sz="2000" dirty="0" smtClean="0">
                <a:latin typeface="微软雅黑" panose="020B0503020204020204" pitchFamily="34" charset="-122"/>
                <a:ea typeface="微软雅黑" panose="020B0503020204020204" pitchFamily="34" charset="-122"/>
              </a:rPr>
              <a:t>在</a:t>
            </a:r>
            <a:r>
              <a:rPr lang="zh-CN" altLang="en-US" sz="2000" dirty="0">
                <a:latin typeface="微软雅黑" panose="020B0503020204020204" pitchFamily="34" charset="-122"/>
                <a:ea typeface="微软雅黑" panose="020B0503020204020204" pitchFamily="34" charset="-122"/>
              </a:rPr>
              <a:t>这种方式中，在编址上不再区分内存单元地址和设备控制器中的寄存器地址，都采用</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。当</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值处于</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n-1</a:t>
            </a:r>
            <a:r>
              <a:rPr lang="zh-CN" altLang="en-US" sz="2000" dirty="0">
                <a:latin typeface="微软雅黑" panose="020B0503020204020204" pitchFamily="34" charset="-122"/>
                <a:ea typeface="微软雅黑" panose="020B0503020204020204" pitchFamily="34" charset="-122"/>
              </a:rPr>
              <a:t>范围时，被认为是内存地址，若</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大于等于</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时，被认为是某个控制器的寄存器地址。  </a:t>
            </a:r>
            <a:endParaRPr lang="zh-CN"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981200" y="274638"/>
            <a:ext cx="8229600" cy="639762"/>
          </a:xfrm>
        </p:spPr>
        <p:txBody>
          <a:bodyPr/>
          <a:lstStyle/>
          <a:p>
            <a:r>
              <a:rPr lang="zh-CN" altLang="en-US" sz="3600">
                <a:latin typeface="微软雅黑" panose="020B0503020204020204" pitchFamily="34" charset="-122"/>
                <a:ea typeface="微软雅黑" panose="020B0503020204020204" pitchFamily="34" charset="-122"/>
              </a:rPr>
              <a:t>设备寻址形式</a:t>
            </a:r>
            <a:endParaRPr lang="zh-CN" altLang="zh-CN">
              <a:latin typeface="微软雅黑" panose="020B0503020204020204" pitchFamily="34" charset="-122"/>
              <a:ea typeface="微软雅黑" panose="020B0503020204020204" pitchFamily="34" charset="-122"/>
            </a:endParaRPr>
          </a:p>
        </p:txBody>
      </p:sp>
      <p:pic>
        <p:nvPicPr>
          <p:cNvPr id="67587" name="Picture 4" descr="6-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7913" y="1166813"/>
            <a:ext cx="75057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8"/>
          <p:cNvGrpSpPr/>
          <p:nvPr/>
        </p:nvGrpSpPr>
        <p:grpSpPr bwMode="auto">
          <a:xfrm>
            <a:off x="2438400" y="4005264"/>
            <a:ext cx="8001000" cy="523875"/>
            <a:chOff x="576" y="2523"/>
            <a:chExt cx="5040" cy="330"/>
          </a:xfrm>
          <a:solidFill>
            <a:srgbClr val="FFFF00"/>
          </a:solidFill>
        </p:grpSpPr>
        <p:sp>
          <p:nvSpPr>
            <p:cNvPr id="6" name="Rectangle 44"/>
            <p:cNvSpPr>
              <a:spLocks noChangeArrowheads="1"/>
            </p:cNvSpPr>
            <p:nvPr/>
          </p:nvSpPr>
          <p:spPr bwMode="auto">
            <a:xfrm>
              <a:off x="576" y="2523"/>
              <a:ext cx="5040" cy="330"/>
            </a:xfrm>
            <a:prstGeom prst="rect">
              <a:avLst/>
            </a:prstGeom>
            <a:grpFill/>
            <a:ln>
              <a:noFill/>
            </a:ln>
            <a:effectLst/>
          </p:spPr>
          <p:txBody>
            <a:bodyPr>
              <a:spAutoFit/>
            </a:bodyPr>
            <a:lstStyle/>
            <a:p>
              <a:pPr lvl="1">
                <a:lnSpc>
                  <a:spcPct val="140000"/>
                </a:lnSpc>
                <a:defRPr/>
              </a:pP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独立编址</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需要独立的指令</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(in, out)</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，如</a:t>
              </a:r>
              <a:r>
                <a:rPr lang="en-US" altLang="zh-CN" sz="2000" b="1" dirty="0">
                  <a:latin typeface="微软雅黑" panose="020B0503020204020204" pitchFamily="34" charset="-122"/>
                  <a:ea typeface="微软雅黑" panose="020B0503020204020204" pitchFamily="34" charset="-122"/>
                </a:rPr>
                <a:t>out 0x21, AL</a:t>
              </a:r>
              <a:endParaRPr lang="en-US" altLang="zh-CN" sz="2000" b="1" dirty="0">
                <a:latin typeface="微软雅黑" panose="020B0503020204020204" pitchFamily="34" charset="-122"/>
                <a:ea typeface="微软雅黑" panose="020B0503020204020204" pitchFamily="34" charset="-122"/>
                <a:sym typeface="Symbol" panose="05050102010706020507" pitchFamily="18" charset="2"/>
              </a:endParaRPr>
            </a:p>
          </p:txBody>
        </p:sp>
        <p:pic>
          <p:nvPicPr>
            <p:cNvPr id="7" name="Picture 45"/>
            <p:cNvPicPr>
              <a:picLocks noChangeAspect="1" noChangeArrowheads="1"/>
            </p:cNvPicPr>
            <p:nvPr/>
          </p:nvPicPr>
          <p:blipFill>
            <a:blip r:embed="rId2"/>
            <a:srcRect/>
            <a:stretch>
              <a:fillRect/>
            </a:stretch>
          </p:blipFill>
          <p:spPr bwMode="auto">
            <a:xfrm>
              <a:off x="741" y="2673"/>
              <a:ext cx="119" cy="121"/>
            </a:xfrm>
            <a:prstGeom prst="rect">
              <a:avLst/>
            </a:prstGeom>
            <a:grpFill/>
          </p:spPr>
        </p:pic>
      </p:grpSp>
      <p:grpSp>
        <p:nvGrpSpPr>
          <p:cNvPr id="8" name="Group 49"/>
          <p:cNvGrpSpPr/>
          <p:nvPr/>
        </p:nvGrpSpPr>
        <p:grpSpPr bwMode="auto">
          <a:xfrm>
            <a:off x="2438400" y="4592640"/>
            <a:ext cx="8001000" cy="954088"/>
            <a:chOff x="576" y="2893"/>
            <a:chExt cx="5040" cy="601"/>
          </a:xfrm>
          <a:solidFill>
            <a:srgbClr val="FFFF00"/>
          </a:solidFill>
        </p:grpSpPr>
        <p:sp>
          <p:nvSpPr>
            <p:cNvPr id="9" name="Rectangle 46"/>
            <p:cNvSpPr>
              <a:spLocks noChangeArrowheads="1"/>
            </p:cNvSpPr>
            <p:nvPr/>
          </p:nvSpPr>
          <p:spPr bwMode="auto">
            <a:xfrm>
              <a:off x="576" y="2893"/>
              <a:ext cx="5040" cy="601"/>
            </a:xfrm>
            <a:prstGeom prst="rect">
              <a:avLst/>
            </a:prstGeom>
            <a:grpFill/>
            <a:ln>
              <a:noFill/>
            </a:ln>
            <a:effectLst/>
          </p:spPr>
          <p:txBody>
            <a:bodyPr>
              <a:spAutoFit/>
            </a:bodyPr>
            <a:lstStyle/>
            <a:p>
              <a:pPr lvl="1">
                <a:lnSpc>
                  <a:spcPct val="140000"/>
                </a:lnSpc>
                <a:defRPr/>
              </a:pPr>
              <a:r>
                <a:rPr lang="zh-CN" altLang="en-US" sz="2000" b="1">
                  <a:latin typeface="微软雅黑" panose="020B0503020204020204" pitchFamily="34" charset="-122"/>
                  <a:ea typeface="微软雅黑" panose="020B0503020204020204" pitchFamily="34" charset="-122"/>
                  <a:sym typeface="Symbol" panose="05050102010706020507" pitchFamily="18" charset="2"/>
                </a:rPr>
                <a:t>内存映像编址</a:t>
              </a:r>
              <a:r>
                <a:rPr lang="en-US" altLang="zh-CN" sz="2000" b="1">
                  <a:latin typeface="微软雅黑" panose="020B0503020204020204" pitchFamily="34" charset="-122"/>
                  <a:ea typeface="微软雅黑" panose="020B0503020204020204" pitchFamily="34" charset="-122"/>
                  <a:sym typeface="Symbol" panose="05050102010706020507" pitchFamily="18" charset="2"/>
                </a:rPr>
                <a:t>:  </a:t>
              </a:r>
              <a:r>
                <a:rPr lang="zh-CN" altLang="en-US" sz="2000" b="1">
                  <a:latin typeface="微软雅黑" panose="020B0503020204020204" pitchFamily="34" charset="-122"/>
                  <a:ea typeface="微软雅黑" panose="020B0503020204020204" pitchFamily="34" charset="-122"/>
                  <a:sym typeface="Symbol" panose="05050102010706020507" pitchFamily="18" charset="2"/>
                </a:rPr>
                <a:t>是内存物理地址空间的一部分，使用</a:t>
              </a:r>
              <a:r>
                <a:rPr lang="en-US" altLang="zh-CN" sz="2000" b="1">
                  <a:latin typeface="微软雅黑" panose="020B0503020204020204" pitchFamily="34" charset="-122"/>
                  <a:ea typeface="微软雅黑" panose="020B0503020204020204" pitchFamily="34" charset="-122"/>
                  <a:sym typeface="Symbol" panose="05050102010706020507" pitchFamily="18" charset="2"/>
                </a:rPr>
                <a:t>mov</a:t>
              </a:r>
              <a:r>
                <a:rPr lang="zh-CN" altLang="en-US" sz="2000" b="1">
                  <a:latin typeface="微软雅黑" panose="020B0503020204020204" pitchFamily="34" charset="-122"/>
                  <a:ea typeface="微软雅黑" panose="020B0503020204020204" pitchFamily="34" charset="-122"/>
                  <a:sym typeface="Symbol" panose="05050102010706020507" pitchFamily="18" charset="2"/>
                </a:rPr>
                <a:t>命令，如</a:t>
              </a:r>
              <a:r>
                <a:rPr lang="en-US" altLang="zh-CN" sz="2000" b="1">
                  <a:latin typeface="微软雅黑" panose="020B0503020204020204" pitchFamily="34" charset="-122"/>
                  <a:ea typeface="微软雅黑" panose="020B0503020204020204" pitchFamily="34" charset="-122"/>
                </a:rPr>
                <a:t>mov [0x8000f000], AL</a:t>
              </a:r>
              <a:endParaRPr lang="en-US" altLang="zh-CN" sz="2000" b="1">
                <a:latin typeface="微软雅黑" panose="020B0503020204020204" pitchFamily="34" charset="-122"/>
                <a:ea typeface="微软雅黑" panose="020B0503020204020204" pitchFamily="34" charset="-122"/>
                <a:sym typeface="Symbol" panose="05050102010706020507" pitchFamily="18" charset="2"/>
              </a:endParaRPr>
            </a:p>
          </p:txBody>
        </p:sp>
        <p:pic>
          <p:nvPicPr>
            <p:cNvPr id="10" name="Picture 47"/>
            <p:cNvPicPr>
              <a:picLocks noChangeAspect="1" noChangeArrowheads="1"/>
            </p:cNvPicPr>
            <p:nvPr/>
          </p:nvPicPr>
          <p:blipFill>
            <a:blip r:embed="rId2"/>
            <a:srcRect/>
            <a:stretch>
              <a:fillRect/>
            </a:stretch>
          </p:blipFill>
          <p:spPr bwMode="auto">
            <a:xfrm>
              <a:off x="741" y="3043"/>
              <a:ext cx="119" cy="121"/>
            </a:xfrm>
            <a:prstGeom prst="rect">
              <a:avLst/>
            </a:prstGeom>
            <a:grpFill/>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ppt_x"/>
                                          </p:val>
                                        </p:tav>
                                        <p:tav tm="100000">
                                          <p:val>
                                            <p:strVal val="#ppt_x"/>
                                          </p:val>
                                        </p:tav>
                                      </p:tavLst>
                                    </p:anim>
                                    <p:anim calcmode="lin" valueType="num">
                                      <p:cBhvr additive="base">
                                        <p:cTn id="12"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667000" y="381001"/>
            <a:ext cx="2911374"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p>
            <a:pPr algn="l"/>
            <a:r>
              <a:rPr lang="en-US" altLang="zh-CN" sz="3200" b="1" kern="1200" dirty="0">
                <a:solidFill>
                  <a:schemeClr val="accent2"/>
                </a:solidFill>
                <a:latin typeface="微软雅黑" panose="020B0503020204020204" pitchFamily="34" charset="-122"/>
                <a:ea typeface="微软雅黑" panose="020B0503020204020204" pitchFamily="34" charset="-122"/>
                <a:cs typeface="+mn-cs"/>
              </a:rPr>
              <a:t>5.2.3  I/O</a:t>
            </a:r>
            <a:r>
              <a:rPr lang="zh-CN" altLang="en-US" sz="3200" b="1" kern="1200" dirty="0">
                <a:solidFill>
                  <a:schemeClr val="accent2"/>
                </a:solidFill>
                <a:latin typeface="微软雅黑" panose="020B0503020204020204" pitchFamily="34" charset="-122"/>
                <a:ea typeface="微软雅黑" panose="020B0503020204020204" pitchFamily="34" charset="-122"/>
                <a:cs typeface="+mn-cs"/>
              </a:rPr>
              <a:t>通道</a:t>
            </a:r>
            <a:endParaRPr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245763" name="Rectangle 3"/>
          <p:cNvSpPr>
            <a:spLocks noGrp="1" noChangeArrowheads="1"/>
          </p:cNvSpPr>
          <p:nvPr>
            <p:ph type="body" sz="half" idx="1"/>
          </p:nvPr>
        </p:nvSpPr>
        <p:spPr>
          <a:xfrm>
            <a:off x="609600" y="1371601"/>
            <a:ext cx="11049000" cy="4513263"/>
          </a:xfrm>
        </p:spPr>
        <p:txBody>
          <a:bodyPr/>
          <a:lstStyle/>
          <a:p>
            <a:pPr eaLnBrk="1" hangingPunct="1">
              <a:lnSpc>
                <a:spcPct val="130000"/>
              </a:lnSpc>
              <a:buSzPct val="70000"/>
              <a:buFontTx/>
              <a:buNone/>
              <a:defRPr/>
            </a:pPr>
            <a:r>
              <a:rPr kumimoji="1" lang="en-US" altLang="zh-CN" sz="2400" b="1" kern="1200" dirty="0">
                <a:solidFill>
                  <a:srgbClr val="000000"/>
                </a:solidFill>
                <a:latin typeface="微软雅黑" panose="020B0503020204020204" pitchFamily="34" charset="-122"/>
                <a:ea typeface="微软雅黑" panose="020B0503020204020204" pitchFamily="34" charset="-122"/>
              </a:rPr>
              <a:t> 1</a:t>
            </a:r>
            <a:r>
              <a:rPr kumimoji="1" lang="zh-CN" altLang="en-US" sz="2400" b="1" kern="1200" dirty="0">
                <a:solidFill>
                  <a:srgbClr val="000000"/>
                </a:solidFill>
                <a:latin typeface="微软雅黑" panose="020B0503020204020204" pitchFamily="34" charset="-122"/>
                <a:ea typeface="微软雅黑" panose="020B0503020204020204" pitchFamily="34" charset="-122"/>
              </a:rPr>
              <a:t>、</a:t>
            </a:r>
            <a:r>
              <a:rPr kumimoji="1" lang="en-US" altLang="zh-CN" sz="2400" b="1" kern="1200" dirty="0">
                <a:solidFill>
                  <a:srgbClr val="0000FF"/>
                </a:solidFill>
                <a:latin typeface="微软雅黑" panose="020B0503020204020204" pitchFamily="34" charset="-122"/>
                <a:ea typeface="微软雅黑" panose="020B0503020204020204" pitchFamily="34" charset="-122"/>
              </a:rPr>
              <a:t>I/O</a:t>
            </a:r>
            <a:r>
              <a:rPr kumimoji="1" lang="zh-CN" altLang="en-US" sz="2400" b="1" kern="1200" dirty="0">
                <a:solidFill>
                  <a:srgbClr val="0000FF"/>
                </a:solidFill>
                <a:latin typeface="微软雅黑" panose="020B0503020204020204" pitchFamily="34" charset="-122"/>
                <a:ea typeface="微软雅黑" panose="020B0503020204020204" pitchFamily="34" charset="-122"/>
              </a:rPr>
              <a:t>通道</a:t>
            </a:r>
            <a:r>
              <a:rPr kumimoji="1" lang="zh-CN" altLang="en-US" sz="2400" b="1" kern="1200" dirty="0">
                <a:solidFill>
                  <a:srgbClr val="000000"/>
                </a:solidFill>
                <a:latin typeface="微软雅黑" panose="020B0503020204020204" pitchFamily="34" charset="-122"/>
                <a:ea typeface="微软雅黑" panose="020B0503020204020204" pitchFamily="34" charset="-122"/>
              </a:rPr>
              <a:t>设备的引入</a:t>
            </a:r>
            <a:endParaRPr kumimoji="1" lang="zh-CN" altLang="en-US" sz="2400" b="1" kern="1200" dirty="0">
              <a:solidFill>
                <a:srgbClr val="000000"/>
              </a:solidFill>
              <a:latin typeface="微软雅黑" panose="020B0503020204020204" pitchFamily="34" charset="-122"/>
              <a:ea typeface="微软雅黑" panose="020B0503020204020204" pitchFamily="34" charset="-122"/>
            </a:endParaRPr>
          </a:p>
          <a:p>
            <a:pPr lvl="1" eaLnBrk="1" hangingPunct="1">
              <a:lnSpc>
                <a:spcPct val="130000"/>
              </a:lnSpc>
              <a:buClr>
                <a:srgbClr val="33CCFF"/>
              </a:buClr>
              <a:buFont typeface="Wingdings" panose="05000000000000000000" pitchFamily="2" charset="2"/>
              <a:buChar char="Ø"/>
              <a:defRPr/>
            </a:pPr>
            <a:r>
              <a:rPr kumimoji="1" lang="zh-CN" altLang="en-US" sz="2400" b="1" kern="1200" dirty="0">
                <a:solidFill>
                  <a:srgbClr val="000000"/>
                </a:solidFill>
                <a:latin typeface="微软雅黑" panose="020B0503020204020204" pitchFamily="34" charset="-122"/>
                <a:ea typeface="微软雅黑" panose="020B0503020204020204" pitchFamily="34" charset="-122"/>
                <a:cs typeface="+mn-cs"/>
              </a:rPr>
              <a:t>是一种</a:t>
            </a:r>
            <a:r>
              <a:rPr kumimoji="1" lang="zh-CN" altLang="en-US" sz="2400" b="1" kern="1200" dirty="0">
                <a:solidFill>
                  <a:srgbClr val="CC00CC"/>
                </a:solidFill>
                <a:latin typeface="微软雅黑" panose="020B0503020204020204" pitchFamily="34" charset="-122"/>
                <a:ea typeface="微软雅黑" panose="020B0503020204020204" pitchFamily="34" charset="-122"/>
                <a:cs typeface="+mn-cs"/>
              </a:rPr>
              <a:t>特殊处理机</a:t>
            </a:r>
            <a:r>
              <a:rPr kumimoji="1" lang="zh-CN" altLang="en-US" sz="2400" b="1" kern="1200" dirty="0">
                <a:solidFill>
                  <a:srgbClr val="000000"/>
                </a:solidFill>
                <a:latin typeface="微软雅黑" panose="020B0503020204020204" pitchFamily="34" charset="-122"/>
                <a:ea typeface="微软雅黑" panose="020B0503020204020204" pitchFamily="34" charset="-122"/>
                <a:cs typeface="+mn-cs"/>
              </a:rPr>
              <a:t>，专门负责输入</a:t>
            </a:r>
            <a:r>
              <a:rPr kumimoji="1" lang="en-US" altLang="zh-CN" sz="2400" b="1" kern="1200" dirty="0">
                <a:solidFill>
                  <a:srgbClr val="000000"/>
                </a:solidFill>
                <a:latin typeface="微软雅黑" panose="020B0503020204020204" pitchFamily="34" charset="-122"/>
                <a:ea typeface="微软雅黑" panose="020B0503020204020204" pitchFamily="34" charset="-122"/>
                <a:cs typeface="+mn-cs"/>
              </a:rPr>
              <a:t>/</a:t>
            </a:r>
            <a:r>
              <a:rPr kumimoji="1" lang="zh-CN" altLang="en-US" sz="2400" b="1" kern="1200" dirty="0">
                <a:solidFill>
                  <a:srgbClr val="000000"/>
                </a:solidFill>
                <a:latin typeface="微软雅黑" panose="020B0503020204020204" pitchFamily="34" charset="-122"/>
                <a:ea typeface="微软雅黑" panose="020B0503020204020204" pitchFamily="34" charset="-122"/>
                <a:cs typeface="+mn-cs"/>
              </a:rPr>
              <a:t>输出工作，具有执行</a:t>
            </a:r>
            <a:r>
              <a:rPr kumimoji="1" lang="en-US" altLang="zh-CN" sz="2400" b="1" kern="1200" dirty="0">
                <a:solidFill>
                  <a:srgbClr val="000000"/>
                </a:solidFill>
                <a:latin typeface="微软雅黑" panose="020B0503020204020204" pitchFamily="34" charset="-122"/>
                <a:ea typeface="微软雅黑" panose="020B0503020204020204" pitchFamily="34" charset="-122"/>
                <a:cs typeface="+mn-cs"/>
              </a:rPr>
              <a:t>I/O</a:t>
            </a:r>
            <a:r>
              <a:rPr kumimoji="1" lang="zh-CN" altLang="en-US" sz="2400" b="1" kern="1200" dirty="0">
                <a:solidFill>
                  <a:srgbClr val="000000"/>
                </a:solidFill>
                <a:latin typeface="微软雅黑" panose="020B0503020204020204" pitchFamily="34" charset="-122"/>
                <a:ea typeface="微软雅黑" panose="020B0503020204020204" pitchFamily="34" charset="-122"/>
                <a:cs typeface="+mn-cs"/>
              </a:rPr>
              <a:t>指令的能力。主要目的是为了建立</a:t>
            </a:r>
            <a:r>
              <a:rPr kumimoji="1" lang="zh-CN" altLang="en-US" sz="2400" b="1" kern="1200" dirty="0">
                <a:solidFill>
                  <a:srgbClr val="CC00CC"/>
                </a:solidFill>
                <a:latin typeface="微软雅黑" panose="020B0503020204020204" pitchFamily="34" charset="-122"/>
                <a:ea typeface="微软雅黑" panose="020B0503020204020204" pitchFamily="34" charset="-122"/>
                <a:cs typeface="+mn-cs"/>
              </a:rPr>
              <a:t>独立的</a:t>
            </a:r>
            <a:r>
              <a:rPr kumimoji="1" lang="en-US" altLang="zh-CN" sz="2400" b="1" kern="1200" dirty="0">
                <a:solidFill>
                  <a:srgbClr val="CC00CC"/>
                </a:solidFill>
                <a:latin typeface="微软雅黑" panose="020B0503020204020204" pitchFamily="34" charset="-122"/>
                <a:ea typeface="微软雅黑" panose="020B0503020204020204" pitchFamily="34" charset="-122"/>
                <a:cs typeface="+mn-cs"/>
              </a:rPr>
              <a:t>I/O</a:t>
            </a:r>
            <a:r>
              <a:rPr kumimoji="1" lang="zh-CN" altLang="en-US" sz="2400" b="1" kern="1200" dirty="0">
                <a:solidFill>
                  <a:srgbClr val="CC00CC"/>
                </a:solidFill>
                <a:latin typeface="微软雅黑" panose="020B0503020204020204" pitchFamily="34" charset="-122"/>
                <a:ea typeface="微软雅黑" panose="020B0503020204020204" pitchFamily="34" charset="-122"/>
                <a:cs typeface="+mn-cs"/>
              </a:rPr>
              <a:t>操作</a:t>
            </a:r>
            <a:r>
              <a:rPr kumimoji="1" lang="zh-CN" altLang="en-US" sz="2400" b="1" kern="1200" dirty="0">
                <a:solidFill>
                  <a:srgbClr val="000000"/>
                </a:solidFill>
                <a:latin typeface="微软雅黑" panose="020B0503020204020204" pitchFamily="34" charset="-122"/>
                <a:ea typeface="微软雅黑" panose="020B0503020204020204" pitchFamily="34" charset="-122"/>
                <a:cs typeface="+mn-cs"/>
              </a:rPr>
              <a:t>，使有关对</a:t>
            </a:r>
            <a:r>
              <a:rPr kumimoji="1" lang="en-US" altLang="zh-CN" sz="2400" b="1" kern="1200" dirty="0">
                <a:solidFill>
                  <a:srgbClr val="000000"/>
                </a:solidFill>
                <a:latin typeface="微软雅黑" panose="020B0503020204020204" pitchFamily="34" charset="-122"/>
                <a:ea typeface="微软雅黑" panose="020B0503020204020204" pitchFamily="34" charset="-122"/>
                <a:cs typeface="+mn-cs"/>
              </a:rPr>
              <a:t>I/O</a:t>
            </a:r>
            <a:r>
              <a:rPr kumimoji="1" lang="zh-CN" altLang="en-US" sz="2400" b="1" kern="1200" dirty="0">
                <a:solidFill>
                  <a:srgbClr val="000000"/>
                </a:solidFill>
                <a:latin typeface="微软雅黑" panose="020B0503020204020204" pitchFamily="34" charset="-122"/>
                <a:ea typeface="微软雅黑" panose="020B0503020204020204" pitchFamily="34" charset="-122"/>
                <a:cs typeface="+mn-cs"/>
              </a:rPr>
              <a:t>操作的组织、管理及其结束处理也独立于</a:t>
            </a:r>
            <a:r>
              <a:rPr kumimoji="1" lang="en-US" altLang="zh-CN" sz="2400" b="1" kern="1200" dirty="0">
                <a:solidFill>
                  <a:srgbClr val="000000"/>
                </a:solidFill>
                <a:latin typeface="微软雅黑" panose="020B0503020204020204" pitchFamily="34" charset="-122"/>
                <a:ea typeface="微软雅黑" panose="020B0503020204020204" pitchFamily="34" charset="-122"/>
                <a:cs typeface="+mn-cs"/>
              </a:rPr>
              <a:t>CPU</a:t>
            </a:r>
            <a:endParaRPr kumimoji="1" lang="zh-CN" altLang="en-US" sz="2400" b="1" kern="1200" dirty="0">
              <a:solidFill>
                <a:srgbClr val="000000"/>
              </a:solidFill>
              <a:latin typeface="微软雅黑" panose="020B0503020204020204" pitchFamily="34" charset="-122"/>
              <a:ea typeface="微软雅黑" panose="020B0503020204020204" pitchFamily="34" charset="-122"/>
              <a:cs typeface="+mn-cs"/>
            </a:endParaRPr>
          </a:p>
          <a:p>
            <a:pPr lvl="1" eaLnBrk="1" hangingPunct="1">
              <a:lnSpc>
                <a:spcPct val="130000"/>
              </a:lnSpc>
              <a:buClr>
                <a:srgbClr val="33CCFF"/>
              </a:buClr>
              <a:buFont typeface="Wingdings" panose="05000000000000000000" pitchFamily="2" charset="2"/>
              <a:buChar char="Ø"/>
              <a:defRPr/>
            </a:pPr>
            <a:r>
              <a:rPr kumimoji="1" lang="en-US" altLang="zh-CN" sz="2400" b="1" kern="1200" dirty="0">
                <a:solidFill>
                  <a:srgbClr val="000000"/>
                </a:solidFill>
                <a:latin typeface="微软雅黑" panose="020B0503020204020204" pitchFamily="34" charset="-122"/>
                <a:ea typeface="微软雅黑" panose="020B0503020204020204" pitchFamily="34" charset="-122"/>
                <a:cs typeface="+mn-cs"/>
              </a:rPr>
              <a:t>CPU</a:t>
            </a:r>
            <a:r>
              <a:rPr kumimoji="1" lang="zh-CN" altLang="en-US" sz="2400" b="1" kern="1200" dirty="0">
                <a:solidFill>
                  <a:srgbClr val="000000"/>
                </a:solidFill>
                <a:latin typeface="微软雅黑" panose="020B0503020204020204" pitchFamily="34" charset="-122"/>
                <a:ea typeface="微软雅黑" panose="020B0503020204020204" pitchFamily="34" charset="-122"/>
                <a:cs typeface="+mn-cs"/>
              </a:rPr>
              <a:t>向</a:t>
            </a:r>
            <a:r>
              <a:rPr kumimoji="1" lang="en-US" altLang="zh-CN" sz="2400" b="1" kern="1200" dirty="0">
                <a:solidFill>
                  <a:srgbClr val="000000"/>
                </a:solidFill>
                <a:latin typeface="微软雅黑" panose="020B0503020204020204" pitchFamily="34" charset="-122"/>
                <a:ea typeface="微软雅黑" panose="020B0503020204020204" pitchFamily="34" charset="-122"/>
                <a:cs typeface="+mn-cs"/>
              </a:rPr>
              <a:t>I/O</a:t>
            </a:r>
            <a:r>
              <a:rPr kumimoji="1" lang="zh-CN" altLang="en-US" sz="2400" b="1" kern="1200" dirty="0">
                <a:solidFill>
                  <a:srgbClr val="000000"/>
                </a:solidFill>
                <a:latin typeface="微软雅黑" panose="020B0503020204020204" pitchFamily="34" charset="-122"/>
                <a:ea typeface="微软雅黑" panose="020B0503020204020204" pitchFamily="34" charset="-122"/>
                <a:cs typeface="+mn-cs"/>
              </a:rPr>
              <a:t>通道发送</a:t>
            </a:r>
            <a:r>
              <a:rPr kumimoji="1" lang="en-US" altLang="zh-CN" sz="2400" b="1" kern="1200" dirty="0">
                <a:solidFill>
                  <a:srgbClr val="000000"/>
                </a:solidFill>
                <a:latin typeface="微软雅黑" panose="020B0503020204020204" pitchFamily="34" charset="-122"/>
                <a:ea typeface="微软雅黑" panose="020B0503020204020204" pitchFamily="34" charset="-122"/>
                <a:cs typeface="+mn-cs"/>
              </a:rPr>
              <a:t>I/O</a:t>
            </a:r>
            <a:r>
              <a:rPr kumimoji="1" lang="zh-CN" altLang="en-US" sz="2400" b="1" kern="1200" dirty="0">
                <a:solidFill>
                  <a:srgbClr val="000000"/>
                </a:solidFill>
                <a:latin typeface="微软雅黑" panose="020B0503020204020204" pitchFamily="34" charset="-122"/>
                <a:ea typeface="微软雅黑" panose="020B0503020204020204" pitchFamily="34" charset="-122"/>
                <a:cs typeface="+mn-cs"/>
              </a:rPr>
              <a:t>命令，由通道执行程序</a:t>
            </a:r>
            <a:endParaRPr kumimoji="1" lang="zh-CN" altLang="en-US" sz="2400" b="1" kern="1200" dirty="0">
              <a:solidFill>
                <a:srgbClr val="000000"/>
              </a:solidFill>
              <a:latin typeface="微软雅黑" panose="020B0503020204020204" pitchFamily="34" charset="-122"/>
              <a:ea typeface="微软雅黑" panose="020B0503020204020204" pitchFamily="34" charset="-122"/>
              <a:cs typeface="+mn-cs"/>
            </a:endParaRPr>
          </a:p>
          <a:p>
            <a:pPr lvl="1" eaLnBrk="1" hangingPunct="1">
              <a:lnSpc>
                <a:spcPct val="130000"/>
              </a:lnSpc>
              <a:buClr>
                <a:srgbClr val="33CCFF"/>
              </a:buClr>
              <a:buFont typeface="Wingdings" panose="05000000000000000000" pitchFamily="2" charset="2"/>
              <a:buChar char="Ø"/>
              <a:defRPr/>
            </a:pPr>
            <a:r>
              <a:rPr kumimoji="1" lang="zh-CN" altLang="en-US" sz="2400" b="1" kern="1200" dirty="0">
                <a:solidFill>
                  <a:srgbClr val="000000"/>
                </a:solidFill>
                <a:latin typeface="微软雅黑" panose="020B0503020204020204" pitchFamily="34" charset="-122"/>
                <a:ea typeface="微软雅黑" panose="020B0503020204020204" pitchFamily="34" charset="-122"/>
                <a:cs typeface="+mn-cs"/>
              </a:rPr>
              <a:t>通道与一般处理机的</a:t>
            </a:r>
            <a:r>
              <a:rPr kumimoji="1" lang="zh-CN" altLang="en-US" sz="2400" b="1" kern="1200" dirty="0">
                <a:solidFill>
                  <a:srgbClr val="0000FF"/>
                </a:solidFill>
                <a:latin typeface="微软雅黑" panose="020B0503020204020204" pitchFamily="34" charset="-122"/>
                <a:ea typeface="微软雅黑" panose="020B0503020204020204" pitchFamily="34" charset="-122"/>
                <a:cs typeface="+mn-cs"/>
              </a:rPr>
              <a:t>区别</a:t>
            </a:r>
            <a:endParaRPr kumimoji="1" lang="zh-CN" altLang="en-US" sz="2400" b="1" kern="1200" dirty="0">
              <a:solidFill>
                <a:srgbClr val="0000FF"/>
              </a:solidFill>
              <a:latin typeface="微软雅黑" panose="020B0503020204020204" pitchFamily="34" charset="-122"/>
              <a:ea typeface="微软雅黑" panose="020B0503020204020204" pitchFamily="34" charset="-122"/>
              <a:cs typeface="+mn-cs"/>
            </a:endParaRPr>
          </a:p>
          <a:p>
            <a:pPr lvl="2" eaLnBrk="1" hangingPunct="1">
              <a:lnSpc>
                <a:spcPct val="130000"/>
              </a:lnSpc>
              <a:buClr>
                <a:srgbClr val="33CCFF"/>
              </a:buClr>
              <a:buFont typeface="Wingdings" panose="05000000000000000000" pitchFamily="2" charset="2"/>
              <a:buChar char="ü"/>
              <a:defRPr/>
            </a:pPr>
            <a:r>
              <a:rPr kumimoji="1" lang="zh-CN" altLang="en-US" b="1" kern="1200" dirty="0">
                <a:solidFill>
                  <a:srgbClr val="CC00CC"/>
                </a:solidFill>
                <a:latin typeface="微软雅黑" panose="020B0503020204020204" pitchFamily="34" charset="-122"/>
                <a:ea typeface="微软雅黑" panose="020B0503020204020204" pitchFamily="34" charset="-122"/>
                <a:cs typeface="+mn-cs"/>
              </a:rPr>
              <a:t>指令类型单一</a:t>
            </a:r>
            <a:r>
              <a:rPr kumimoji="1" lang="zh-CN" altLang="en-US" b="1" kern="1200" dirty="0">
                <a:solidFill>
                  <a:srgbClr val="000000"/>
                </a:solidFill>
                <a:latin typeface="微软雅黑" panose="020B0503020204020204" pitchFamily="34" charset="-122"/>
                <a:ea typeface="微软雅黑" panose="020B0503020204020204" pitchFamily="34" charset="-122"/>
                <a:cs typeface="+mn-cs"/>
              </a:rPr>
              <a:t>，局限于与</a:t>
            </a:r>
            <a:r>
              <a:rPr kumimoji="1" lang="en-US" altLang="zh-CN" b="1" kern="1200" dirty="0">
                <a:solidFill>
                  <a:srgbClr val="000000"/>
                </a:solidFill>
                <a:latin typeface="微软雅黑" panose="020B0503020204020204" pitchFamily="34" charset="-122"/>
                <a:ea typeface="微软雅黑" panose="020B0503020204020204" pitchFamily="34" charset="-122"/>
                <a:cs typeface="+mn-cs"/>
              </a:rPr>
              <a:t>I/O</a:t>
            </a:r>
            <a:r>
              <a:rPr kumimoji="1" lang="zh-CN" altLang="en-US" b="1" kern="1200" dirty="0">
                <a:solidFill>
                  <a:srgbClr val="000000"/>
                </a:solidFill>
                <a:latin typeface="微软雅黑" panose="020B0503020204020204" pitchFamily="34" charset="-122"/>
                <a:ea typeface="微软雅黑" panose="020B0503020204020204" pitchFamily="34" charset="-122"/>
                <a:cs typeface="+mn-cs"/>
              </a:rPr>
              <a:t>操作有关命令。</a:t>
            </a:r>
            <a:endParaRPr kumimoji="1" lang="zh-CN" altLang="en-US" b="1" kern="1200" dirty="0">
              <a:solidFill>
                <a:srgbClr val="000000"/>
              </a:solidFill>
              <a:latin typeface="微软雅黑" panose="020B0503020204020204" pitchFamily="34" charset="-122"/>
              <a:ea typeface="微软雅黑" panose="020B0503020204020204" pitchFamily="34" charset="-122"/>
              <a:cs typeface="+mn-cs"/>
            </a:endParaRPr>
          </a:p>
          <a:p>
            <a:pPr lvl="2" eaLnBrk="1" hangingPunct="1">
              <a:lnSpc>
                <a:spcPct val="130000"/>
              </a:lnSpc>
              <a:buClr>
                <a:srgbClr val="33CCFF"/>
              </a:buClr>
              <a:buFont typeface="Wingdings" panose="05000000000000000000" pitchFamily="2" charset="2"/>
              <a:buChar char="ü"/>
              <a:defRPr/>
            </a:pPr>
            <a:r>
              <a:rPr kumimoji="1" lang="zh-CN" altLang="en-US" b="1" kern="1200" dirty="0">
                <a:solidFill>
                  <a:srgbClr val="CC00CC"/>
                </a:solidFill>
                <a:latin typeface="微软雅黑" panose="020B0503020204020204" pitchFamily="34" charset="-122"/>
                <a:ea typeface="微软雅黑" panose="020B0503020204020204" pitchFamily="34" charset="-122"/>
                <a:cs typeface="+mn-cs"/>
              </a:rPr>
              <a:t>没有独立的内存</a:t>
            </a:r>
            <a:r>
              <a:rPr kumimoji="1" lang="zh-CN" altLang="en-US" b="1" kern="1200" dirty="0">
                <a:solidFill>
                  <a:srgbClr val="000000"/>
                </a:solidFill>
                <a:latin typeface="微软雅黑" panose="020B0503020204020204" pitchFamily="34" charset="-122"/>
                <a:ea typeface="微软雅黑" panose="020B0503020204020204" pitchFamily="34" charset="-122"/>
                <a:cs typeface="+mn-cs"/>
              </a:rPr>
              <a:t>，通道与</a:t>
            </a:r>
            <a:r>
              <a:rPr kumimoji="1" lang="en-US" altLang="zh-CN" b="1" kern="1200" dirty="0">
                <a:solidFill>
                  <a:srgbClr val="000000"/>
                </a:solidFill>
                <a:latin typeface="微软雅黑" panose="020B0503020204020204" pitchFamily="34" charset="-122"/>
                <a:ea typeface="微软雅黑" panose="020B0503020204020204" pitchFamily="34" charset="-122"/>
                <a:cs typeface="+mn-cs"/>
              </a:rPr>
              <a:t>CPU</a:t>
            </a:r>
            <a:r>
              <a:rPr kumimoji="1" lang="zh-CN" altLang="en-US" b="1" kern="1200" dirty="0">
                <a:solidFill>
                  <a:srgbClr val="000000"/>
                </a:solidFill>
                <a:latin typeface="微软雅黑" panose="020B0503020204020204" pitchFamily="34" charset="-122"/>
                <a:ea typeface="微软雅黑" panose="020B0503020204020204" pitchFamily="34" charset="-122"/>
                <a:cs typeface="+mn-cs"/>
              </a:rPr>
              <a:t>共享内存。</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p:cNvSpPr>
            <a:spLocks noGrp="1"/>
          </p:cNvSpPr>
          <p:nvPr>
            <p:ph type="sldNum" sz="quarter" idx="12"/>
          </p:nvPr>
        </p:nvSpPr>
        <p:spPr>
          <a:xfrm>
            <a:off x="8077200" y="64738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25E9A0D5-3831-4477-9582-771DA44C0B6A}" type="slidenum">
              <a:rPr lang="en-US" altLang="zh-CN" sz="1400"/>
            </a:fld>
            <a:endParaRPr lang="en-US" altLang="zh-CN" sz="1400"/>
          </a:p>
        </p:txBody>
      </p:sp>
      <p:sp>
        <p:nvSpPr>
          <p:cNvPr id="69635" name="Text Box 4"/>
          <p:cNvSpPr txBox="1">
            <a:spLocks noChangeArrowheads="1"/>
          </p:cNvSpPr>
          <p:nvPr/>
        </p:nvSpPr>
        <p:spPr bwMode="auto">
          <a:xfrm>
            <a:off x="4079875" y="6369050"/>
            <a:ext cx="278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1800"/>
              <a:t>字节多路通道的工作原理 </a:t>
            </a:r>
            <a:endParaRPr lang="zh-CN" altLang="en-US" sz="1800"/>
          </a:p>
        </p:txBody>
      </p:sp>
      <p:sp>
        <p:nvSpPr>
          <p:cNvPr id="69636" name="Rectangle 6"/>
          <p:cNvSpPr>
            <a:spLocks noChangeArrowheads="1"/>
          </p:cNvSpPr>
          <p:nvPr/>
        </p:nvSpPr>
        <p:spPr bwMode="auto">
          <a:xfrm>
            <a:off x="1066800" y="1295400"/>
            <a:ext cx="9488488"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SzPct val="70000"/>
              <a:buFont typeface="Wingdings" panose="05000000000000000000" pitchFamily="2" charset="2"/>
              <a:buNone/>
            </a:pPr>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、通道类型	</a:t>
            </a:r>
            <a:endParaRPr lang="zh-CN" altLang="en-US" sz="2800" b="1" dirty="0">
              <a:latin typeface="微软雅黑" panose="020B0503020204020204" pitchFamily="34" charset="-122"/>
              <a:ea typeface="微软雅黑" panose="020B0503020204020204" pitchFamily="34" charset="-122"/>
            </a:endParaRPr>
          </a:p>
          <a:p>
            <a:pPr eaLnBrk="1" hangingPunct="1">
              <a:buSzPct val="70000"/>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(1)</a:t>
            </a:r>
            <a:r>
              <a:rPr lang="zh-CN" altLang="en-US" sz="2400" b="1" dirty="0">
                <a:solidFill>
                  <a:schemeClr val="accent2"/>
                </a:solidFill>
                <a:latin typeface="微软雅黑" panose="020B0503020204020204" pitchFamily="34" charset="-122"/>
                <a:ea typeface="微软雅黑" panose="020B0503020204020204" pitchFamily="34" charset="-122"/>
              </a:rPr>
              <a:t>字节多路通道</a:t>
            </a:r>
            <a:endParaRPr lang="zh-CN" altLang="en-US" sz="2400" b="1" dirty="0">
              <a:solidFill>
                <a:schemeClr val="accent2"/>
              </a:solidFill>
              <a:latin typeface="微软雅黑" panose="020B0503020204020204" pitchFamily="34" charset="-122"/>
              <a:ea typeface="微软雅黑" panose="020B0503020204020204" pitchFamily="34" charset="-122"/>
            </a:endParaRPr>
          </a:p>
          <a:p>
            <a:pPr lvl="1" eaLnBrk="1" hangingPunct="1">
              <a:buClr>
                <a:srgbClr val="33CCFF"/>
              </a:buCl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一个主通道连接多个子通道，以</a:t>
            </a:r>
            <a:r>
              <a:rPr lang="zh-CN" altLang="en-US" sz="2400" b="1" dirty="0">
                <a:solidFill>
                  <a:schemeClr val="hlink"/>
                </a:solidFill>
                <a:latin typeface="微软雅黑" panose="020B0503020204020204" pitchFamily="34" charset="-122"/>
                <a:ea typeface="微软雅黑" panose="020B0503020204020204" pitchFamily="34" charset="-122"/>
              </a:rPr>
              <a:t>时间片轮转</a:t>
            </a:r>
            <a:r>
              <a:rPr lang="zh-CN" altLang="en-US" sz="2400" b="1" dirty="0">
                <a:latin typeface="微软雅黑" panose="020B0503020204020204" pitchFamily="34" charset="-122"/>
                <a:ea typeface="微软雅黑" panose="020B0503020204020204" pitchFamily="34" charset="-122"/>
              </a:rPr>
              <a:t>方式共享主通道。</a:t>
            </a:r>
            <a:endParaRPr lang="zh-CN" altLang="en-US" sz="2400" b="1" dirty="0">
              <a:latin typeface="微软雅黑" panose="020B0503020204020204" pitchFamily="34" charset="-122"/>
              <a:ea typeface="微软雅黑" panose="020B0503020204020204" pitchFamily="34" charset="-122"/>
            </a:endParaRPr>
          </a:p>
          <a:p>
            <a:pPr lvl="1" eaLnBrk="1" hangingPunct="1">
              <a:buClr>
                <a:srgbClr val="33CCFF"/>
              </a:buCl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每个子通道每次只传送</a:t>
            </a:r>
            <a:r>
              <a:rPr lang="zh-CN" altLang="en-US" sz="2400" b="1" dirty="0">
                <a:solidFill>
                  <a:schemeClr val="hlink"/>
                </a:solidFill>
                <a:latin typeface="微软雅黑" panose="020B0503020204020204" pitchFamily="34" charset="-122"/>
                <a:ea typeface="微软雅黑" panose="020B0503020204020204" pitchFamily="34" charset="-122"/>
              </a:rPr>
              <a:t>一个字节</a:t>
            </a:r>
            <a:r>
              <a:rPr lang="zh-CN" altLang="en-US" sz="2400" b="1" dirty="0">
                <a:latin typeface="微软雅黑" panose="020B0503020204020204" pitchFamily="34" charset="-122"/>
                <a:ea typeface="微软雅黑" panose="020B0503020204020204" pitchFamily="34" charset="-122"/>
              </a:rPr>
              <a:t>，连接</a:t>
            </a:r>
            <a:r>
              <a:rPr lang="zh-CN" altLang="en-US" sz="2400" b="1" dirty="0">
                <a:solidFill>
                  <a:srgbClr val="FF0000"/>
                </a:solidFill>
                <a:latin typeface="微软雅黑" panose="020B0503020204020204" pitchFamily="34" charset="-122"/>
                <a:ea typeface="微软雅黑" panose="020B0503020204020204" pitchFamily="34" charset="-122"/>
              </a:rPr>
              <a:t>中低速设备</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69637" name="Object 2"/>
          <p:cNvGraphicFramePr>
            <a:graphicFrameLocks noChangeAspect="1"/>
          </p:cNvGraphicFramePr>
          <p:nvPr/>
        </p:nvGraphicFramePr>
        <p:xfrm>
          <a:off x="1524000" y="3326825"/>
          <a:ext cx="9144000" cy="2933700"/>
        </p:xfrm>
        <a:graphic>
          <a:graphicData uri="http://schemas.openxmlformats.org/presentationml/2006/ole">
            <mc:AlternateContent xmlns:mc="http://schemas.openxmlformats.org/markup-compatibility/2006">
              <mc:Choice xmlns:v="urn:schemas-microsoft-com:vml" Requires="v">
                <p:oleObj spid="_x0000_s8256" name="Visio" r:id="rId1" imgW="4131945" imgH="1433195" progId="Visio.Drawing.6">
                  <p:embed/>
                </p:oleObj>
              </mc:Choice>
              <mc:Fallback>
                <p:oleObj name="Visio" r:id="rId1" imgW="4131945" imgH="1433195" progId="Visio.Drawing.6">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326825"/>
                        <a:ext cx="9144000" cy="2933700"/>
                      </a:xfrm>
                      <a:prstGeom prst="rect">
                        <a:avLst/>
                      </a:prstGeom>
                      <a:noFill/>
                      <a:ln>
                        <a:noFill/>
                      </a:ln>
                      <a:effectLst/>
                    </p:spPr>
                  </p:pic>
                </p:oleObj>
              </mc:Fallback>
            </mc:AlternateContent>
          </a:graphicData>
        </a:graphic>
      </p:graphicFrame>
      <p:sp>
        <p:nvSpPr>
          <p:cNvPr id="6" name="Rectangle 2"/>
          <p:cNvSpPr txBox="1">
            <a:spLocks noChangeArrowheads="1"/>
          </p:cNvSpPr>
          <p:nvPr/>
        </p:nvSpPr>
        <p:spPr>
          <a:xfrm>
            <a:off x="2667000" y="381001"/>
            <a:ext cx="29113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itchFamily="2" charset="-122"/>
              </a:defRPr>
            </a:lvl9pPr>
          </a:lstStyle>
          <a:p>
            <a:pPr algn="l"/>
            <a:r>
              <a:rPr lang="en-US" altLang="zh-CN" sz="3200" b="1">
                <a:solidFill>
                  <a:schemeClr val="accent2"/>
                </a:solidFill>
                <a:latin typeface="微软雅黑" panose="020B0503020204020204" pitchFamily="34" charset="-122"/>
                <a:ea typeface="微软雅黑" panose="020B0503020204020204" pitchFamily="34" charset="-122"/>
                <a:cs typeface="+mn-cs"/>
              </a:rPr>
              <a:t>5.2.3  I/O</a:t>
            </a:r>
            <a:r>
              <a:rPr lang="zh-CN" altLang="en-US" sz="3200" b="1">
                <a:solidFill>
                  <a:schemeClr val="accent2"/>
                </a:solidFill>
                <a:latin typeface="微软雅黑" panose="020B0503020204020204" pitchFamily="34" charset="-122"/>
                <a:ea typeface="微软雅黑" panose="020B0503020204020204" pitchFamily="34" charset="-122"/>
                <a:cs typeface="+mn-cs"/>
              </a:rPr>
              <a:t>通道</a:t>
            </a:r>
            <a:endParaRPr lang="zh-CN" altLang="en-US" sz="3200" b="1" dirty="0">
              <a:solidFill>
                <a:schemeClr val="accent2"/>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t>回顾一下图灵机</a:t>
            </a:r>
            <a:endParaRPr lang="zh-CN" altLang="en-US"/>
          </a:p>
        </p:txBody>
      </p:sp>
      <p:graphicFrame>
        <p:nvGraphicFramePr>
          <p:cNvPr id="36867" name="Object 3"/>
          <p:cNvGraphicFramePr>
            <a:graphicFrameLocks noGrp="1" noChangeAspect="1"/>
          </p:cNvGraphicFramePr>
          <p:nvPr>
            <p:ph idx="1"/>
          </p:nvPr>
        </p:nvGraphicFramePr>
        <p:xfrm>
          <a:off x="9512300" y="0"/>
          <a:ext cx="1154113" cy="1219200"/>
        </p:xfrm>
        <a:graphic>
          <a:graphicData uri="http://schemas.openxmlformats.org/presentationml/2006/ole">
            <mc:AlternateContent xmlns:mc="http://schemas.openxmlformats.org/markup-compatibility/2006">
              <mc:Choice xmlns:v="urn:schemas-microsoft-com:vml" Requires="v">
                <p:oleObj spid="_x0000_s1087" name="剪辑" r:id="rId1" imgW="2165985" imgH="2286635" progId="MS_ClipArt_Gallery.2">
                  <p:embed/>
                </p:oleObj>
              </mc:Choice>
              <mc:Fallback>
                <p:oleObj name="剪辑" r:id="rId1" imgW="2165985" imgH="2286635" progId="MS_ClipArt_Gallery.2">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0" y="0"/>
                        <a:ext cx="1154113"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868" name="Group 151"/>
          <p:cNvGrpSpPr/>
          <p:nvPr/>
        </p:nvGrpSpPr>
        <p:grpSpPr bwMode="auto">
          <a:xfrm>
            <a:off x="2133600" y="1901825"/>
            <a:ext cx="4495800" cy="2362200"/>
            <a:chOff x="1296" y="1104"/>
            <a:chExt cx="2832" cy="1488"/>
          </a:xfrm>
        </p:grpSpPr>
        <p:sp>
          <p:nvSpPr>
            <p:cNvPr id="36893" name="Rectangle 125"/>
            <p:cNvSpPr>
              <a:spLocks noChangeArrowheads="1"/>
            </p:cNvSpPr>
            <p:nvPr/>
          </p:nvSpPr>
          <p:spPr bwMode="auto">
            <a:xfrm>
              <a:off x="2016" y="1104"/>
              <a:ext cx="1248" cy="672"/>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94" name="Text Box 126"/>
            <p:cNvSpPr txBox="1">
              <a:spLocks noChangeArrowheads="1"/>
            </p:cNvSpPr>
            <p:nvPr/>
          </p:nvSpPr>
          <p:spPr bwMode="auto">
            <a:xfrm>
              <a:off x="2112" y="1296"/>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50000"/>
                </a:spcBef>
                <a:buClrTx/>
                <a:buSzTx/>
                <a:buFontTx/>
                <a:buNone/>
              </a:pPr>
              <a:r>
                <a:rPr lang="zh-CN" altLang="en-US" sz="2400">
                  <a:solidFill>
                    <a:srgbClr val="FF0000"/>
                  </a:solidFill>
                </a:rPr>
                <a:t>控制器</a:t>
              </a:r>
              <a:endParaRPr lang="zh-CN" altLang="en-US" sz="2400">
                <a:solidFill>
                  <a:srgbClr val="FF0000"/>
                </a:solidFill>
              </a:endParaRPr>
            </a:p>
          </p:txBody>
        </p:sp>
        <p:sp>
          <p:nvSpPr>
            <p:cNvPr id="36895" name="Line 127"/>
            <p:cNvSpPr>
              <a:spLocks noChangeShapeType="1"/>
            </p:cNvSpPr>
            <p:nvPr/>
          </p:nvSpPr>
          <p:spPr bwMode="auto">
            <a:xfrm>
              <a:off x="1296" y="2256"/>
              <a:ext cx="26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6" name="Line 128"/>
            <p:cNvSpPr>
              <a:spLocks noChangeShapeType="1"/>
            </p:cNvSpPr>
            <p:nvPr/>
          </p:nvSpPr>
          <p:spPr bwMode="auto">
            <a:xfrm>
              <a:off x="1440" y="2592"/>
              <a:ext cx="26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7" name="Freeform 131"/>
            <p:cNvSpPr/>
            <p:nvPr/>
          </p:nvSpPr>
          <p:spPr bwMode="auto">
            <a:xfrm>
              <a:off x="1296" y="2256"/>
              <a:ext cx="144" cy="336"/>
            </a:xfrm>
            <a:custGeom>
              <a:avLst/>
              <a:gdLst>
                <a:gd name="T0" fmla="*/ 0 w 144"/>
                <a:gd name="T1" fmla="*/ 0 h 336"/>
                <a:gd name="T2" fmla="*/ 96 w 144"/>
                <a:gd name="T3" fmla="*/ 96 h 336"/>
                <a:gd name="T4" fmla="*/ 96 w 144"/>
                <a:gd name="T5" fmla="*/ 240 h 336"/>
                <a:gd name="T6" fmla="*/ 144 w 14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336">
                  <a:moveTo>
                    <a:pt x="0" y="0"/>
                  </a:moveTo>
                  <a:cubicBezTo>
                    <a:pt x="40" y="28"/>
                    <a:pt x="80" y="56"/>
                    <a:pt x="96" y="96"/>
                  </a:cubicBezTo>
                  <a:cubicBezTo>
                    <a:pt x="112" y="136"/>
                    <a:pt x="88" y="200"/>
                    <a:pt x="96" y="240"/>
                  </a:cubicBezTo>
                  <a:cubicBezTo>
                    <a:pt x="104" y="280"/>
                    <a:pt x="124" y="308"/>
                    <a:pt x="144" y="336"/>
                  </a:cubicBezTo>
                </a:path>
              </a:pathLst>
            </a:custGeom>
            <a:noFill/>
            <a:ln w="9525"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8" name="Freeform 132"/>
            <p:cNvSpPr/>
            <p:nvPr/>
          </p:nvSpPr>
          <p:spPr bwMode="auto">
            <a:xfrm>
              <a:off x="3984" y="2256"/>
              <a:ext cx="144" cy="336"/>
            </a:xfrm>
            <a:custGeom>
              <a:avLst/>
              <a:gdLst>
                <a:gd name="T0" fmla="*/ 0 w 144"/>
                <a:gd name="T1" fmla="*/ 0 h 336"/>
                <a:gd name="T2" fmla="*/ 96 w 144"/>
                <a:gd name="T3" fmla="*/ 96 h 336"/>
                <a:gd name="T4" fmla="*/ 96 w 144"/>
                <a:gd name="T5" fmla="*/ 240 h 336"/>
                <a:gd name="T6" fmla="*/ 144 w 14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336">
                  <a:moveTo>
                    <a:pt x="0" y="0"/>
                  </a:moveTo>
                  <a:cubicBezTo>
                    <a:pt x="40" y="28"/>
                    <a:pt x="80" y="56"/>
                    <a:pt x="96" y="96"/>
                  </a:cubicBezTo>
                  <a:cubicBezTo>
                    <a:pt x="112" y="136"/>
                    <a:pt x="88" y="200"/>
                    <a:pt x="96" y="240"/>
                  </a:cubicBezTo>
                  <a:cubicBezTo>
                    <a:pt x="104" y="280"/>
                    <a:pt x="124" y="308"/>
                    <a:pt x="144" y="336"/>
                  </a:cubicBezTo>
                </a:path>
              </a:pathLst>
            </a:custGeom>
            <a:noFill/>
            <a:ln w="9525"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9" name="Text Box 133"/>
            <p:cNvSpPr txBox="1">
              <a:spLocks noChangeArrowheads="1"/>
            </p:cNvSpPr>
            <p:nvPr/>
          </p:nvSpPr>
          <p:spPr bwMode="auto">
            <a:xfrm>
              <a:off x="3312" y="192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zh-CN" altLang="en-US" sz="2400">
                  <a:solidFill>
                    <a:srgbClr val="FF0000"/>
                  </a:solidFill>
                </a:rPr>
                <a:t>纸带</a:t>
              </a:r>
              <a:endParaRPr lang="zh-CN" altLang="en-US" sz="2400">
                <a:solidFill>
                  <a:srgbClr val="FF0000"/>
                </a:solidFill>
              </a:endParaRPr>
            </a:p>
          </p:txBody>
        </p:sp>
        <p:sp>
          <p:nvSpPr>
            <p:cNvPr id="36900" name="Freeform 134"/>
            <p:cNvSpPr/>
            <p:nvPr/>
          </p:nvSpPr>
          <p:spPr bwMode="auto">
            <a:xfrm>
              <a:off x="2568" y="1728"/>
              <a:ext cx="192" cy="624"/>
            </a:xfrm>
            <a:custGeom>
              <a:avLst/>
              <a:gdLst>
                <a:gd name="T0" fmla="*/ 24 w 192"/>
                <a:gd name="T1" fmla="*/ 0 h 624"/>
                <a:gd name="T2" fmla="*/ 24 w 192"/>
                <a:gd name="T3" fmla="*/ 192 h 624"/>
                <a:gd name="T4" fmla="*/ 168 w 192"/>
                <a:gd name="T5" fmla="*/ 432 h 624"/>
                <a:gd name="T6" fmla="*/ 168 w 192"/>
                <a:gd name="T7" fmla="*/ 624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624">
                  <a:moveTo>
                    <a:pt x="24" y="0"/>
                  </a:moveTo>
                  <a:cubicBezTo>
                    <a:pt x="12" y="60"/>
                    <a:pt x="0" y="120"/>
                    <a:pt x="24" y="192"/>
                  </a:cubicBezTo>
                  <a:cubicBezTo>
                    <a:pt x="48" y="264"/>
                    <a:pt x="144" y="360"/>
                    <a:pt x="168" y="432"/>
                  </a:cubicBezTo>
                  <a:cubicBezTo>
                    <a:pt x="192" y="504"/>
                    <a:pt x="180" y="564"/>
                    <a:pt x="168" y="624"/>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1" name="Line 135"/>
            <p:cNvSpPr>
              <a:spLocks noChangeShapeType="1"/>
            </p:cNvSpPr>
            <p:nvPr/>
          </p:nvSpPr>
          <p:spPr bwMode="auto">
            <a:xfrm>
              <a:off x="2592" y="2256"/>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2" name="Line 136"/>
            <p:cNvSpPr>
              <a:spLocks noChangeShapeType="1"/>
            </p:cNvSpPr>
            <p:nvPr/>
          </p:nvSpPr>
          <p:spPr bwMode="auto">
            <a:xfrm>
              <a:off x="2928" y="2256"/>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3" name="Line 137"/>
            <p:cNvSpPr>
              <a:spLocks noChangeShapeType="1"/>
            </p:cNvSpPr>
            <p:nvPr/>
          </p:nvSpPr>
          <p:spPr bwMode="auto">
            <a:xfrm>
              <a:off x="3261" y="2256"/>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4" name="Line 138"/>
            <p:cNvSpPr>
              <a:spLocks noChangeShapeType="1"/>
            </p:cNvSpPr>
            <p:nvPr/>
          </p:nvSpPr>
          <p:spPr bwMode="auto">
            <a:xfrm>
              <a:off x="1611" y="2256"/>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5" name="Line 139"/>
            <p:cNvSpPr>
              <a:spLocks noChangeShapeType="1"/>
            </p:cNvSpPr>
            <p:nvPr/>
          </p:nvSpPr>
          <p:spPr bwMode="auto">
            <a:xfrm>
              <a:off x="1947" y="2256"/>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6" name="Line 140"/>
            <p:cNvSpPr>
              <a:spLocks noChangeShapeType="1"/>
            </p:cNvSpPr>
            <p:nvPr/>
          </p:nvSpPr>
          <p:spPr bwMode="auto">
            <a:xfrm>
              <a:off x="2280" y="2256"/>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7" name="Line 141"/>
            <p:cNvSpPr>
              <a:spLocks noChangeShapeType="1"/>
            </p:cNvSpPr>
            <p:nvPr/>
          </p:nvSpPr>
          <p:spPr bwMode="auto">
            <a:xfrm>
              <a:off x="3603" y="2256"/>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8" name="Line 142"/>
            <p:cNvSpPr>
              <a:spLocks noChangeShapeType="1"/>
            </p:cNvSpPr>
            <p:nvPr/>
          </p:nvSpPr>
          <p:spPr bwMode="auto">
            <a:xfrm>
              <a:off x="3939" y="2256"/>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9" name="Text Box 144"/>
            <p:cNvSpPr txBox="1">
              <a:spLocks noChangeArrowheads="1"/>
            </p:cNvSpPr>
            <p:nvPr/>
          </p:nvSpPr>
          <p:spPr bwMode="auto">
            <a:xfrm>
              <a:off x="2640"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000">
                  <a:solidFill>
                    <a:srgbClr val="FF0000"/>
                  </a:solidFill>
                </a:rPr>
                <a:t>0</a:t>
              </a:r>
              <a:endParaRPr lang="en-US" altLang="zh-CN" sz="2000">
                <a:solidFill>
                  <a:srgbClr val="FF0000"/>
                </a:solidFill>
              </a:endParaRPr>
            </a:p>
          </p:txBody>
        </p:sp>
        <p:sp>
          <p:nvSpPr>
            <p:cNvPr id="36910" name="Text Box 145"/>
            <p:cNvSpPr txBox="1">
              <a:spLocks noChangeArrowheads="1"/>
            </p:cNvSpPr>
            <p:nvPr/>
          </p:nvSpPr>
          <p:spPr bwMode="auto">
            <a:xfrm>
              <a:off x="2976"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000">
                  <a:solidFill>
                    <a:srgbClr val="FF0000"/>
                  </a:solidFill>
                </a:rPr>
                <a:t>1</a:t>
              </a:r>
              <a:endParaRPr lang="en-US" altLang="zh-CN" sz="2000">
                <a:solidFill>
                  <a:srgbClr val="FF0000"/>
                </a:solidFill>
              </a:endParaRPr>
            </a:p>
          </p:txBody>
        </p:sp>
        <p:sp>
          <p:nvSpPr>
            <p:cNvPr id="36911" name="Text Box 146"/>
            <p:cNvSpPr txBox="1">
              <a:spLocks noChangeArrowheads="1"/>
            </p:cNvSpPr>
            <p:nvPr/>
          </p:nvSpPr>
          <p:spPr bwMode="auto">
            <a:xfrm>
              <a:off x="3312"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000">
                  <a:solidFill>
                    <a:srgbClr val="FF0000"/>
                  </a:solidFill>
                </a:rPr>
                <a:t>1</a:t>
              </a:r>
              <a:endParaRPr lang="en-US" altLang="zh-CN" sz="2000">
                <a:solidFill>
                  <a:srgbClr val="FF0000"/>
                </a:solidFill>
              </a:endParaRPr>
            </a:p>
          </p:txBody>
        </p:sp>
        <p:sp>
          <p:nvSpPr>
            <p:cNvPr id="36912" name="Text Box 147"/>
            <p:cNvSpPr txBox="1">
              <a:spLocks noChangeArrowheads="1"/>
            </p:cNvSpPr>
            <p:nvPr/>
          </p:nvSpPr>
          <p:spPr bwMode="auto">
            <a:xfrm>
              <a:off x="3648"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000">
                  <a:solidFill>
                    <a:srgbClr val="FF0000"/>
                  </a:solidFill>
                </a:rPr>
                <a:t>1</a:t>
              </a:r>
              <a:endParaRPr lang="en-US" altLang="zh-CN" sz="2000">
                <a:solidFill>
                  <a:srgbClr val="FF0000"/>
                </a:solidFill>
              </a:endParaRPr>
            </a:p>
          </p:txBody>
        </p:sp>
        <p:sp>
          <p:nvSpPr>
            <p:cNvPr id="36913" name="Text Box 148"/>
            <p:cNvSpPr txBox="1">
              <a:spLocks noChangeArrowheads="1"/>
            </p:cNvSpPr>
            <p:nvPr/>
          </p:nvSpPr>
          <p:spPr bwMode="auto">
            <a:xfrm>
              <a:off x="2016"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000">
                  <a:solidFill>
                    <a:srgbClr val="FF0000"/>
                  </a:solidFill>
                </a:rPr>
                <a:t>0</a:t>
              </a:r>
              <a:endParaRPr lang="en-US" altLang="zh-CN" sz="2000">
                <a:solidFill>
                  <a:srgbClr val="FF0000"/>
                </a:solidFill>
              </a:endParaRPr>
            </a:p>
          </p:txBody>
        </p:sp>
        <p:sp>
          <p:nvSpPr>
            <p:cNvPr id="36914" name="Text Box 149"/>
            <p:cNvSpPr txBox="1">
              <a:spLocks noChangeArrowheads="1"/>
            </p:cNvSpPr>
            <p:nvPr/>
          </p:nvSpPr>
          <p:spPr bwMode="auto">
            <a:xfrm>
              <a:off x="2352"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000">
                  <a:solidFill>
                    <a:srgbClr val="FF0000"/>
                  </a:solidFill>
                </a:rPr>
                <a:t>1</a:t>
              </a:r>
              <a:endParaRPr lang="en-US" altLang="zh-CN" sz="2000">
                <a:solidFill>
                  <a:srgbClr val="FF0000"/>
                </a:solidFill>
              </a:endParaRPr>
            </a:p>
          </p:txBody>
        </p:sp>
        <p:sp>
          <p:nvSpPr>
            <p:cNvPr id="36915" name="Text Box 150"/>
            <p:cNvSpPr txBox="1">
              <a:spLocks noChangeArrowheads="1"/>
            </p:cNvSpPr>
            <p:nvPr/>
          </p:nvSpPr>
          <p:spPr bwMode="auto">
            <a:xfrm>
              <a:off x="1680" y="229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000">
                  <a:solidFill>
                    <a:srgbClr val="FF0000"/>
                  </a:solidFill>
                </a:rPr>
                <a:t>0</a:t>
              </a:r>
              <a:endParaRPr lang="en-US" altLang="zh-CN" sz="2000">
                <a:solidFill>
                  <a:srgbClr val="FF0000"/>
                </a:solidFill>
              </a:endParaRPr>
            </a:p>
          </p:txBody>
        </p:sp>
      </p:grpSp>
      <p:sp>
        <p:nvSpPr>
          <p:cNvPr id="176280" name="AutoShape 152"/>
          <p:cNvSpPr>
            <a:spLocks noChangeArrowheads="1"/>
          </p:cNvSpPr>
          <p:nvPr/>
        </p:nvSpPr>
        <p:spPr bwMode="auto">
          <a:xfrm rot="10800000">
            <a:off x="5867400" y="2054225"/>
            <a:ext cx="2438400" cy="838200"/>
          </a:xfrm>
          <a:prstGeom prst="wedgeRoundRectCallout">
            <a:avLst>
              <a:gd name="adj1" fmla="val 73824"/>
              <a:gd name="adj2" fmla="val 10602"/>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2400">
                <a:solidFill>
                  <a:srgbClr val="000000"/>
                </a:solidFill>
              </a:rPr>
              <a:t>对应</a:t>
            </a:r>
            <a:r>
              <a:rPr lang="en-US" altLang="zh-CN" sz="2400">
                <a:solidFill>
                  <a:srgbClr val="000000"/>
                </a:solidFill>
              </a:rPr>
              <a:t>CPU</a:t>
            </a:r>
            <a:r>
              <a:rPr lang="zh-CN" altLang="en-US" sz="2400">
                <a:solidFill>
                  <a:srgbClr val="000000"/>
                </a:solidFill>
              </a:rPr>
              <a:t>管理</a:t>
            </a:r>
            <a:r>
              <a:rPr lang="en-US" altLang="zh-CN" sz="2400">
                <a:solidFill>
                  <a:srgbClr val="000000"/>
                </a:solidFill>
              </a:rPr>
              <a:t>(</a:t>
            </a:r>
            <a:r>
              <a:rPr lang="zh-CN" altLang="en-US" sz="2400">
                <a:solidFill>
                  <a:srgbClr val="000000"/>
                </a:solidFill>
              </a:rPr>
              <a:t>进程</a:t>
            </a:r>
            <a:r>
              <a:rPr lang="en-US" altLang="zh-CN" sz="2400">
                <a:solidFill>
                  <a:srgbClr val="000000"/>
                </a:solidFill>
              </a:rPr>
              <a:t>)!</a:t>
            </a:r>
            <a:endParaRPr lang="en-US" altLang="zh-CN" sz="2400">
              <a:solidFill>
                <a:srgbClr val="000000"/>
              </a:solidFill>
            </a:endParaRPr>
          </a:p>
        </p:txBody>
      </p:sp>
      <p:sp>
        <p:nvSpPr>
          <p:cNvPr id="176281" name="AutoShape 153"/>
          <p:cNvSpPr>
            <a:spLocks noChangeArrowheads="1"/>
          </p:cNvSpPr>
          <p:nvPr/>
        </p:nvSpPr>
        <p:spPr bwMode="auto">
          <a:xfrm rot="10800000">
            <a:off x="5638800" y="4492625"/>
            <a:ext cx="2438400" cy="533400"/>
          </a:xfrm>
          <a:prstGeom prst="wedgeRoundRectCallout">
            <a:avLst>
              <a:gd name="adj1" fmla="val 47588"/>
              <a:gd name="adj2" fmla="val 110116"/>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2400">
                <a:solidFill>
                  <a:srgbClr val="000000"/>
                </a:solidFill>
              </a:rPr>
              <a:t>对应内存管理</a:t>
            </a:r>
            <a:r>
              <a:rPr lang="en-US" altLang="zh-CN" sz="2400">
                <a:solidFill>
                  <a:srgbClr val="000000"/>
                </a:solidFill>
              </a:rPr>
              <a:t>!</a:t>
            </a:r>
            <a:endParaRPr lang="en-US" altLang="zh-CN" sz="2400">
              <a:solidFill>
                <a:srgbClr val="000000"/>
              </a:solidFill>
            </a:endParaRPr>
          </a:p>
        </p:txBody>
      </p:sp>
      <p:sp>
        <p:nvSpPr>
          <p:cNvPr id="176283" name="AutoShape 155"/>
          <p:cNvSpPr>
            <a:spLocks noChangeArrowheads="1"/>
          </p:cNvSpPr>
          <p:nvPr/>
        </p:nvSpPr>
        <p:spPr bwMode="auto">
          <a:xfrm>
            <a:off x="2057400" y="1597025"/>
            <a:ext cx="6477000" cy="3657600"/>
          </a:xfrm>
          <a:prstGeom prst="roundRect">
            <a:avLst>
              <a:gd name="adj" fmla="val 16667"/>
            </a:avLst>
          </a:prstGeom>
          <a:noFill/>
          <a:ln w="38100" algn="ctr">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176300" name="Group 172"/>
          <p:cNvGrpSpPr/>
          <p:nvPr/>
        </p:nvGrpSpPr>
        <p:grpSpPr bwMode="auto">
          <a:xfrm>
            <a:off x="8915400" y="1368425"/>
            <a:ext cx="1600200" cy="4114800"/>
            <a:chOff x="4656" y="1008"/>
            <a:chExt cx="1008" cy="2592"/>
          </a:xfrm>
        </p:grpSpPr>
        <p:sp>
          <p:nvSpPr>
            <p:cNvPr id="36885" name="Rectangle 156"/>
            <p:cNvSpPr>
              <a:spLocks noChangeArrowheads="1"/>
            </p:cNvSpPr>
            <p:nvPr/>
          </p:nvSpPr>
          <p:spPr bwMode="auto">
            <a:xfrm>
              <a:off x="4656" y="1008"/>
              <a:ext cx="1008" cy="576"/>
            </a:xfrm>
            <a:prstGeom prst="rect">
              <a:avLst/>
            </a:prstGeom>
            <a:noFill/>
            <a:ln w="28575"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6" name="Text Box 157"/>
            <p:cNvSpPr txBox="1">
              <a:spLocks noChangeArrowheads="1"/>
            </p:cNvSpPr>
            <p:nvPr/>
          </p:nvSpPr>
          <p:spPr bwMode="auto">
            <a:xfrm>
              <a:off x="4800" y="115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zh-CN" altLang="en-US" sz="2400">
                  <a:solidFill>
                    <a:srgbClr val="000000"/>
                  </a:solidFill>
                </a:rPr>
                <a:t>显示器</a:t>
              </a:r>
              <a:endParaRPr lang="zh-CN" altLang="en-US" sz="2400">
                <a:solidFill>
                  <a:srgbClr val="000000"/>
                </a:solidFill>
              </a:endParaRPr>
            </a:p>
          </p:txBody>
        </p:sp>
        <p:sp>
          <p:nvSpPr>
            <p:cNvPr id="36887" name="Rectangle 158"/>
            <p:cNvSpPr>
              <a:spLocks noChangeArrowheads="1"/>
            </p:cNvSpPr>
            <p:nvPr/>
          </p:nvSpPr>
          <p:spPr bwMode="auto">
            <a:xfrm>
              <a:off x="4656" y="1680"/>
              <a:ext cx="1008" cy="576"/>
            </a:xfrm>
            <a:prstGeom prst="rect">
              <a:avLst/>
            </a:prstGeom>
            <a:noFill/>
            <a:ln w="28575"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8" name="Text Box 159"/>
            <p:cNvSpPr txBox="1">
              <a:spLocks noChangeArrowheads="1"/>
            </p:cNvSpPr>
            <p:nvPr/>
          </p:nvSpPr>
          <p:spPr bwMode="auto">
            <a:xfrm>
              <a:off x="4752" y="1824"/>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50000"/>
                </a:spcBef>
                <a:buClrTx/>
                <a:buSzTx/>
                <a:buFontTx/>
                <a:buNone/>
              </a:pPr>
              <a:r>
                <a:rPr lang="zh-CN" altLang="en-US" sz="2400">
                  <a:solidFill>
                    <a:srgbClr val="000000"/>
                  </a:solidFill>
                </a:rPr>
                <a:t>键盘</a:t>
              </a:r>
              <a:endParaRPr lang="zh-CN" altLang="en-US" sz="2400">
                <a:solidFill>
                  <a:srgbClr val="000000"/>
                </a:solidFill>
              </a:endParaRPr>
            </a:p>
          </p:txBody>
        </p:sp>
        <p:sp>
          <p:nvSpPr>
            <p:cNvPr id="36889" name="Rectangle 162"/>
            <p:cNvSpPr>
              <a:spLocks noChangeArrowheads="1"/>
            </p:cNvSpPr>
            <p:nvPr/>
          </p:nvSpPr>
          <p:spPr bwMode="auto">
            <a:xfrm>
              <a:off x="4656" y="2352"/>
              <a:ext cx="1008" cy="576"/>
            </a:xfrm>
            <a:prstGeom prst="rect">
              <a:avLst/>
            </a:prstGeom>
            <a:noFill/>
            <a:ln w="28575"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90" name="Text Box 163"/>
            <p:cNvSpPr txBox="1">
              <a:spLocks noChangeArrowheads="1"/>
            </p:cNvSpPr>
            <p:nvPr/>
          </p:nvSpPr>
          <p:spPr bwMode="auto">
            <a:xfrm>
              <a:off x="4752" y="2496"/>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50000"/>
                </a:spcBef>
                <a:buClrTx/>
                <a:buSzTx/>
                <a:buFontTx/>
                <a:buNone/>
              </a:pPr>
              <a:r>
                <a:rPr lang="zh-CN" altLang="en-US" sz="2400">
                  <a:solidFill>
                    <a:srgbClr val="000000"/>
                  </a:solidFill>
                </a:rPr>
                <a:t>磁盘</a:t>
              </a:r>
              <a:endParaRPr lang="zh-CN" altLang="en-US" sz="2400">
                <a:solidFill>
                  <a:srgbClr val="000000"/>
                </a:solidFill>
              </a:endParaRPr>
            </a:p>
          </p:txBody>
        </p:sp>
        <p:sp>
          <p:nvSpPr>
            <p:cNvPr id="36891" name="Rectangle 164"/>
            <p:cNvSpPr>
              <a:spLocks noChangeArrowheads="1"/>
            </p:cNvSpPr>
            <p:nvPr/>
          </p:nvSpPr>
          <p:spPr bwMode="auto">
            <a:xfrm>
              <a:off x="4656" y="3024"/>
              <a:ext cx="1008" cy="576"/>
            </a:xfrm>
            <a:prstGeom prst="rect">
              <a:avLst/>
            </a:prstGeom>
            <a:noFill/>
            <a:ln w="28575"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92" name="Text Box 165"/>
            <p:cNvSpPr txBox="1">
              <a:spLocks noChangeArrowheads="1"/>
            </p:cNvSpPr>
            <p:nvPr/>
          </p:nvSpPr>
          <p:spPr bwMode="auto">
            <a:xfrm>
              <a:off x="4752" y="3168"/>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50000"/>
                </a:spcBef>
                <a:buClrTx/>
                <a:buSzTx/>
                <a:buFontTx/>
                <a:buNone/>
              </a:pPr>
              <a:r>
                <a:rPr lang="zh-CN" altLang="en-US" sz="2400">
                  <a:solidFill>
                    <a:srgbClr val="000000"/>
                  </a:solidFill>
                </a:rPr>
                <a:t>网卡等</a:t>
              </a:r>
              <a:endParaRPr lang="zh-CN" altLang="en-US" sz="2400">
                <a:solidFill>
                  <a:srgbClr val="000000"/>
                </a:solidFill>
              </a:endParaRPr>
            </a:p>
          </p:txBody>
        </p:sp>
      </p:grpSp>
      <p:grpSp>
        <p:nvGrpSpPr>
          <p:cNvPr id="176301" name="Group 173"/>
          <p:cNvGrpSpPr/>
          <p:nvPr/>
        </p:nvGrpSpPr>
        <p:grpSpPr bwMode="auto">
          <a:xfrm>
            <a:off x="8305800" y="1720850"/>
            <a:ext cx="685800" cy="3429000"/>
            <a:chOff x="4272" y="1248"/>
            <a:chExt cx="432" cy="2160"/>
          </a:xfrm>
        </p:grpSpPr>
        <p:sp>
          <p:nvSpPr>
            <p:cNvPr id="36881" name="AutoShape 167"/>
            <p:cNvSpPr>
              <a:spLocks noChangeArrowheads="1"/>
            </p:cNvSpPr>
            <p:nvPr/>
          </p:nvSpPr>
          <p:spPr bwMode="auto">
            <a:xfrm>
              <a:off x="4272" y="1248"/>
              <a:ext cx="432" cy="144"/>
            </a:xfrm>
            <a:prstGeom prst="leftRightArrow">
              <a:avLst>
                <a:gd name="adj1" fmla="val 50000"/>
                <a:gd name="adj2" fmla="val 60000"/>
              </a:avLst>
            </a:prstGeom>
            <a:solidFill>
              <a:srgbClr val="FF0000"/>
            </a:solidFill>
            <a:ln w="9525" algn="ctr">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2" name="AutoShape 168"/>
            <p:cNvSpPr>
              <a:spLocks noChangeArrowheads="1"/>
            </p:cNvSpPr>
            <p:nvPr/>
          </p:nvSpPr>
          <p:spPr bwMode="auto">
            <a:xfrm>
              <a:off x="4272" y="1920"/>
              <a:ext cx="432" cy="144"/>
            </a:xfrm>
            <a:prstGeom prst="leftRightArrow">
              <a:avLst>
                <a:gd name="adj1" fmla="val 50000"/>
                <a:gd name="adj2" fmla="val 60000"/>
              </a:avLst>
            </a:prstGeom>
            <a:solidFill>
              <a:srgbClr val="FF0000"/>
            </a:solidFill>
            <a:ln w="9525" algn="ctr">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3" name="AutoShape 169"/>
            <p:cNvSpPr>
              <a:spLocks noChangeArrowheads="1"/>
            </p:cNvSpPr>
            <p:nvPr/>
          </p:nvSpPr>
          <p:spPr bwMode="auto">
            <a:xfrm>
              <a:off x="4272" y="2544"/>
              <a:ext cx="432" cy="144"/>
            </a:xfrm>
            <a:prstGeom prst="leftRightArrow">
              <a:avLst>
                <a:gd name="adj1" fmla="val 50000"/>
                <a:gd name="adj2" fmla="val 60000"/>
              </a:avLst>
            </a:prstGeom>
            <a:solidFill>
              <a:srgbClr val="FF0000"/>
            </a:solidFill>
            <a:ln w="9525" algn="ctr">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4" name="AutoShape 170"/>
            <p:cNvSpPr>
              <a:spLocks noChangeArrowheads="1"/>
            </p:cNvSpPr>
            <p:nvPr/>
          </p:nvSpPr>
          <p:spPr bwMode="auto">
            <a:xfrm>
              <a:off x="4272" y="3264"/>
              <a:ext cx="432" cy="144"/>
            </a:xfrm>
            <a:prstGeom prst="leftRightArrow">
              <a:avLst>
                <a:gd name="adj1" fmla="val 50000"/>
                <a:gd name="adj2" fmla="val 60000"/>
              </a:avLst>
            </a:prstGeom>
            <a:solidFill>
              <a:srgbClr val="FF0000"/>
            </a:solidFill>
            <a:ln w="9525" algn="ctr">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176305" name="Group 177"/>
          <p:cNvGrpSpPr/>
          <p:nvPr/>
        </p:nvGrpSpPr>
        <p:grpSpPr bwMode="auto">
          <a:xfrm>
            <a:off x="2362200" y="5080001"/>
            <a:ext cx="3390900" cy="1317625"/>
            <a:chOff x="696" y="3312"/>
            <a:chExt cx="2136" cy="830"/>
          </a:xfrm>
        </p:grpSpPr>
        <p:sp>
          <p:nvSpPr>
            <p:cNvPr id="36879" name="Text Box 175"/>
            <p:cNvSpPr txBox="1">
              <a:spLocks noChangeArrowheads="1"/>
            </p:cNvSpPr>
            <p:nvPr/>
          </p:nvSpPr>
          <p:spPr bwMode="auto">
            <a:xfrm>
              <a:off x="864" y="3600"/>
              <a:ext cx="1968" cy="542"/>
            </a:xfrm>
            <a:prstGeom prst="rect">
              <a:avLst/>
            </a:prstGeom>
            <a:noFill/>
            <a:ln w="3810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zh-CN" altLang="en-US" sz="2400">
                  <a:solidFill>
                    <a:srgbClr val="000000"/>
                  </a:solidFill>
                </a:rPr>
                <a:t>是操作系统的核心内容，让轮子转起来</a:t>
              </a:r>
              <a:r>
                <a:rPr lang="en-US" altLang="zh-CN" sz="2400">
                  <a:solidFill>
                    <a:srgbClr val="000000"/>
                  </a:solidFill>
                </a:rPr>
                <a:t>!</a:t>
              </a:r>
              <a:endParaRPr lang="en-US" altLang="zh-CN" sz="2400">
                <a:solidFill>
                  <a:srgbClr val="000000"/>
                </a:solidFill>
              </a:endParaRPr>
            </a:p>
          </p:txBody>
        </p:sp>
        <p:sp>
          <p:nvSpPr>
            <p:cNvPr id="36880" name="Freeform 176"/>
            <p:cNvSpPr/>
            <p:nvPr/>
          </p:nvSpPr>
          <p:spPr bwMode="auto">
            <a:xfrm>
              <a:off x="696" y="3312"/>
              <a:ext cx="216" cy="384"/>
            </a:xfrm>
            <a:custGeom>
              <a:avLst/>
              <a:gdLst>
                <a:gd name="T0" fmla="*/ 216 w 216"/>
                <a:gd name="T1" fmla="*/ 384 h 384"/>
                <a:gd name="T2" fmla="*/ 24 w 216"/>
                <a:gd name="T3" fmla="*/ 240 h 384"/>
                <a:gd name="T4" fmla="*/ 72 w 216"/>
                <a:gd name="T5" fmla="*/ 0 h 384"/>
                <a:gd name="T6" fmla="*/ 0 60000 65536"/>
                <a:gd name="T7" fmla="*/ 0 60000 65536"/>
                <a:gd name="T8" fmla="*/ 0 60000 65536"/>
              </a:gdLst>
              <a:ahLst/>
              <a:cxnLst>
                <a:cxn ang="T6">
                  <a:pos x="T0" y="T1"/>
                </a:cxn>
                <a:cxn ang="T7">
                  <a:pos x="T2" y="T3"/>
                </a:cxn>
                <a:cxn ang="T8">
                  <a:pos x="T4" y="T5"/>
                </a:cxn>
              </a:cxnLst>
              <a:rect l="0" t="0" r="r" b="b"/>
              <a:pathLst>
                <a:path w="216" h="384">
                  <a:moveTo>
                    <a:pt x="216" y="384"/>
                  </a:moveTo>
                  <a:cubicBezTo>
                    <a:pt x="132" y="344"/>
                    <a:pt x="48" y="304"/>
                    <a:pt x="24" y="240"/>
                  </a:cubicBezTo>
                  <a:cubicBezTo>
                    <a:pt x="0" y="176"/>
                    <a:pt x="36" y="88"/>
                    <a:pt x="72" y="0"/>
                  </a:cubicBezTo>
                </a:path>
              </a:pathLst>
            </a:custGeom>
            <a:noFill/>
            <a:ln w="5715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6310" name="Group 182"/>
          <p:cNvGrpSpPr/>
          <p:nvPr/>
        </p:nvGrpSpPr>
        <p:grpSpPr bwMode="auto">
          <a:xfrm>
            <a:off x="6248400" y="5026026"/>
            <a:ext cx="4191000" cy="1374775"/>
            <a:chOff x="2976" y="3072"/>
            <a:chExt cx="2640" cy="866"/>
          </a:xfrm>
        </p:grpSpPr>
        <p:sp>
          <p:nvSpPr>
            <p:cNvPr id="36876" name="Text Box 179"/>
            <p:cNvSpPr txBox="1">
              <a:spLocks noChangeArrowheads="1"/>
            </p:cNvSpPr>
            <p:nvPr/>
          </p:nvSpPr>
          <p:spPr bwMode="auto">
            <a:xfrm>
              <a:off x="2976" y="3396"/>
              <a:ext cx="2640" cy="542"/>
            </a:xfrm>
            <a:prstGeom prst="rect">
              <a:avLst/>
            </a:prstGeom>
            <a:solidFill>
              <a:schemeClr val="bg1"/>
            </a:solidFill>
            <a:ln w="38100" algn="ctr">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400">
                  <a:solidFill>
                    <a:srgbClr val="000000"/>
                  </a:solidFill>
                </a:rPr>
                <a:t>I/O</a:t>
              </a:r>
              <a:r>
                <a:rPr lang="zh-CN" altLang="en-US" sz="2400">
                  <a:solidFill>
                    <a:srgbClr val="000000"/>
                  </a:solidFill>
                </a:rPr>
                <a:t>管理是操作系统的重要内容，它让轮子转的更好</a:t>
              </a:r>
              <a:r>
                <a:rPr lang="en-US" altLang="zh-CN" sz="2400">
                  <a:solidFill>
                    <a:srgbClr val="000000"/>
                  </a:solidFill>
                </a:rPr>
                <a:t>!</a:t>
              </a:r>
              <a:endParaRPr lang="en-US" altLang="zh-CN" sz="2400">
                <a:solidFill>
                  <a:srgbClr val="000000"/>
                </a:solidFill>
              </a:endParaRPr>
            </a:p>
          </p:txBody>
        </p:sp>
        <p:sp>
          <p:nvSpPr>
            <p:cNvPr id="36877" name="Freeform 180"/>
            <p:cNvSpPr/>
            <p:nvPr/>
          </p:nvSpPr>
          <p:spPr bwMode="auto">
            <a:xfrm flipH="1">
              <a:off x="4656" y="3072"/>
              <a:ext cx="168" cy="384"/>
            </a:xfrm>
            <a:custGeom>
              <a:avLst/>
              <a:gdLst>
                <a:gd name="T0" fmla="*/ 47 w 216"/>
                <a:gd name="T1" fmla="*/ 384 h 384"/>
                <a:gd name="T2" fmla="*/ 5 w 216"/>
                <a:gd name="T3" fmla="*/ 240 h 384"/>
                <a:gd name="T4" fmla="*/ 16 w 216"/>
                <a:gd name="T5" fmla="*/ 0 h 384"/>
                <a:gd name="T6" fmla="*/ 0 60000 65536"/>
                <a:gd name="T7" fmla="*/ 0 60000 65536"/>
                <a:gd name="T8" fmla="*/ 0 60000 65536"/>
              </a:gdLst>
              <a:ahLst/>
              <a:cxnLst>
                <a:cxn ang="T6">
                  <a:pos x="T0" y="T1"/>
                </a:cxn>
                <a:cxn ang="T7">
                  <a:pos x="T2" y="T3"/>
                </a:cxn>
                <a:cxn ang="T8">
                  <a:pos x="T4" y="T5"/>
                </a:cxn>
              </a:cxnLst>
              <a:rect l="0" t="0" r="r" b="b"/>
              <a:pathLst>
                <a:path w="216" h="384">
                  <a:moveTo>
                    <a:pt x="216" y="384"/>
                  </a:moveTo>
                  <a:cubicBezTo>
                    <a:pt x="132" y="344"/>
                    <a:pt x="48" y="304"/>
                    <a:pt x="24" y="240"/>
                  </a:cubicBezTo>
                  <a:cubicBezTo>
                    <a:pt x="0" y="176"/>
                    <a:pt x="36" y="88"/>
                    <a:pt x="72" y="0"/>
                  </a:cubicBezTo>
                </a:path>
              </a:pathLst>
            </a:custGeom>
            <a:solidFill>
              <a:schemeClr val="bg1"/>
            </a:solidFill>
            <a:ln w="57150" cap="flat" cmpd="sng">
              <a:solidFill>
                <a:srgbClr val="FF0000"/>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8" name="Freeform 181"/>
            <p:cNvSpPr/>
            <p:nvPr/>
          </p:nvSpPr>
          <p:spPr bwMode="auto">
            <a:xfrm>
              <a:off x="4464" y="3072"/>
              <a:ext cx="192" cy="384"/>
            </a:xfrm>
            <a:custGeom>
              <a:avLst/>
              <a:gdLst>
                <a:gd name="T0" fmla="*/ 107 w 216"/>
                <a:gd name="T1" fmla="*/ 384 h 384"/>
                <a:gd name="T2" fmla="*/ 12 w 216"/>
                <a:gd name="T3" fmla="*/ 240 h 384"/>
                <a:gd name="T4" fmla="*/ 36 w 216"/>
                <a:gd name="T5" fmla="*/ 0 h 384"/>
                <a:gd name="T6" fmla="*/ 0 60000 65536"/>
                <a:gd name="T7" fmla="*/ 0 60000 65536"/>
                <a:gd name="T8" fmla="*/ 0 60000 65536"/>
              </a:gdLst>
              <a:ahLst/>
              <a:cxnLst>
                <a:cxn ang="T6">
                  <a:pos x="T0" y="T1"/>
                </a:cxn>
                <a:cxn ang="T7">
                  <a:pos x="T2" y="T3"/>
                </a:cxn>
                <a:cxn ang="T8">
                  <a:pos x="T4" y="T5"/>
                </a:cxn>
              </a:cxnLst>
              <a:rect l="0" t="0" r="r" b="b"/>
              <a:pathLst>
                <a:path w="216" h="384">
                  <a:moveTo>
                    <a:pt x="216" y="384"/>
                  </a:moveTo>
                  <a:cubicBezTo>
                    <a:pt x="132" y="344"/>
                    <a:pt x="48" y="304"/>
                    <a:pt x="24" y="240"/>
                  </a:cubicBezTo>
                  <a:cubicBezTo>
                    <a:pt x="0" y="176"/>
                    <a:pt x="36" y="88"/>
                    <a:pt x="72" y="0"/>
                  </a:cubicBezTo>
                </a:path>
              </a:pathLst>
            </a:custGeom>
            <a:solidFill>
              <a:schemeClr val="bg1"/>
            </a:solidFill>
            <a:ln w="57150" cap="flat" cmpd="sng">
              <a:solidFill>
                <a:srgbClr val="FF0000"/>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6280"/>
                                        </p:tgtEl>
                                        <p:attrNameLst>
                                          <p:attrName>style.visibility</p:attrName>
                                        </p:attrNameLst>
                                      </p:cBhvr>
                                      <p:to>
                                        <p:strVal val="visible"/>
                                      </p:to>
                                    </p:set>
                                    <p:animEffect transition="in" filter="dissolve">
                                      <p:cBhvr>
                                        <p:cTn id="7" dur="500"/>
                                        <p:tgtEl>
                                          <p:spTgt spid="1762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6281"/>
                                        </p:tgtEl>
                                        <p:attrNameLst>
                                          <p:attrName>style.visibility</p:attrName>
                                        </p:attrNameLst>
                                      </p:cBhvr>
                                      <p:to>
                                        <p:strVal val="visible"/>
                                      </p:to>
                                    </p:set>
                                    <p:animEffect transition="in" filter="dissolve">
                                      <p:cBhvr>
                                        <p:cTn id="12" dur="500"/>
                                        <p:tgtEl>
                                          <p:spTgt spid="17628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6283"/>
                                        </p:tgtEl>
                                        <p:attrNameLst>
                                          <p:attrName>style.visibility</p:attrName>
                                        </p:attrNameLst>
                                      </p:cBhvr>
                                      <p:to>
                                        <p:strVal val="visible"/>
                                      </p:to>
                                    </p:set>
                                    <p:animEffect transition="in" filter="dissolve">
                                      <p:cBhvr>
                                        <p:cTn id="17" dur="500"/>
                                        <p:tgtEl>
                                          <p:spTgt spid="17628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6305"/>
                                        </p:tgtEl>
                                        <p:attrNameLst>
                                          <p:attrName>style.visibility</p:attrName>
                                        </p:attrNameLst>
                                      </p:cBhvr>
                                      <p:to>
                                        <p:strVal val="visible"/>
                                      </p:to>
                                    </p:set>
                                    <p:animEffect transition="in" filter="dissolve">
                                      <p:cBhvr>
                                        <p:cTn id="22" dur="500"/>
                                        <p:tgtEl>
                                          <p:spTgt spid="17630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6300"/>
                                        </p:tgtEl>
                                        <p:attrNameLst>
                                          <p:attrName>style.visibility</p:attrName>
                                        </p:attrNameLst>
                                      </p:cBhvr>
                                      <p:to>
                                        <p:strVal val="visible"/>
                                      </p:to>
                                    </p:set>
                                    <p:animEffect transition="in" filter="dissolve">
                                      <p:cBhvr>
                                        <p:cTn id="27" dur="500"/>
                                        <p:tgtEl>
                                          <p:spTgt spid="176300"/>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nodeType="clickEffect">
                                  <p:stCondLst>
                                    <p:cond delay="0"/>
                                  </p:stCondLst>
                                  <p:childTnLst>
                                    <p:set>
                                      <p:cBhvr>
                                        <p:cTn id="31" dur="1" fill="hold">
                                          <p:stCondLst>
                                            <p:cond delay="0"/>
                                          </p:stCondLst>
                                        </p:cTn>
                                        <p:tgtEl>
                                          <p:spTgt spid="176301"/>
                                        </p:tgtEl>
                                        <p:attrNameLst>
                                          <p:attrName>style.visibility</p:attrName>
                                        </p:attrNameLst>
                                      </p:cBhvr>
                                      <p:to>
                                        <p:strVal val="visible"/>
                                      </p:to>
                                    </p:set>
                                    <p:anim calcmode="lin" valueType="num">
                                      <p:cBhvr>
                                        <p:cTn id="32" dur="500" fill="hold"/>
                                        <p:tgtEl>
                                          <p:spTgt spid="176301"/>
                                        </p:tgtEl>
                                        <p:attrNameLst>
                                          <p:attrName>ppt_w</p:attrName>
                                        </p:attrNameLst>
                                      </p:cBhvr>
                                      <p:tavLst>
                                        <p:tav tm="0">
                                          <p:val>
                                            <p:fltVal val="0"/>
                                          </p:val>
                                        </p:tav>
                                        <p:tav tm="100000">
                                          <p:val>
                                            <p:strVal val="#ppt_w"/>
                                          </p:val>
                                        </p:tav>
                                      </p:tavLst>
                                    </p:anim>
                                    <p:anim calcmode="lin" valueType="num">
                                      <p:cBhvr>
                                        <p:cTn id="33" dur="500" fill="hold"/>
                                        <p:tgtEl>
                                          <p:spTgt spid="17630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76310"/>
                                        </p:tgtEl>
                                        <p:attrNameLst>
                                          <p:attrName>style.visibility</p:attrName>
                                        </p:attrNameLst>
                                      </p:cBhvr>
                                      <p:to>
                                        <p:strVal val="visible"/>
                                      </p:to>
                                    </p:set>
                                    <p:animEffect transition="in" filter="dissolve">
                                      <p:cBhvr>
                                        <p:cTn id="38" dur="500"/>
                                        <p:tgtEl>
                                          <p:spTgt spid="176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280" grpId="0" animBg="1"/>
      <p:bldP spid="17628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D3D5795-4554-4583-8A2E-CA8E15003D67}" type="slidenum">
              <a:rPr lang="en-US" altLang="zh-CN" sz="1400"/>
            </a:fld>
            <a:endParaRPr lang="en-US" altLang="zh-CN" sz="1400"/>
          </a:p>
        </p:txBody>
      </p:sp>
      <p:sp>
        <p:nvSpPr>
          <p:cNvPr id="71683" name="Rectangle 4"/>
          <p:cNvSpPr>
            <a:spLocks noChangeArrowheads="1"/>
          </p:cNvSpPr>
          <p:nvPr/>
        </p:nvSpPr>
        <p:spPr bwMode="auto">
          <a:xfrm>
            <a:off x="609600" y="1943676"/>
            <a:ext cx="109728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20000"/>
              </a:lnSpc>
              <a:buSzPct val="70000"/>
              <a:buFont typeface="Wingdings" panose="05000000000000000000" pitchFamily="2" charset="2"/>
              <a:buNone/>
            </a:pPr>
            <a:r>
              <a:rPr lang="en-US" altLang="zh-CN" sz="2800" dirty="0"/>
              <a:t>	(2)</a:t>
            </a:r>
            <a:r>
              <a:rPr lang="zh-CN" altLang="en-US" sz="2800" dirty="0">
                <a:solidFill>
                  <a:schemeClr val="accent2"/>
                </a:solidFill>
              </a:rPr>
              <a:t>数组选择通道</a:t>
            </a:r>
            <a:r>
              <a:rPr lang="en-US" altLang="zh-CN" sz="2800" dirty="0">
                <a:solidFill>
                  <a:schemeClr val="accent2"/>
                </a:solidFill>
              </a:rPr>
              <a:t>(Block Selector Channel)</a:t>
            </a:r>
            <a:endParaRPr lang="en-US" altLang="zh-CN" sz="2800" dirty="0">
              <a:solidFill>
                <a:schemeClr val="accent2"/>
              </a:solidFill>
            </a:endParaRPr>
          </a:p>
          <a:p>
            <a:pPr lvl="2" eaLnBrk="1" hangingPunct="1">
              <a:lnSpc>
                <a:spcPct val="120000"/>
              </a:lnSpc>
              <a:buClr>
                <a:srgbClr val="33CCFF"/>
              </a:buClr>
              <a:buFont typeface="Wingdings" panose="05000000000000000000" pitchFamily="2" charset="2"/>
              <a:buChar char="Ø"/>
            </a:pPr>
            <a:r>
              <a:rPr lang="zh-CN" altLang="en-US" sz="2800" dirty="0">
                <a:latin typeface="Times New Roman" panose="02020603050405020304" pitchFamily="18" charset="0"/>
              </a:rPr>
              <a:t>以</a:t>
            </a:r>
            <a:r>
              <a:rPr lang="zh-CN" altLang="en-US" sz="2800" dirty="0">
                <a:solidFill>
                  <a:schemeClr val="hlink"/>
                </a:solidFill>
                <a:latin typeface="Times New Roman" panose="02020603050405020304" pitchFamily="18" charset="0"/>
              </a:rPr>
              <a:t>数组方式</a:t>
            </a:r>
            <a:r>
              <a:rPr lang="zh-CN" altLang="en-US" sz="2800" dirty="0">
                <a:latin typeface="Times New Roman" panose="02020603050405020304" pitchFamily="18" charset="0"/>
              </a:rPr>
              <a:t>工作，高速传输数据。</a:t>
            </a:r>
            <a:endParaRPr lang="zh-CN" altLang="en-US" sz="2800" dirty="0">
              <a:latin typeface="Times New Roman" panose="02020603050405020304" pitchFamily="18" charset="0"/>
            </a:endParaRPr>
          </a:p>
          <a:p>
            <a:pPr lvl="2" eaLnBrk="1" hangingPunct="1">
              <a:lnSpc>
                <a:spcPct val="120000"/>
              </a:lnSpc>
              <a:buClr>
                <a:srgbClr val="33CCFF"/>
              </a:buClr>
              <a:buFont typeface="Wingdings" panose="05000000000000000000" pitchFamily="2" charset="2"/>
              <a:buChar char="Ø"/>
            </a:pPr>
            <a:r>
              <a:rPr lang="zh-CN" altLang="en-US" sz="2800" dirty="0">
                <a:latin typeface="Times New Roman" panose="02020603050405020304" pitchFamily="18" charset="0"/>
              </a:rPr>
              <a:t>可以连接多台</a:t>
            </a:r>
            <a:r>
              <a:rPr lang="zh-CN" altLang="en-US" sz="2800" dirty="0">
                <a:solidFill>
                  <a:srgbClr val="FF0000"/>
                </a:solidFill>
                <a:latin typeface="Times New Roman" panose="02020603050405020304" pitchFamily="18" charset="0"/>
              </a:rPr>
              <a:t>高速设备</a:t>
            </a:r>
            <a:r>
              <a:rPr lang="zh-CN" altLang="en-US" sz="2800" dirty="0">
                <a:latin typeface="Times New Roman" panose="02020603050405020304" pitchFamily="18" charset="0"/>
              </a:rPr>
              <a:t>。</a:t>
            </a:r>
            <a:endParaRPr lang="zh-CN" altLang="en-US" sz="2800" dirty="0">
              <a:latin typeface="Times New Roman" panose="02020603050405020304" pitchFamily="18" charset="0"/>
            </a:endParaRPr>
          </a:p>
          <a:p>
            <a:pPr lvl="2" eaLnBrk="1" hangingPunct="1">
              <a:lnSpc>
                <a:spcPct val="120000"/>
              </a:lnSpc>
              <a:buClr>
                <a:srgbClr val="33CCFF"/>
              </a:buClr>
              <a:buFont typeface="Wingdings" panose="05000000000000000000" pitchFamily="2" charset="2"/>
              <a:buChar char="Ø"/>
            </a:pPr>
            <a:r>
              <a:rPr lang="zh-CN" altLang="en-US" sz="2800" dirty="0">
                <a:latin typeface="Times New Roman" panose="02020603050405020304" pitchFamily="18" charset="0"/>
              </a:rPr>
              <a:t>每次只有一台设备进行数据传送，形成</a:t>
            </a:r>
            <a:r>
              <a:rPr lang="zh-CN" altLang="en-US" sz="2800" dirty="0">
                <a:solidFill>
                  <a:schemeClr val="hlink"/>
                </a:solidFill>
                <a:latin typeface="Times New Roman" panose="02020603050405020304" pitchFamily="18" charset="0"/>
              </a:rPr>
              <a:t>独占</a:t>
            </a:r>
            <a:r>
              <a:rPr lang="zh-CN" altLang="en-US" sz="2800" dirty="0">
                <a:latin typeface="Times New Roman" panose="02020603050405020304" pitchFamily="18" charset="0"/>
              </a:rPr>
              <a:t>，如果它不传数据，别的设备也传不了。通道利用率较低。</a:t>
            </a:r>
            <a:endParaRPr lang="zh-CN" altLang="en-US" sz="2800" dirty="0"/>
          </a:p>
        </p:txBody>
      </p:sp>
      <p:sp>
        <p:nvSpPr>
          <p:cNvPr id="4" name="Rectangle 2"/>
          <p:cNvSpPr txBox="1">
            <a:spLocks noChangeArrowheads="1"/>
          </p:cNvSpPr>
          <p:nvPr/>
        </p:nvSpPr>
        <p:spPr>
          <a:xfrm>
            <a:off x="2667000" y="381001"/>
            <a:ext cx="29113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itchFamily="2" charset="-122"/>
              </a:defRPr>
            </a:lvl9pPr>
          </a:lstStyle>
          <a:p>
            <a:pPr algn="l"/>
            <a:r>
              <a:rPr lang="en-US" altLang="zh-CN" sz="3200" b="1">
                <a:solidFill>
                  <a:schemeClr val="accent2"/>
                </a:solidFill>
                <a:latin typeface="微软雅黑" panose="020B0503020204020204" pitchFamily="34" charset="-122"/>
                <a:ea typeface="微软雅黑" panose="020B0503020204020204" pitchFamily="34" charset="-122"/>
                <a:cs typeface="+mn-cs"/>
              </a:rPr>
              <a:t>5.2.3  I/O</a:t>
            </a:r>
            <a:r>
              <a:rPr lang="zh-CN" altLang="en-US" sz="3200" b="1">
                <a:solidFill>
                  <a:schemeClr val="accent2"/>
                </a:solidFill>
                <a:latin typeface="微软雅黑" panose="020B0503020204020204" pitchFamily="34" charset="-122"/>
                <a:ea typeface="微软雅黑" panose="020B0503020204020204" pitchFamily="34" charset="-122"/>
                <a:cs typeface="+mn-cs"/>
              </a:rPr>
              <a:t>通道</a:t>
            </a:r>
            <a:endParaRPr lang="zh-CN" altLang="en-US" sz="3200" b="1" dirty="0">
              <a:solidFill>
                <a:schemeClr val="accent2"/>
              </a:solidFill>
              <a:latin typeface="微软雅黑" panose="020B0503020204020204" pitchFamily="34" charset="-122"/>
              <a:ea typeface="微软雅黑" panose="020B0503020204020204" pitchFamily="34" charset="-122"/>
              <a:cs typeface="+mn-cs"/>
            </a:endParaRPr>
          </a:p>
        </p:txBody>
      </p:sp>
      <p:sp>
        <p:nvSpPr>
          <p:cNvPr id="5" name="Rectangle 6"/>
          <p:cNvSpPr>
            <a:spLocks noChangeArrowheads="1"/>
          </p:cNvSpPr>
          <p:nvPr/>
        </p:nvSpPr>
        <p:spPr bwMode="auto">
          <a:xfrm>
            <a:off x="2209800" y="1175846"/>
            <a:ext cx="8269288" cy="729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SzPct val="70000"/>
              <a:buFont typeface="Wingdings" panose="05000000000000000000" pitchFamily="2" charset="2"/>
              <a:buNone/>
            </a:pPr>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、通道类型	</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96A1A491-57F2-40C8-9931-FE4D03EA70D5}" type="slidenum">
              <a:rPr lang="en-US" altLang="zh-CN" sz="1400"/>
            </a:fld>
            <a:endParaRPr lang="en-US" altLang="zh-CN" sz="1400"/>
          </a:p>
        </p:txBody>
      </p:sp>
      <p:sp>
        <p:nvSpPr>
          <p:cNvPr id="73731" name="Rectangle 3"/>
          <p:cNvSpPr>
            <a:spLocks noChangeArrowheads="1"/>
          </p:cNvSpPr>
          <p:nvPr/>
        </p:nvSpPr>
        <p:spPr bwMode="auto">
          <a:xfrm>
            <a:off x="609600" y="1828801"/>
            <a:ext cx="105156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20000"/>
              </a:lnSpc>
              <a:buSzPct val="70000"/>
              <a:buFont typeface="Wingdings" panose="05000000000000000000" pitchFamily="2" charset="2"/>
              <a:buNone/>
            </a:pPr>
            <a:r>
              <a:rPr lang="en-US" altLang="zh-CN" dirty="0"/>
              <a:t>	</a:t>
            </a:r>
            <a:r>
              <a:rPr lang="en-US" altLang="zh-CN" sz="2800" dirty="0"/>
              <a:t>(3)</a:t>
            </a:r>
            <a:r>
              <a:rPr lang="zh-CN" altLang="en-US" sz="2800" dirty="0">
                <a:solidFill>
                  <a:schemeClr val="accent2"/>
                </a:solidFill>
              </a:rPr>
              <a:t>数组多路通道</a:t>
            </a:r>
            <a:r>
              <a:rPr lang="en-US" altLang="zh-CN" sz="2800" dirty="0">
                <a:solidFill>
                  <a:schemeClr val="accent2"/>
                </a:solidFill>
              </a:rPr>
              <a:t>(Block Multiplexor Channel)</a:t>
            </a:r>
            <a:endParaRPr lang="en-US" altLang="zh-CN" sz="2800" dirty="0">
              <a:solidFill>
                <a:schemeClr val="accent2"/>
              </a:solidFill>
            </a:endParaRPr>
          </a:p>
          <a:p>
            <a:pPr lvl="2" eaLnBrk="1" hangingPunct="1">
              <a:lnSpc>
                <a:spcPct val="120000"/>
              </a:lnSpc>
              <a:buClr>
                <a:srgbClr val="33CCFF"/>
              </a:buClr>
              <a:buFont typeface="Wingdings" panose="05000000000000000000" pitchFamily="2" charset="2"/>
              <a:buChar char="Ø"/>
            </a:pPr>
            <a:r>
              <a:rPr lang="zh-CN" altLang="en-US" dirty="0">
                <a:latin typeface="Times New Roman" panose="02020603050405020304" pitchFamily="18" charset="0"/>
              </a:rPr>
              <a:t>有独占性。</a:t>
            </a:r>
            <a:endParaRPr lang="zh-CN" altLang="en-US" dirty="0">
              <a:latin typeface="Times New Roman" panose="02020603050405020304" pitchFamily="18" charset="0"/>
            </a:endParaRPr>
          </a:p>
          <a:p>
            <a:pPr lvl="2" eaLnBrk="1" hangingPunct="1">
              <a:lnSpc>
                <a:spcPct val="120000"/>
              </a:lnSpc>
              <a:buClr>
                <a:srgbClr val="33CCFF"/>
              </a:buClr>
              <a:buFont typeface="Wingdings" panose="05000000000000000000" pitchFamily="2" charset="2"/>
              <a:buChar char="Ø"/>
            </a:pPr>
            <a:r>
              <a:rPr lang="zh-CN" altLang="en-US" dirty="0">
                <a:latin typeface="Times New Roman" panose="02020603050405020304" pitchFamily="18" charset="0"/>
              </a:rPr>
              <a:t>将</a:t>
            </a:r>
            <a:r>
              <a:rPr lang="zh-CN" altLang="en-US" dirty="0">
                <a:solidFill>
                  <a:schemeClr val="accent2"/>
                </a:solidFill>
                <a:latin typeface="Times New Roman" panose="02020603050405020304" pitchFamily="18" charset="0"/>
              </a:rPr>
              <a:t>数组选择通道</a:t>
            </a:r>
            <a:r>
              <a:rPr lang="zh-CN" altLang="en-US" dirty="0">
                <a:latin typeface="Times New Roman" panose="02020603050405020304" pitchFamily="18" charset="0"/>
              </a:rPr>
              <a:t>传输速率高和</a:t>
            </a:r>
            <a:r>
              <a:rPr lang="zh-CN" altLang="en-US" dirty="0">
                <a:solidFill>
                  <a:schemeClr val="accent2"/>
                </a:solidFill>
                <a:latin typeface="Times New Roman" panose="02020603050405020304" pitchFamily="18" charset="0"/>
              </a:rPr>
              <a:t>字节多路通道</a:t>
            </a:r>
            <a:r>
              <a:rPr lang="zh-CN" altLang="en-US" dirty="0">
                <a:latin typeface="Times New Roman" panose="02020603050405020304" pitchFamily="18" charset="0"/>
              </a:rPr>
              <a:t>分时并行操作的优点相</a:t>
            </a:r>
            <a:r>
              <a:rPr lang="zh-CN" altLang="en-US" dirty="0">
                <a:solidFill>
                  <a:schemeClr val="hlink"/>
                </a:solidFill>
                <a:latin typeface="Times New Roman" panose="02020603050405020304" pitchFamily="18" charset="0"/>
              </a:rPr>
              <a:t>结合</a:t>
            </a:r>
            <a:r>
              <a:rPr lang="zh-CN" altLang="en-US" dirty="0">
                <a:latin typeface="Times New Roman" panose="02020603050405020304" pitchFamily="18" charset="0"/>
              </a:rPr>
              <a:t>而形成的一种新通道。</a:t>
            </a:r>
            <a:endParaRPr lang="zh-CN" altLang="en-US" dirty="0">
              <a:latin typeface="Times New Roman" panose="02020603050405020304" pitchFamily="18" charset="0"/>
            </a:endParaRPr>
          </a:p>
          <a:p>
            <a:pPr lvl="2" eaLnBrk="1" hangingPunct="1">
              <a:lnSpc>
                <a:spcPct val="120000"/>
              </a:lnSpc>
              <a:buClr>
                <a:srgbClr val="33CCFF"/>
              </a:buClr>
              <a:buFont typeface="Wingdings" panose="05000000000000000000" pitchFamily="2" charset="2"/>
              <a:buChar char="Ø"/>
            </a:pPr>
            <a:r>
              <a:rPr lang="zh-CN" altLang="en-US" dirty="0">
                <a:latin typeface="Times New Roman" panose="02020603050405020304" pitchFamily="18" charset="0"/>
              </a:rPr>
              <a:t>其数据传送是按</a:t>
            </a:r>
            <a:r>
              <a:rPr lang="zh-CN" altLang="en-US" dirty="0">
                <a:solidFill>
                  <a:schemeClr val="hlink"/>
                </a:solidFill>
                <a:latin typeface="Times New Roman" panose="02020603050405020304" pitchFamily="18" charset="0"/>
              </a:rPr>
              <a:t>数组方式</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lvl="2" eaLnBrk="1" hangingPunct="1">
              <a:lnSpc>
                <a:spcPct val="120000"/>
              </a:lnSpc>
              <a:buClr>
                <a:srgbClr val="33CCFF"/>
              </a:buClr>
              <a:buFont typeface="Wingdings" panose="05000000000000000000" pitchFamily="2" charset="2"/>
              <a:buChar char="Ø"/>
            </a:pPr>
            <a:r>
              <a:rPr lang="zh-CN" altLang="en-US" dirty="0">
                <a:latin typeface="Times New Roman" panose="02020603050405020304" pitchFamily="18" charset="0"/>
              </a:rPr>
              <a:t>采用</a:t>
            </a:r>
            <a:r>
              <a:rPr lang="zh-CN" altLang="en-US" dirty="0">
                <a:solidFill>
                  <a:srgbClr val="FF0000"/>
                </a:solidFill>
                <a:latin typeface="Times New Roman" panose="02020603050405020304" pitchFamily="18" charset="0"/>
              </a:rPr>
              <a:t>分时并行</a:t>
            </a:r>
            <a:r>
              <a:rPr lang="zh-CN" altLang="en-US" dirty="0">
                <a:latin typeface="Times New Roman" panose="02020603050405020304" pitchFamily="18" charset="0"/>
              </a:rPr>
              <a:t>传送多个非分配型子通道，因而这种通道既具有很高的</a:t>
            </a:r>
            <a:r>
              <a:rPr lang="zh-CN" altLang="en-US" dirty="0">
                <a:solidFill>
                  <a:schemeClr val="hlink"/>
                </a:solidFill>
                <a:latin typeface="Times New Roman" panose="02020603050405020304" pitchFamily="18" charset="0"/>
              </a:rPr>
              <a:t>数据传输速率</a:t>
            </a:r>
            <a:r>
              <a:rPr lang="zh-CN" altLang="en-US" dirty="0">
                <a:latin typeface="Times New Roman" panose="02020603050405020304" pitchFamily="18" charset="0"/>
              </a:rPr>
              <a:t>，又能获得令人满意的</a:t>
            </a:r>
            <a:r>
              <a:rPr lang="zh-CN" altLang="en-US" dirty="0">
                <a:solidFill>
                  <a:schemeClr val="hlink"/>
                </a:solidFill>
                <a:latin typeface="Times New Roman" panose="02020603050405020304" pitchFamily="18" charset="0"/>
              </a:rPr>
              <a:t>通道利用率</a:t>
            </a:r>
            <a:r>
              <a:rPr lang="zh-CN" altLang="en-US" dirty="0">
                <a:latin typeface="Times New Roman" panose="02020603050405020304" pitchFamily="18" charset="0"/>
              </a:rPr>
              <a:t>。</a:t>
            </a:r>
            <a:endParaRPr lang="zh-CN" altLang="en-US" dirty="0">
              <a:solidFill>
                <a:schemeClr val="hlink"/>
              </a:solidFill>
              <a:latin typeface="Times New Roman" panose="02020603050405020304" pitchFamily="18" charset="0"/>
            </a:endParaRPr>
          </a:p>
        </p:txBody>
      </p:sp>
      <p:sp>
        <p:nvSpPr>
          <p:cNvPr id="4" name="Rectangle 2"/>
          <p:cNvSpPr txBox="1">
            <a:spLocks noChangeArrowheads="1"/>
          </p:cNvSpPr>
          <p:nvPr/>
        </p:nvSpPr>
        <p:spPr>
          <a:xfrm>
            <a:off x="2667000" y="381001"/>
            <a:ext cx="29113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itchFamily="2" charset="-122"/>
              </a:defRPr>
            </a:lvl9pPr>
          </a:lstStyle>
          <a:p>
            <a:pPr algn="l"/>
            <a:r>
              <a:rPr lang="en-US" altLang="zh-CN" sz="3200" b="1" dirty="0">
                <a:solidFill>
                  <a:schemeClr val="accent2"/>
                </a:solidFill>
                <a:latin typeface="微软雅黑" panose="020B0503020204020204" pitchFamily="34" charset="-122"/>
                <a:ea typeface="微软雅黑" panose="020B0503020204020204" pitchFamily="34" charset="-122"/>
                <a:cs typeface="+mn-cs"/>
              </a:rPr>
              <a:t>5.2.3  I/O</a:t>
            </a:r>
            <a:r>
              <a:rPr lang="zh-CN" altLang="en-US" sz="3200" b="1" dirty="0">
                <a:solidFill>
                  <a:schemeClr val="accent2"/>
                </a:solidFill>
                <a:latin typeface="微软雅黑" panose="020B0503020204020204" pitchFamily="34" charset="-122"/>
                <a:ea typeface="微软雅黑" panose="020B0503020204020204" pitchFamily="34" charset="-122"/>
                <a:cs typeface="+mn-cs"/>
              </a:rPr>
              <a:t>通道</a:t>
            </a:r>
            <a:endParaRPr lang="zh-CN" altLang="en-US" sz="3200" b="1" dirty="0">
              <a:solidFill>
                <a:schemeClr val="accent2"/>
              </a:solidFill>
              <a:latin typeface="微软雅黑" panose="020B0503020204020204" pitchFamily="34" charset="-122"/>
              <a:ea typeface="微软雅黑" panose="020B0503020204020204" pitchFamily="34" charset="-122"/>
              <a:cs typeface="+mn-cs"/>
            </a:endParaRPr>
          </a:p>
        </p:txBody>
      </p:sp>
      <p:sp>
        <p:nvSpPr>
          <p:cNvPr id="5" name="Rectangle 6"/>
          <p:cNvSpPr>
            <a:spLocks noChangeArrowheads="1"/>
          </p:cNvSpPr>
          <p:nvPr/>
        </p:nvSpPr>
        <p:spPr bwMode="auto">
          <a:xfrm>
            <a:off x="2209800" y="1175846"/>
            <a:ext cx="8269288" cy="729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SzPct val="70000"/>
              <a:buFont typeface="Wingdings" panose="05000000000000000000" pitchFamily="2" charset="2"/>
              <a:buNone/>
            </a:pPr>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、通道类型	</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noChangeArrowheads="1"/>
          </p:cNvSpPr>
          <p:nvPr>
            <p:ph type="title"/>
          </p:nvPr>
        </p:nvSpPr>
        <p:spPr>
          <a:xfrm>
            <a:off x="1981200" y="274638"/>
            <a:ext cx="8229600" cy="792162"/>
          </a:xfrm>
        </p:spPr>
        <p:txBody>
          <a:bodyPr/>
          <a:lstStyle/>
          <a:p>
            <a:r>
              <a:rPr lang="zh-CN" altLang="en-US" sz="3200" b="1" dirty="0">
                <a:solidFill>
                  <a:srgbClr val="0070C0"/>
                </a:solidFill>
                <a:latin typeface="微软雅黑" panose="020B0503020204020204" pitchFamily="34" charset="-122"/>
                <a:ea typeface="微软雅黑" panose="020B0503020204020204" pitchFamily="34" charset="-122"/>
              </a:rPr>
              <a:t>字节多路通道</a:t>
            </a:r>
            <a:r>
              <a:rPr lang="zh-CN" altLang="en-US" sz="3200" b="1" dirty="0">
                <a:latin typeface="微软雅黑" panose="020B0503020204020204" pitchFamily="34" charset="-122"/>
                <a:ea typeface="微软雅黑" panose="020B0503020204020204" pitchFamily="34" charset="-122"/>
              </a:rPr>
              <a:t>和</a:t>
            </a:r>
            <a:r>
              <a:rPr lang="zh-CN" altLang="en-US" sz="3200" b="1" dirty="0">
                <a:solidFill>
                  <a:srgbClr val="0070C0"/>
                </a:solidFill>
                <a:latin typeface="微软雅黑" panose="020B0503020204020204" pitchFamily="34" charset="-122"/>
                <a:ea typeface="微软雅黑" panose="020B0503020204020204" pitchFamily="34" charset="-122"/>
              </a:rPr>
              <a:t>数组多路通道</a:t>
            </a:r>
            <a:r>
              <a:rPr lang="zh-CN" altLang="en-US" sz="3200" b="1" dirty="0">
                <a:latin typeface="微软雅黑" panose="020B0503020204020204" pitchFamily="34" charset="-122"/>
                <a:ea typeface="微软雅黑" panose="020B0503020204020204" pitchFamily="34" charset="-122"/>
              </a:rPr>
              <a:t>的不同</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371600"/>
            <a:ext cx="10896600" cy="5181600"/>
          </a:xfrm>
        </p:spPr>
        <p:txBody>
          <a:bodyPr/>
          <a:lstStyle/>
          <a:p>
            <a:pPr>
              <a:lnSpc>
                <a:spcPct val="130000"/>
              </a:lnSpc>
              <a:spcBef>
                <a:spcPts val="170"/>
              </a:spcBef>
              <a:defRPr/>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独占性</a:t>
            </a:r>
            <a:endParaRPr lang="en-US" altLang="zh-CN" sz="2400" dirty="0">
              <a:latin typeface="微软雅黑" panose="020B0503020204020204" pitchFamily="34" charset="-122"/>
              <a:ea typeface="微软雅黑" panose="020B0503020204020204" pitchFamily="34" charset="-122"/>
            </a:endParaRPr>
          </a:p>
          <a:p>
            <a:pPr lvl="1">
              <a:lnSpc>
                <a:spcPct val="130000"/>
              </a:lnSpc>
              <a:spcBef>
                <a:spcPts val="170"/>
              </a:spcBef>
              <a:defRPr/>
            </a:pPr>
            <a:r>
              <a:rPr lang="zh-CN" altLang="en-US" sz="2000" dirty="0">
                <a:latin typeface="微软雅黑" panose="020B0503020204020204" pitchFamily="34" charset="-122"/>
                <a:ea typeface="微软雅黑" panose="020B0503020204020204" pitchFamily="34" charset="-122"/>
              </a:rPr>
              <a:t>数组多路通道允许多个设备同时工作，但只允许一个设备进行传输型操作，其他设备进行控制型操作</a:t>
            </a:r>
            <a:endParaRPr lang="en-US" altLang="zh-CN" sz="2000" dirty="0">
              <a:latin typeface="微软雅黑" panose="020B0503020204020204" pitchFamily="34" charset="-122"/>
              <a:ea typeface="微软雅黑" panose="020B0503020204020204" pitchFamily="34" charset="-122"/>
            </a:endParaRPr>
          </a:p>
          <a:p>
            <a:pPr lvl="1">
              <a:lnSpc>
                <a:spcPct val="130000"/>
              </a:lnSpc>
              <a:spcBef>
                <a:spcPts val="170"/>
              </a:spcBef>
              <a:defRPr/>
            </a:pPr>
            <a:r>
              <a:rPr lang="zh-CN" altLang="en-US" sz="2000" dirty="0">
                <a:latin typeface="微软雅黑" panose="020B0503020204020204" pitchFamily="34" charset="-122"/>
                <a:ea typeface="微软雅黑" panose="020B0503020204020204" pitchFamily="34" charset="-122"/>
              </a:rPr>
              <a:t>字节多路通道不仅允许多个设备同时操作，而且也允许它们同时进行传输型操作</a:t>
            </a:r>
            <a:endParaRPr lang="en-US" altLang="zh-CN" sz="2000" dirty="0">
              <a:latin typeface="微软雅黑" panose="020B0503020204020204" pitchFamily="34" charset="-122"/>
              <a:ea typeface="微软雅黑" panose="020B0503020204020204" pitchFamily="34" charset="-122"/>
            </a:endParaRPr>
          </a:p>
          <a:p>
            <a:pPr>
              <a:lnSpc>
                <a:spcPct val="130000"/>
              </a:lnSpc>
              <a:spcBef>
                <a:spcPts val="170"/>
              </a:spcBef>
              <a:defRPr/>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传输单位</a:t>
            </a:r>
            <a:endParaRPr lang="en-US" altLang="zh-CN" sz="2400" dirty="0">
              <a:latin typeface="微软雅黑" panose="020B0503020204020204" pitchFamily="34" charset="-122"/>
              <a:ea typeface="微软雅黑" panose="020B0503020204020204" pitchFamily="34" charset="-122"/>
            </a:endParaRPr>
          </a:p>
          <a:p>
            <a:pPr lvl="1">
              <a:lnSpc>
                <a:spcPct val="130000"/>
              </a:lnSpc>
              <a:spcBef>
                <a:spcPts val="170"/>
              </a:spcBef>
              <a:defRPr/>
            </a:pPr>
            <a:r>
              <a:rPr lang="zh-CN" altLang="en-US" sz="2000" dirty="0">
                <a:latin typeface="微软雅黑" panose="020B0503020204020204" pitchFamily="34" charset="-122"/>
                <a:ea typeface="微软雅黑" panose="020B0503020204020204" pitchFamily="34" charset="-122"/>
              </a:rPr>
              <a:t>数组多路通道与设备之间数据传送的基本单位是</a:t>
            </a:r>
            <a:r>
              <a:rPr lang="zh-CN" altLang="en-US" sz="2000" dirty="0">
                <a:solidFill>
                  <a:srgbClr val="C00000"/>
                </a:solidFill>
                <a:latin typeface="微软雅黑" panose="020B0503020204020204" pitchFamily="34" charset="-122"/>
                <a:ea typeface="微软雅黑" panose="020B0503020204020204" pitchFamily="34" charset="-122"/>
              </a:rPr>
              <a:t>数据块</a:t>
            </a:r>
            <a:r>
              <a:rPr lang="zh-CN" altLang="en-US" sz="2000" dirty="0">
                <a:latin typeface="微软雅黑" panose="020B0503020204020204" pitchFamily="34" charset="-122"/>
                <a:ea typeface="微软雅黑" panose="020B0503020204020204" pitchFamily="34" charset="-122"/>
              </a:rPr>
              <a:t>，通道必须为一个设备传送完一个数据块以后，才能为别的设备传送数据块</a:t>
            </a:r>
            <a:endParaRPr lang="en-US" altLang="zh-CN" sz="2000" dirty="0">
              <a:latin typeface="微软雅黑" panose="020B0503020204020204" pitchFamily="34" charset="-122"/>
              <a:ea typeface="微软雅黑" panose="020B0503020204020204" pitchFamily="34" charset="-122"/>
            </a:endParaRPr>
          </a:p>
          <a:p>
            <a:pPr lvl="1">
              <a:lnSpc>
                <a:spcPct val="130000"/>
              </a:lnSpc>
              <a:spcBef>
                <a:spcPts val="170"/>
              </a:spcBef>
              <a:defRPr/>
            </a:pPr>
            <a:r>
              <a:rPr lang="zh-CN" altLang="en-US" sz="2000" dirty="0">
                <a:latin typeface="微软雅黑" panose="020B0503020204020204" pitchFamily="34" charset="-122"/>
                <a:ea typeface="微软雅黑" panose="020B0503020204020204" pitchFamily="34" charset="-122"/>
              </a:rPr>
              <a:t>字节多路通道与设备之间数据传送的基本单位是</a:t>
            </a:r>
            <a:r>
              <a:rPr lang="zh-CN" altLang="en-US" sz="2000" dirty="0">
                <a:solidFill>
                  <a:srgbClr val="C00000"/>
                </a:solidFill>
                <a:latin typeface="微软雅黑" panose="020B0503020204020204" pitchFamily="34" charset="-122"/>
                <a:ea typeface="微软雅黑" panose="020B0503020204020204" pitchFamily="34" charset="-122"/>
              </a:rPr>
              <a:t>字节</a:t>
            </a:r>
            <a:r>
              <a:rPr lang="zh-CN" altLang="en-US" sz="2000" dirty="0">
                <a:latin typeface="微软雅黑" panose="020B0503020204020204" pitchFamily="34" charset="-122"/>
                <a:ea typeface="微软雅黑" panose="020B0503020204020204" pitchFamily="34" charset="-122"/>
              </a:rPr>
              <a:t>，通道为一个设备传送一个字节后，又可以为另一个设备传送一个字节，因此各设备与通道之间的数据传送是以字节为单位交替进行</a:t>
            </a:r>
            <a:endParaRPr lang="zh-CN" altLang="en-US" sz="2000" dirty="0">
              <a:latin typeface="微软雅黑" panose="020B0503020204020204" pitchFamily="34" charset="-122"/>
              <a:ea typeface="微软雅黑" panose="020B0503020204020204" pitchFamily="34" charset="-122"/>
            </a:endParaRPr>
          </a:p>
          <a:p>
            <a:pPr marL="0" indent="0">
              <a:lnSpc>
                <a:spcPct val="130000"/>
              </a:lnSpc>
              <a:spcBef>
                <a:spcPts val="170"/>
              </a:spcBef>
              <a:buNone/>
              <a:defRPr/>
            </a:pPr>
            <a:endParaRPr lang="zh-CN" altLang="en-US" dirty="0"/>
          </a:p>
        </p:txBody>
      </p:sp>
      <p:sp>
        <p:nvSpPr>
          <p:cNvPr id="75780"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480B8D8B-1F5D-41BC-AD7A-BA86EC9CAA54}" type="slidenum">
              <a:rPr lang="en-US" altLang="zh-CN" sz="1400"/>
            </a:fld>
            <a:endParaRPr lang="en-US" altLang="zh-CN"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35044B18-2F3C-482B-9E00-32196DC85831}" type="slidenum">
              <a:rPr lang="en-US" altLang="zh-CN" sz="1400"/>
            </a:fld>
            <a:endParaRPr lang="en-US" altLang="zh-CN" sz="1400"/>
          </a:p>
        </p:txBody>
      </p:sp>
      <p:sp>
        <p:nvSpPr>
          <p:cNvPr id="82947" name="Rectangle 2"/>
          <p:cNvSpPr>
            <a:spLocks noGrp="1" noChangeArrowheads="1"/>
          </p:cNvSpPr>
          <p:nvPr>
            <p:ph type="title"/>
          </p:nvPr>
        </p:nvSpPr>
        <p:spPr>
          <a:xfrm>
            <a:off x="2729360" y="356755"/>
            <a:ext cx="4142481"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p>
            <a:pPr algn="l"/>
            <a:r>
              <a:rPr lang="en-US" altLang="zh-CN" sz="3200" b="1" kern="1200" dirty="0">
                <a:solidFill>
                  <a:schemeClr val="accent2"/>
                </a:solidFill>
                <a:latin typeface="微软雅黑" panose="020B0503020204020204" pitchFamily="34" charset="-122"/>
                <a:ea typeface="微软雅黑" panose="020B0503020204020204" pitchFamily="34" charset="-122"/>
                <a:cs typeface="+mn-cs"/>
              </a:rPr>
              <a:t>5.2.3  I/O</a:t>
            </a:r>
            <a:r>
              <a:rPr lang="zh-CN" altLang="en-US" sz="3200" b="1" kern="1200" dirty="0">
                <a:solidFill>
                  <a:schemeClr val="accent2"/>
                </a:solidFill>
                <a:latin typeface="微软雅黑" panose="020B0503020204020204" pitchFamily="34" charset="-122"/>
                <a:ea typeface="微软雅黑" panose="020B0503020204020204" pitchFamily="34" charset="-122"/>
                <a:cs typeface="+mn-cs"/>
              </a:rPr>
              <a:t>通道（续）</a:t>
            </a:r>
            <a:endParaRPr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247811" name="Rectangle 3"/>
          <p:cNvSpPr>
            <a:spLocks noGrp="1" noChangeArrowheads="1"/>
          </p:cNvSpPr>
          <p:nvPr>
            <p:ph type="body" sz="half" idx="1"/>
          </p:nvPr>
        </p:nvSpPr>
        <p:spPr>
          <a:xfrm>
            <a:off x="2495551" y="1125538"/>
            <a:ext cx="7478713" cy="3994150"/>
          </a:xfrm>
        </p:spPr>
        <p:txBody>
          <a:bodyPr/>
          <a:lstStyle/>
          <a:p>
            <a:pPr eaLnBrk="1" hangingPunct="1">
              <a:lnSpc>
                <a:spcPct val="90000"/>
              </a:lnSpc>
              <a:buFontTx/>
              <a:buNone/>
              <a:defRPr/>
            </a:pPr>
            <a:r>
              <a:rPr lang="en-US" altLang="zh-CN" sz="2800" b="1">
                <a:solidFill>
                  <a:srgbClr val="0033CC"/>
                </a:solidFill>
                <a:effectLst>
                  <a:outerShdw blurRad="38100" dist="38100" dir="2700000" algn="tl">
                    <a:srgbClr val="C0C0C0"/>
                  </a:outerShdw>
                </a:effectLst>
                <a:latin typeface="楷体_GB2312" pitchFamily="49" charset="-122"/>
                <a:ea typeface="楷体_GB2312" pitchFamily="49" charset="-122"/>
              </a:rPr>
              <a:t>3</a:t>
            </a:r>
            <a:r>
              <a:rPr lang="zh-CN" altLang="en-US" sz="2800" b="1">
                <a:solidFill>
                  <a:srgbClr val="0033CC"/>
                </a:solidFill>
                <a:effectLst>
                  <a:outerShdw blurRad="38100" dist="38100" dir="2700000" algn="tl">
                    <a:srgbClr val="C0C0C0"/>
                  </a:outerShdw>
                </a:effectLst>
                <a:latin typeface="楷体_GB2312" pitchFamily="49" charset="-122"/>
                <a:ea typeface="楷体_GB2312" pitchFamily="49" charset="-122"/>
              </a:rPr>
              <a:t>、通道</a:t>
            </a:r>
            <a:r>
              <a:rPr lang="zh-CN" altLang="en-US" sz="2800" b="1">
                <a:solidFill>
                  <a:srgbClr val="0033CC"/>
                </a:solidFill>
                <a:effectLst>
                  <a:outerShdw blurRad="38100" dist="38100" dir="2700000" algn="tl">
                    <a:srgbClr val="C0C0C0"/>
                  </a:outerShdw>
                </a:effectLst>
                <a:ea typeface="楷体_GB2312" pitchFamily="49" charset="-122"/>
              </a:rPr>
              <a:t>“</a:t>
            </a:r>
            <a:r>
              <a:rPr lang="zh-CN" altLang="en-US" sz="2800" b="1">
                <a:solidFill>
                  <a:srgbClr val="0033CC"/>
                </a:solidFill>
                <a:effectLst>
                  <a:outerShdw blurRad="38100" dist="38100" dir="2700000" algn="tl">
                    <a:srgbClr val="C0C0C0"/>
                  </a:outerShdw>
                </a:effectLst>
                <a:latin typeface="楷体_GB2312" pitchFamily="49" charset="-122"/>
                <a:ea typeface="楷体_GB2312" pitchFamily="49" charset="-122"/>
              </a:rPr>
              <a:t>瓶颈</a:t>
            </a:r>
            <a:r>
              <a:rPr lang="zh-CN" altLang="en-US" sz="2800" b="1">
                <a:solidFill>
                  <a:srgbClr val="0033CC"/>
                </a:solidFill>
                <a:effectLst>
                  <a:outerShdw blurRad="38100" dist="38100" dir="2700000" algn="tl">
                    <a:srgbClr val="C0C0C0"/>
                  </a:outerShdw>
                </a:effectLst>
                <a:ea typeface="楷体_GB2312" pitchFamily="49" charset="-122"/>
              </a:rPr>
              <a:t>”</a:t>
            </a:r>
            <a:r>
              <a:rPr lang="zh-CN" altLang="en-US" sz="2800" b="1">
                <a:solidFill>
                  <a:srgbClr val="0033CC"/>
                </a:solidFill>
                <a:effectLst>
                  <a:outerShdw blurRad="38100" dist="38100" dir="2700000" algn="tl">
                    <a:srgbClr val="C0C0C0"/>
                  </a:outerShdw>
                </a:effectLst>
                <a:latin typeface="楷体_GB2312" pitchFamily="49" charset="-122"/>
                <a:ea typeface="楷体_GB2312" pitchFamily="49" charset="-122"/>
              </a:rPr>
              <a:t>问题：</a:t>
            </a:r>
            <a:endParaRPr lang="zh-CN" altLang="en-US" sz="2800" b="1">
              <a:solidFill>
                <a:srgbClr val="0033CC"/>
              </a:solidFill>
              <a:effectLst>
                <a:outerShdw blurRad="38100" dist="38100" dir="2700000" algn="tl">
                  <a:srgbClr val="C0C0C0"/>
                </a:outerShdw>
              </a:effectLst>
              <a:latin typeface="楷体_GB2312" pitchFamily="49" charset="-122"/>
              <a:ea typeface="楷体_GB2312" pitchFamily="49" charset="-122"/>
            </a:endParaRPr>
          </a:p>
        </p:txBody>
      </p:sp>
      <p:sp>
        <p:nvSpPr>
          <p:cNvPr id="82949" name="Text Box 5"/>
          <p:cNvSpPr txBox="1">
            <a:spLocks noChangeArrowheads="1"/>
          </p:cNvSpPr>
          <p:nvPr/>
        </p:nvSpPr>
        <p:spPr bwMode="auto">
          <a:xfrm>
            <a:off x="4800601" y="6237289"/>
            <a:ext cx="1738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zh-CN" altLang="en-US" sz="1800" b="1">
                <a:latin typeface="Times New Roman" panose="02020603050405020304" pitchFamily="18" charset="0"/>
              </a:rPr>
              <a:t>单通路</a:t>
            </a:r>
            <a:r>
              <a:rPr kumimoji="1" lang="en-US" altLang="zh-CN" sz="1800" b="1">
                <a:latin typeface="Times New Roman" panose="02020603050405020304" pitchFamily="18" charset="0"/>
              </a:rPr>
              <a:t>I/O</a:t>
            </a:r>
            <a:r>
              <a:rPr kumimoji="1" lang="zh-CN" altLang="en-US" sz="1800" b="1">
                <a:latin typeface="Times New Roman" panose="02020603050405020304" pitchFamily="18" charset="0"/>
              </a:rPr>
              <a:t>系统</a:t>
            </a:r>
            <a:r>
              <a:rPr kumimoji="1" lang="zh-CN" altLang="en-US" sz="1800">
                <a:latin typeface="Times New Roman" panose="02020603050405020304" pitchFamily="18" charset="0"/>
              </a:rPr>
              <a:t> </a:t>
            </a:r>
            <a:endParaRPr kumimoji="1" lang="zh-CN" altLang="en-US" sz="1800">
              <a:latin typeface="Times New Roman" panose="02020603050405020304" pitchFamily="18" charset="0"/>
            </a:endParaRPr>
          </a:p>
        </p:txBody>
      </p:sp>
      <p:graphicFrame>
        <p:nvGraphicFramePr>
          <p:cNvPr id="82950" name="Object 2"/>
          <p:cNvGraphicFramePr>
            <a:graphicFrameLocks noChangeAspect="1"/>
          </p:cNvGraphicFramePr>
          <p:nvPr/>
        </p:nvGraphicFramePr>
        <p:xfrm>
          <a:off x="1703388" y="1989139"/>
          <a:ext cx="8064500" cy="3933825"/>
        </p:xfrm>
        <a:graphic>
          <a:graphicData uri="http://schemas.openxmlformats.org/presentationml/2006/ole">
            <mc:AlternateContent xmlns:mc="http://schemas.openxmlformats.org/markup-compatibility/2006">
              <mc:Choice xmlns:v="urn:schemas-microsoft-com:vml" Requires="v">
                <p:oleObj spid="_x0000_s9279" name="Visio" r:id="rId1" imgW="3657600" imgH="1783715" progId="Visio.Drawing.11">
                  <p:embed/>
                </p:oleObj>
              </mc:Choice>
              <mc:Fallback>
                <p:oleObj name="Visio" r:id="rId1" imgW="3657600" imgH="178371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989139"/>
                        <a:ext cx="80645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1EF9B944-4C8B-446E-8FE9-3E4ACC6AF5B6}" type="slidenum">
              <a:rPr lang="en-US" altLang="zh-CN" sz="1400"/>
            </a:fld>
            <a:endParaRPr lang="en-US" altLang="zh-CN" sz="1400"/>
          </a:p>
        </p:txBody>
      </p:sp>
      <p:sp>
        <p:nvSpPr>
          <p:cNvPr id="84995" name="Text Box 4"/>
          <p:cNvSpPr txBox="1">
            <a:spLocks noChangeArrowheads="1"/>
          </p:cNvSpPr>
          <p:nvPr/>
        </p:nvSpPr>
        <p:spPr bwMode="auto">
          <a:xfrm>
            <a:off x="4648201" y="5715000"/>
            <a:ext cx="1704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zh-CN" altLang="en-US" sz="1800">
                <a:latin typeface="Times New Roman" panose="02020603050405020304" pitchFamily="18" charset="0"/>
              </a:rPr>
              <a:t>多通路</a:t>
            </a:r>
            <a:r>
              <a:rPr kumimoji="1" lang="en-US" altLang="zh-CN" sz="1800">
                <a:latin typeface="Times New Roman" panose="02020603050405020304" pitchFamily="18" charset="0"/>
              </a:rPr>
              <a:t>I/O</a:t>
            </a:r>
            <a:r>
              <a:rPr kumimoji="1" lang="zh-CN" altLang="en-US" sz="1800">
                <a:latin typeface="Times New Roman" panose="02020603050405020304" pitchFamily="18" charset="0"/>
              </a:rPr>
              <a:t>系统 </a:t>
            </a:r>
            <a:endParaRPr kumimoji="1" lang="zh-CN" altLang="en-US" sz="1800">
              <a:latin typeface="Times New Roman" panose="02020603050405020304" pitchFamily="18" charset="0"/>
            </a:endParaRPr>
          </a:p>
        </p:txBody>
      </p:sp>
      <p:graphicFrame>
        <p:nvGraphicFramePr>
          <p:cNvPr id="84996" name="Object 2"/>
          <p:cNvGraphicFramePr>
            <a:graphicFrameLocks noChangeAspect="1"/>
          </p:cNvGraphicFramePr>
          <p:nvPr/>
        </p:nvGraphicFramePr>
        <p:xfrm>
          <a:off x="1524000" y="2133600"/>
          <a:ext cx="9144000" cy="3251200"/>
        </p:xfrm>
        <a:graphic>
          <a:graphicData uri="http://schemas.openxmlformats.org/presentationml/2006/ole">
            <mc:AlternateContent xmlns:mc="http://schemas.openxmlformats.org/markup-compatibility/2006">
              <mc:Choice xmlns:v="urn:schemas-microsoft-com:vml" Requires="v">
                <p:oleObj spid="_x0000_s10303" name="Visio" r:id="rId1" imgW="3116580" imgH="1104900" progId="Visio.Drawing.11">
                  <p:embed/>
                </p:oleObj>
              </mc:Choice>
              <mc:Fallback>
                <p:oleObj name="Visio" r:id="rId1" imgW="3116580" imgH="110490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33600"/>
                        <a:ext cx="9144000"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1542" name="Rectangle 6"/>
          <p:cNvSpPr>
            <a:spLocks noChangeArrowheads="1"/>
          </p:cNvSpPr>
          <p:nvPr/>
        </p:nvSpPr>
        <p:spPr bwMode="auto">
          <a:xfrm>
            <a:off x="2351088" y="1341438"/>
            <a:ext cx="5999162" cy="476250"/>
          </a:xfrm>
          <a:prstGeom prst="rect">
            <a:avLst/>
          </a:prstGeom>
          <a:noFill/>
          <a:ln w="9525">
            <a:noFill/>
            <a:miter lim="800000"/>
          </a:ln>
          <a:effectLst/>
        </p:spPr>
        <p:txBody>
          <a:bodyPr wrap="none">
            <a:spAutoFit/>
          </a:bodyPr>
          <a:lstStyle/>
          <a:p>
            <a:pPr lvl="1" eaLnBrk="1" hangingPunct="1">
              <a:lnSpc>
                <a:spcPct val="90000"/>
              </a:lnSpc>
              <a:spcBef>
                <a:spcPct val="20000"/>
              </a:spcBef>
              <a:defRPr/>
            </a:pPr>
            <a:r>
              <a:rPr lang="zh-CN" altLang="en-US" sz="2800" b="1">
                <a:solidFill>
                  <a:srgbClr val="0033CC"/>
                </a:solidFill>
                <a:effectLst>
                  <a:outerShdw blurRad="38100" dist="38100" dir="2700000" algn="tl">
                    <a:srgbClr val="C0C0C0"/>
                  </a:outerShdw>
                </a:effectLst>
              </a:rPr>
              <a:t>解决瓶颈：</a:t>
            </a:r>
            <a:r>
              <a:rPr lang="zh-CN" altLang="en-US" sz="2800" b="1">
                <a:solidFill>
                  <a:srgbClr val="FF6600"/>
                </a:solidFill>
                <a:effectLst>
                  <a:outerShdw blurRad="38100" dist="38100" dir="2700000" algn="tl">
                    <a:srgbClr val="C0C0C0"/>
                  </a:outerShdw>
                </a:effectLst>
              </a:rPr>
              <a:t>采用复联的多通路方式</a:t>
            </a:r>
            <a:endParaRPr lang="zh-CN" altLang="en-US" sz="2800" b="1">
              <a:solidFill>
                <a:srgbClr val="FF6600"/>
              </a:solidFill>
              <a:effectLst>
                <a:outerShdw blurRad="38100" dist="38100" dir="2700000" algn="tl">
                  <a:srgbClr val="C0C0C0"/>
                </a:outerShdw>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a:xfrm>
            <a:off x="2819401" y="431226"/>
            <a:ext cx="3063659"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p>
            <a:pPr algn="l"/>
            <a:r>
              <a:rPr lang="en-US" altLang="zh-CN" sz="3200" b="1" kern="1200" dirty="0">
                <a:solidFill>
                  <a:schemeClr val="accent2"/>
                </a:solidFill>
                <a:latin typeface="微软雅黑" panose="020B0503020204020204" pitchFamily="34" charset="-122"/>
                <a:ea typeface="微软雅黑" panose="020B0503020204020204" pitchFamily="34" charset="-122"/>
                <a:cs typeface="+mn-cs"/>
              </a:rPr>
              <a:t>5.2.4  </a:t>
            </a:r>
            <a:r>
              <a:rPr lang="zh-CN" altLang="en-US" sz="3200" b="1" kern="1200" dirty="0">
                <a:solidFill>
                  <a:schemeClr val="accent2"/>
                </a:solidFill>
                <a:latin typeface="微软雅黑" panose="020B0503020204020204" pitchFamily="34" charset="-122"/>
                <a:ea typeface="微软雅黑" panose="020B0503020204020204" pitchFamily="34" charset="-122"/>
                <a:cs typeface="+mn-cs"/>
              </a:rPr>
              <a:t>总线系统</a:t>
            </a:r>
            <a:endParaRPr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248835" name="Rectangle 3"/>
          <p:cNvSpPr>
            <a:spLocks noGrp="1" noChangeArrowheads="1"/>
          </p:cNvSpPr>
          <p:nvPr>
            <p:ph type="body" sz="half" idx="1"/>
          </p:nvPr>
        </p:nvSpPr>
        <p:spPr>
          <a:xfrm>
            <a:off x="2514601" y="1299369"/>
            <a:ext cx="6969125" cy="719138"/>
          </a:xfrm>
        </p:spPr>
        <p:txBody>
          <a:bodyPr/>
          <a:lstStyle/>
          <a:p>
            <a:pPr eaLnBrk="1" hangingPunct="1">
              <a:lnSpc>
                <a:spcPct val="120000"/>
              </a:lnSpc>
              <a:spcBef>
                <a:spcPct val="0"/>
              </a:spcBef>
              <a:buClr>
                <a:srgbClr val="0066FF"/>
              </a:buClr>
              <a:buFontTx/>
              <a:buNone/>
              <a:defRPr/>
            </a:pPr>
            <a:r>
              <a:rPr lang="en-US" altLang="zh-CN" sz="2400" b="1" dirty="0">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a:t>
            </a:r>
            <a:r>
              <a:rPr lang="zh-CN" altLang="en-US" sz="2400" b="1" dirty="0">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、微机</a:t>
            </a:r>
            <a:r>
              <a:rPr lang="en-US" altLang="zh-CN" sz="2400" b="1" dirty="0">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I/O</a:t>
            </a:r>
            <a:r>
              <a:rPr lang="zh-CN" altLang="en-US" sz="2400" b="1" dirty="0">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系统</a:t>
            </a:r>
            <a:endParaRPr lang="zh-CN" altLang="en-US" sz="2400" b="1" dirty="0">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5237" name="Rectangle 6"/>
          <p:cNvSpPr>
            <a:spLocks noChangeArrowheads="1"/>
          </p:cNvSpPr>
          <p:nvPr/>
        </p:nvSpPr>
        <p:spPr bwMode="auto">
          <a:xfrm>
            <a:off x="1752600" y="4688612"/>
            <a:ext cx="8763000" cy="1754326"/>
          </a:xfrm>
          <a:prstGeom prst="rect">
            <a:avLst/>
          </a:prstGeom>
          <a:noFill/>
          <a:ln>
            <a:noFill/>
          </a:ln>
        </p:spPr>
        <p:txBody>
          <a:bodyPr wrap="square" anchor="ctr">
            <a:spAutoFit/>
          </a:bodyPr>
          <a:lstStyle/>
          <a:p>
            <a:pPr marL="266700" indent="-266700" eaLnBrk="1" hangingPunct="1">
              <a:lnSpc>
                <a:spcPct val="150000"/>
              </a:lnSpc>
              <a:buFontTx/>
              <a:buChar char="•"/>
              <a:defRPr/>
            </a:pPr>
            <a:r>
              <a:rPr kumimoji="1" lang="zh-CN" altLang="en-US" sz="2400" b="1" dirty="0">
                <a:latin typeface="微软雅黑" panose="020B0503020204020204" pitchFamily="34" charset="-122"/>
                <a:ea typeface="微软雅黑" panose="020B0503020204020204" pitchFamily="34" charset="-122"/>
              </a:rPr>
              <a:t>设备控制器：与设备一对多的关系，系统通过它与设备通信</a:t>
            </a:r>
            <a:endParaRPr kumimoji="1" lang="zh-CN" altLang="en-US" sz="2400" b="1" dirty="0">
              <a:latin typeface="微软雅黑" panose="020B0503020204020204" pitchFamily="34" charset="-122"/>
              <a:ea typeface="微软雅黑" panose="020B0503020204020204" pitchFamily="34" charset="-122"/>
            </a:endParaRPr>
          </a:p>
          <a:p>
            <a:pPr indent="266700" eaLnBrk="1" hangingPunct="1">
              <a:lnSpc>
                <a:spcPct val="150000"/>
              </a:lnSpc>
              <a:buFontTx/>
              <a:buChar char="•"/>
              <a:defRPr/>
            </a:pPr>
            <a:r>
              <a:rPr kumimoji="1" lang="zh-CN" altLang="en-US" sz="2400" b="1" dirty="0">
                <a:latin typeface="微软雅黑" panose="020B0503020204020204" pitchFamily="34" charset="-122"/>
                <a:ea typeface="微软雅黑" panose="020B0503020204020204" pitchFamily="34" charset="-122"/>
              </a:rPr>
              <a:t>系统</a:t>
            </a:r>
            <a:r>
              <a:rPr kumimoji="1" lang="en-US" altLang="zh-CN" sz="2400" b="1" dirty="0">
                <a:latin typeface="微软雅黑" panose="020B0503020204020204" pitchFamily="34" charset="-122"/>
                <a:ea typeface="微软雅黑" panose="020B0503020204020204" pitchFamily="34" charset="-122"/>
              </a:rPr>
              <a:t>--</a:t>
            </a:r>
            <a:r>
              <a:rPr kumimoji="1" lang="zh-CN" altLang="en-US" sz="2400" b="1" dirty="0">
                <a:latin typeface="微软雅黑" panose="020B0503020204020204" pitchFamily="34" charset="-122"/>
                <a:ea typeface="微软雅黑" panose="020B0503020204020204" pitchFamily="34" charset="-122"/>
              </a:rPr>
              <a:t>设备控制器</a:t>
            </a:r>
            <a:r>
              <a:rPr kumimoji="1" lang="en-US" altLang="zh-CN" sz="2400" b="1" dirty="0">
                <a:latin typeface="微软雅黑" panose="020B0503020204020204" pitchFamily="34" charset="-122"/>
                <a:ea typeface="微软雅黑" panose="020B0503020204020204" pitchFamily="34" charset="-122"/>
              </a:rPr>
              <a:t>--</a:t>
            </a:r>
            <a:r>
              <a:rPr kumimoji="1" lang="zh-CN" altLang="en-US" sz="2400" b="1" dirty="0">
                <a:latin typeface="微软雅黑" panose="020B0503020204020204" pitchFamily="34" charset="-122"/>
                <a:ea typeface="微软雅黑" panose="020B0503020204020204" pitchFamily="34" charset="-122"/>
              </a:rPr>
              <a:t>设备</a:t>
            </a:r>
            <a:endParaRPr kumimoji="1" lang="zh-CN" altLang="en-US" sz="2400" b="1" dirty="0">
              <a:latin typeface="微软雅黑" panose="020B0503020204020204" pitchFamily="34" charset="-122"/>
              <a:ea typeface="微软雅黑" panose="020B0503020204020204" pitchFamily="34" charset="-122"/>
            </a:endParaRPr>
          </a:p>
          <a:p>
            <a:pPr indent="266700" eaLnBrk="1" hangingPunct="1">
              <a:lnSpc>
                <a:spcPct val="150000"/>
              </a:lnSpc>
              <a:buFontTx/>
              <a:buChar char="•"/>
              <a:defRPr/>
            </a:pPr>
            <a:r>
              <a:rPr kumimoji="1" lang="zh-CN" altLang="en-US" sz="2400" b="1" dirty="0">
                <a:latin typeface="微软雅黑" panose="020B0503020204020204" pitchFamily="34" charset="-122"/>
                <a:ea typeface="微软雅黑" panose="020B0503020204020204" pitchFamily="34" charset="-122"/>
              </a:rPr>
              <a:t>缺点：总线瓶颈，</a:t>
            </a:r>
            <a:r>
              <a:rPr kumimoji="1" lang="en-US" altLang="zh-CN" sz="2400" b="1" dirty="0">
                <a:latin typeface="微软雅黑" panose="020B0503020204020204" pitchFamily="34" charset="-122"/>
                <a:ea typeface="微软雅黑" panose="020B0503020204020204" pitchFamily="34" charset="-122"/>
              </a:rPr>
              <a:t>CPU</a:t>
            </a:r>
            <a:r>
              <a:rPr kumimoji="1" lang="zh-CN" altLang="en-US" sz="2400" b="1" dirty="0">
                <a:latin typeface="微软雅黑" panose="020B0503020204020204" pitchFamily="34" charset="-122"/>
                <a:ea typeface="微软雅黑" panose="020B0503020204020204" pitchFamily="34" charset="-122"/>
              </a:rPr>
              <a:t>瓶颈。</a:t>
            </a:r>
            <a:endParaRPr kumimoji="1" lang="zh-CN" altLang="en-US" sz="2400" b="1" dirty="0">
              <a:latin typeface="微软雅黑" panose="020B0503020204020204" pitchFamily="34" charset="-122"/>
              <a:ea typeface="微软雅黑" panose="020B0503020204020204" pitchFamily="34" charset="-122"/>
            </a:endParaRPr>
          </a:p>
        </p:txBody>
      </p:sp>
      <p:graphicFrame>
        <p:nvGraphicFramePr>
          <p:cNvPr id="86021" name="Object 2"/>
          <p:cNvGraphicFramePr>
            <a:graphicFrameLocks noChangeAspect="1"/>
          </p:cNvGraphicFramePr>
          <p:nvPr/>
        </p:nvGraphicFramePr>
        <p:xfrm>
          <a:off x="1524000" y="1839914"/>
          <a:ext cx="9144000" cy="2579687"/>
        </p:xfrm>
        <a:graphic>
          <a:graphicData uri="http://schemas.openxmlformats.org/presentationml/2006/ole">
            <mc:AlternateContent xmlns:mc="http://schemas.openxmlformats.org/markup-compatibility/2006">
              <mc:Choice xmlns:v="urn:schemas-microsoft-com:vml" Requires="v">
                <p:oleObj spid="_x0000_s11327" name="Visio" r:id="rId1" imgW="4504055" imgH="1275715" progId="Visio.Drawing.11">
                  <p:embed/>
                </p:oleObj>
              </mc:Choice>
              <mc:Fallback>
                <p:oleObj name="Visio" r:id="rId1" imgW="4504055" imgH="127571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39914"/>
                        <a:ext cx="9144000" cy="257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1FE086A1-D091-43D0-82B6-ECD8BB607A39}" type="slidenum">
              <a:rPr lang="en-US" altLang="zh-CN" sz="1400"/>
            </a:fld>
            <a:endParaRPr lang="en-US" altLang="zh-CN" sz="1400"/>
          </a:p>
        </p:txBody>
      </p:sp>
      <p:sp>
        <p:nvSpPr>
          <p:cNvPr id="87043" name="Rectangle 2"/>
          <p:cNvSpPr>
            <a:spLocks noGrp="1" noChangeArrowheads="1"/>
          </p:cNvSpPr>
          <p:nvPr>
            <p:ph type="title"/>
          </p:nvPr>
        </p:nvSpPr>
        <p:spPr>
          <a:xfrm>
            <a:off x="2667001" y="393413"/>
            <a:ext cx="3063659"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p>
            <a:pPr algn="l"/>
            <a:r>
              <a:rPr lang="en-US" altLang="zh-CN" sz="3200" b="1" kern="1200" dirty="0">
                <a:solidFill>
                  <a:schemeClr val="accent2"/>
                </a:solidFill>
                <a:latin typeface="微软雅黑" panose="020B0503020204020204" pitchFamily="34" charset="-122"/>
                <a:ea typeface="微软雅黑" panose="020B0503020204020204" pitchFamily="34" charset="-122"/>
                <a:cs typeface="+mn-cs"/>
              </a:rPr>
              <a:t>5.2.4  </a:t>
            </a:r>
            <a:r>
              <a:rPr lang="zh-CN" altLang="en-US" sz="3200" b="1" kern="1200" dirty="0">
                <a:solidFill>
                  <a:schemeClr val="accent2"/>
                </a:solidFill>
                <a:latin typeface="微软雅黑" panose="020B0503020204020204" pitchFamily="34" charset="-122"/>
                <a:ea typeface="微软雅黑" panose="020B0503020204020204" pitchFamily="34" charset="-122"/>
                <a:cs typeface="+mn-cs"/>
              </a:rPr>
              <a:t>总线系统</a:t>
            </a:r>
            <a:endParaRPr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96260" name="Rectangle 3"/>
          <p:cNvSpPr>
            <a:spLocks noGrp="1" noChangeArrowheads="1"/>
          </p:cNvSpPr>
          <p:nvPr>
            <p:ph type="body" sz="half" idx="1"/>
          </p:nvPr>
        </p:nvSpPr>
        <p:spPr>
          <a:xfrm>
            <a:off x="762000" y="1295400"/>
            <a:ext cx="7594600" cy="4537075"/>
          </a:xfrm>
        </p:spPr>
        <p:txBody>
          <a:bodyPr/>
          <a:lstStyle/>
          <a:p>
            <a:pPr eaLnBrk="1" hangingPunct="1">
              <a:buFontTx/>
              <a:buNone/>
              <a:defRPr/>
            </a:pPr>
            <a:r>
              <a:rPr lang="en-US" altLang="zh-CN" sz="2800" b="1" dirty="0">
                <a:solidFill>
                  <a:srgbClr val="0033CC"/>
                </a:solidFill>
                <a:latin typeface="+mn-ea"/>
              </a:rPr>
              <a:t>2</a:t>
            </a:r>
            <a:r>
              <a:rPr lang="zh-CN" altLang="en-US" sz="2800" b="1" dirty="0">
                <a:solidFill>
                  <a:srgbClr val="0033CC"/>
                </a:solidFill>
                <a:latin typeface="+mn-ea"/>
              </a:rPr>
              <a:t>、主机</a:t>
            </a:r>
            <a:r>
              <a:rPr lang="en-US" altLang="zh-CN" sz="2800" b="1" dirty="0">
                <a:solidFill>
                  <a:srgbClr val="0033CC"/>
                </a:solidFill>
                <a:latin typeface="+mn-ea"/>
              </a:rPr>
              <a:t>I/O</a:t>
            </a:r>
            <a:r>
              <a:rPr lang="zh-CN" altLang="en-US" sz="2800" b="1" dirty="0">
                <a:solidFill>
                  <a:srgbClr val="0033CC"/>
                </a:solidFill>
                <a:latin typeface="+mn-ea"/>
              </a:rPr>
              <a:t>系统（四级结构）</a:t>
            </a:r>
            <a:endParaRPr lang="zh-CN" altLang="en-US" sz="2800" b="1" dirty="0">
              <a:solidFill>
                <a:srgbClr val="0033CC"/>
              </a:solidFill>
              <a:latin typeface="+mn-ea"/>
            </a:endParaRPr>
          </a:p>
          <a:p>
            <a:pPr lvl="1" eaLnBrk="1" hangingPunct="1">
              <a:defRPr/>
            </a:pPr>
            <a:r>
              <a:rPr lang="zh-CN" altLang="en-US" sz="2400" b="1" dirty="0">
                <a:latin typeface="+mn-ea"/>
              </a:rPr>
              <a:t>计算机</a:t>
            </a:r>
            <a:r>
              <a:rPr lang="en-US" altLang="zh-CN" sz="2400" b="1" dirty="0">
                <a:latin typeface="+mn-ea"/>
              </a:rPr>
              <a:t>――I/O</a:t>
            </a:r>
            <a:r>
              <a:rPr lang="zh-CN" altLang="en-US" sz="2400" b="1" dirty="0">
                <a:latin typeface="+mn-ea"/>
              </a:rPr>
              <a:t>通道</a:t>
            </a:r>
            <a:r>
              <a:rPr lang="en-US" altLang="zh-CN" sz="2400" b="1" dirty="0">
                <a:latin typeface="+mn-ea"/>
              </a:rPr>
              <a:t>――I/O</a:t>
            </a:r>
            <a:r>
              <a:rPr lang="zh-CN" altLang="en-US" sz="2400" b="1" dirty="0">
                <a:latin typeface="+mn-ea"/>
              </a:rPr>
              <a:t>控制器</a:t>
            </a:r>
            <a:r>
              <a:rPr lang="en-US" altLang="zh-CN" sz="2400" b="1" dirty="0">
                <a:latin typeface="+mn-ea"/>
              </a:rPr>
              <a:t>――</a:t>
            </a:r>
            <a:r>
              <a:rPr lang="zh-CN" altLang="en-US" sz="2400" b="1" dirty="0">
                <a:latin typeface="+mn-ea"/>
              </a:rPr>
              <a:t>设备</a:t>
            </a:r>
            <a:endParaRPr lang="zh-CN" altLang="en-US" sz="2400" b="1" dirty="0">
              <a:latin typeface="+mn-ea"/>
            </a:endParaRPr>
          </a:p>
          <a:p>
            <a:pPr lvl="1" eaLnBrk="1" hangingPunct="1">
              <a:defRPr/>
            </a:pPr>
            <a:r>
              <a:rPr lang="en-US" altLang="zh-CN" sz="2400" b="1" dirty="0">
                <a:latin typeface="+mn-ea"/>
              </a:rPr>
              <a:t>I/O</a:t>
            </a:r>
            <a:r>
              <a:rPr lang="zh-CN" altLang="en-US" sz="2400" b="1" dirty="0">
                <a:latin typeface="+mn-ea"/>
              </a:rPr>
              <a:t>通道相当于对总线的扩展</a:t>
            </a:r>
            <a:r>
              <a:rPr lang="zh-CN" altLang="en-US" sz="2400" b="1" dirty="0" smtClean="0">
                <a:latin typeface="+mn-ea"/>
              </a:rPr>
              <a:t>，</a:t>
            </a:r>
            <a:endParaRPr lang="en-US" altLang="zh-CN" sz="2400" b="1" dirty="0" smtClean="0">
              <a:latin typeface="+mn-ea"/>
            </a:endParaRPr>
          </a:p>
          <a:p>
            <a:pPr marL="457200" lvl="1" indent="0" eaLnBrk="1" hangingPunct="1">
              <a:buNone/>
              <a:defRPr/>
            </a:pPr>
            <a:r>
              <a:rPr lang="zh-CN" altLang="en-US" sz="2400" b="1" dirty="0" smtClean="0">
                <a:latin typeface="+mn-ea"/>
              </a:rPr>
              <a:t>即</a:t>
            </a:r>
            <a:r>
              <a:rPr lang="zh-CN" altLang="en-US" sz="2400" b="1" dirty="0">
                <a:latin typeface="+mn-ea"/>
              </a:rPr>
              <a:t>多总线方式，且通道有一定的智能性</a:t>
            </a:r>
            <a:r>
              <a:rPr lang="zh-CN" altLang="en-US" sz="2400" b="1" dirty="0" smtClean="0">
                <a:latin typeface="+mn-ea"/>
              </a:rPr>
              <a:t>，</a:t>
            </a:r>
            <a:endParaRPr lang="en-US" altLang="zh-CN" sz="2400" b="1" dirty="0" smtClean="0">
              <a:latin typeface="+mn-ea"/>
            </a:endParaRPr>
          </a:p>
          <a:p>
            <a:pPr marL="457200" lvl="1" indent="0" eaLnBrk="1" hangingPunct="1">
              <a:buNone/>
              <a:defRPr/>
            </a:pPr>
            <a:r>
              <a:rPr lang="zh-CN" altLang="en-US" sz="2400" b="1" dirty="0" smtClean="0">
                <a:latin typeface="+mn-ea"/>
              </a:rPr>
              <a:t>能</a:t>
            </a:r>
            <a:r>
              <a:rPr lang="zh-CN" altLang="en-US" sz="2400" b="1" dirty="0">
                <a:latin typeface="+mn-ea"/>
              </a:rPr>
              <a:t>与</a:t>
            </a:r>
            <a:r>
              <a:rPr lang="en-US" altLang="zh-CN" sz="2400" b="1" dirty="0">
                <a:latin typeface="+mn-ea"/>
              </a:rPr>
              <a:t>CPU</a:t>
            </a:r>
            <a:r>
              <a:rPr lang="zh-CN" altLang="en-US" sz="2400" b="1" dirty="0">
                <a:latin typeface="+mn-ea"/>
              </a:rPr>
              <a:t>并行，解决其负担</a:t>
            </a:r>
            <a:endParaRPr lang="zh-CN" altLang="en-US" sz="2400" b="1" dirty="0">
              <a:latin typeface="+mn-ea"/>
            </a:endParaRPr>
          </a:p>
          <a:p>
            <a:pPr eaLnBrk="1" hangingPunct="1">
              <a:buFontTx/>
              <a:buNone/>
              <a:defRPr/>
            </a:pPr>
            <a:r>
              <a:rPr lang="en-US" altLang="zh-CN" sz="2800" b="1" dirty="0">
                <a:solidFill>
                  <a:srgbClr val="0033CC"/>
                </a:solidFill>
                <a:latin typeface="+mn-ea"/>
              </a:rPr>
              <a:t>3</a:t>
            </a:r>
            <a:r>
              <a:rPr lang="zh-CN" altLang="en-US" sz="2800" b="1" dirty="0">
                <a:solidFill>
                  <a:srgbClr val="0033CC"/>
                </a:solidFill>
                <a:latin typeface="+mn-ea"/>
              </a:rPr>
              <a:t>、常见的总线</a:t>
            </a:r>
            <a:endParaRPr lang="zh-CN" altLang="en-US" sz="2800" b="1" dirty="0">
              <a:solidFill>
                <a:srgbClr val="0033CC"/>
              </a:solidFill>
              <a:latin typeface="+mn-ea"/>
            </a:endParaRPr>
          </a:p>
          <a:p>
            <a:pPr lvl="1" eaLnBrk="1" hangingPunct="1">
              <a:defRPr/>
            </a:pPr>
            <a:r>
              <a:rPr lang="en-US" altLang="zh-CN" sz="2400" b="1" dirty="0">
                <a:latin typeface="+mn-ea"/>
              </a:rPr>
              <a:t>ISA  (8bit)</a:t>
            </a:r>
            <a:endParaRPr lang="en-US" altLang="zh-CN" sz="2400" b="1" dirty="0">
              <a:latin typeface="+mn-ea"/>
            </a:endParaRPr>
          </a:p>
          <a:p>
            <a:pPr lvl="1" eaLnBrk="1" hangingPunct="1">
              <a:defRPr/>
            </a:pPr>
            <a:r>
              <a:rPr lang="en-US" altLang="zh-CN" sz="2400" b="1" dirty="0">
                <a:latin typeface="+mn-ea"/>
              </a:rPr>
              <a:t>EISA  (16bit)</a:t>
            </a:r>
            <a:endParaRPr lang="en-US" altLang="zh-CN" sz="2400" b="1" dirty="0">
              <a:latin typeface="+mn-ea"/>
            </a:endParaRPr>
          </a:p>
          <a:p>
            <a:pPr lvl="1" eaLnBrk="1" hangingPunct="1">
              <a:defRPr/>
            </a:pPr>
            <a:r>
              <a:rPr lang="en-US" altLang="zh-CN" sz="2400" b="1" dirty="0" err="1">
                <a:latin typeface="+mn-ea"/>
              </a:rPr>
              <a:t>LocalBUS</a:t>
            </a:r>
            <a:endParaRPr lang="en-US" altLang="zh-CN" sz="2400" b="1" dirty="0">
              <a:latin typeface="+mn-ea"/>
            </a:endParaRPr>
          </a:p>
          <a:p>
            <a:pPr lvl="2" eaLnBrk="1" hangingPunct="1">
              <a:defRPr/>
            </a:pPr>
            <a:r>
              <a:rPr lang="en-US" altLang="zh-CN" b="1" dirty="0">
                <a:latin typeface="+mn-ea"/>
              </a:rPr>
              <a:t>VESA  (32bit)</a:t>
            </a:r>
            <a:endParaRPr lang="en-US" altLang="zh-CN" b="1" dirty="0">
              <a:latin typeface="+mn-ea"/>
            </a:endParaRPr>
          </a:p>
          <a:p>
            <a:pPr lvl="2" eaLnBrk="1" hangingPunct="1">
              <a:defRPr/>
            </a:pPr>
            <a:r>
              <a:rPr lang="en-US" altLang="zh-CN" b="1" dirty="0">
                <a:latin typeface="+mn-ea"/>
              </a:rPr>
              <a:t>PCI</a:t>
            </a:r>
            <a:r>
              <a:rPr lang="en-US" altLang="zh-CN" sz="2000" b="1" dirty="0">
                <a:latin typeface="+mn-ea"/>
              </a:rPr>
              <a:t>    </a:t>
            </a:r>
            <a:r>
              <a:rPr lang="en-US" altLang="zh-CN" b="1" dirty="0">
                <a:latin typeface="+mn-ea"/>
              </a:rPr>
              <a:t>(64bit)</a:t>
            </a:r>
            <a:endParaRPr lang="en-US" altLang="zh-CN" b="1" dirty="0">
              <a:latin typeface="+mn-ea"/>
            </a:endParaRPr>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l="2696" t="967" r="2515" b="1210"/>
          <a:stretch>
            <a:fillRect/>
          </a:stretch>
        </p:blipFill>
        <p:spPr bwMode="auto">
          <a:xfrm>
            <a:off x="6858000" y="2428875"/>
            <a:ext cx="5239536" cy="40544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2"/>
          <p:cNvSpPr txBox="1">
            <a:spLocks noChangeArrowheads="1"/>
          </p:cNvSpPr>
          <p:nvPr/>
        </p:nvSpPr>
        <p:spPr bwMode="auto">
          <a:xfrm>
            <a:off x="4558941" y="228600"/>
            <a:ext cx="2419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lang="zh-CN" altLang="en-US" sz="4400" dirty="0">
                <a:solidFill>
                  <a:srgbClr val="002060"/>
                </a:solidFill>
                <a:latin typeface="微软雅黑" panose="020B0503020204020204" pitchFamily="34" charset="-122"/>
                <a:ea typeface="微软雅黑" panose="020B0503020204020204" pitchFamily="34" charset="-122"/>
              </a:rPr>
              <a:t>内容概述</a:t>
            </a:r>
            <a:endParaRPr lang="zh-CN" altLang="en-US" sz="4400" dirty="0">
              <a:solidFill>
                <a:srgbClr val="002060"/>
              </a:solidFill>
              <a:latin typeface="微软雅黑" panose="020B0503020204020204" pitchFamily="34" charset="-122"/>
              <a:ea typeface="微软雅黑" panose="020B0503020204020204" pitchFamily="34" charset="-122"/>
            </a:endParaRPr>
          </a:p>
        </p:txBody>
      </p:sp>
      <p:sp>
        <p:nvSpPr>
          <p:cNvPr id="17" name="Text Box 3"/>
          <p:cNvSpPr txBox="1">
            <a:spLocks noChangeArrowheads="1"/>
          </p:cNvSpPr>
          <p:nvPr/>
        </p:nvSpPr>
        <p:spPr bwMode="auto">
          <a:xfrm>
            <a:off x="3392130" y="1808163"/>
            <a:ext cx="475297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5.1 I/O</a:t>
            </a:r>
            <a:r>
              <a:rPr lang="zh-CN" altLang="en-US" sz="2400" dirty="0">
                <a:solidFill>
                  <a:srgbClr val="002060"/>
                </a:solidFill>
                <a:latin typeface="微软雅黑" panose="020B0503020204020204" pitchFamily="34" charset="-122"/>
                <a:ea typeface="微软雅黑" panose="020B0503020204020204" pitchFamily="34" charset="-122"/>
              </a:rPr>
              <a:t>系统的功能、模型和接口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5.2 I/O</a:t>
            </a:r>
            <a:r>
              <a:rPr lang="zh-CN" altLang="en-US" sz="2400" dirty="0">
                <a:solidFill>
                  <a:srgbClr val="002060"/>
                </a:solidFill>
                <a:latin typeface="微软雅黑" panose="020B0503020204020204" pitchFamily="34" charset="-122"/>
                <a:ea typeface="微软雅黑" panose="020B0503020204020204" pitchFamily="34" charset="-122"/>
              </a:rPr>
              <a:t>设备和设备控制器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C00000"/>
                </a:solidFill>
                <a:latin typeface="微软雅黑" panose="020B0503020204020204" pitchFamily="34" charset="-122"/>
                <a:ea typeface="微软雅黑" panose="020B0503020204020204" pitchFamily="34" charset="-122"/>
              </a:rPr>
              <a:t>5.3 </a:t>
            </a:r>
            <a:r>
              <a:rPr lang="zh-CN" altLang="en-US" sz="2400" dirty="0">
                <a:solidFill>
                  <a:srgbClr val="C00000"/>
                </a:solidFill>
                <a:latin typeface="微软雅黑" panose="020B0503020204020204" pitchFamily="34" charset="-122"/>
                <a:ea typeface="微软雅黑" panose="020B0503020204020204" pitchFamily="34" charset="-122"/>
              </a:rPr>
              <a:t>中断机构和中断处理程序</a:t>
            </a:r>
            <a:endParaRPr lang="zh-CN" altLang="en-US" sz="2400" dirty="0">
              <a:solidFill>
                <a:srgbClr val="C0000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5.4 </a:t>
            </a:r>
            <a:r>
              <a:rPr lang="zh-CN" altLang="en-US" sz="2400" dirty="0">
                <a:solidFill>
                  <a:srgbClr val="002060"/>
                </a:solidFill>
                <a:latin typeface="微软雅黑" panose="020B0503020204020204" pitchFamily="34" charset="-122"/>
                <a:ea typeface="微软雅黑" panose="020B0503020204020204" pitchFamily="34" charset="-122"/>
              </a:rPr>
              <a:t>设备驱动程序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18" name="Text Box 7"/>
          <p:cNvSpPr txBox="1">
            <a:spLocks noChangeArrowheads="1"/>
          </p:cNvSpPr>
          <p:nvPr/>
        </p:nvSpPr>
        <p:spPr bwMode="auto">
          <a:xfrm>
            <a:off x="3392130" y="3914211"/>
            <a:ext cx="421942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5.5 </a:t>
            </a:r>
            <a:r>
              <a:rPr lang="zh-CN" altLang="en-US" sz="2400" dirty="0">
                <a:solidFill>
                  <a:srgbClr val="002060"/>
                </a:solidFill>
                <a:latin typeface="微软雅黑" panose="020B0503020204020204" pitchFamily="34" charset="-122"/>
                <a:ea typeface="微软雅黑" panose="020B0503020204020204" pitchFamily="34" charset="-122"/>
              </a:rPr>
              <a:t>与设备无关的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5.6 </a:t>
            </a:r>
            <a:r>
              <a:rPr lang="zh-CN" altLang="en-US" sz="2400" dirty="0">
                <a:solidFill>
                  <a:srgbClr val="002060"/>
                </a:solidFill>
                <a:latin typeface="微软雅黑" panose="020B0503020204020204" pitchFamily="34" charset="-122"/>
                <a:ea typeface="微软雅黑" panose="020B0503020204020204" pitchFamily="34" charset="-122"/>
              </a:rPr>
              <a:t>用户层的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5.7 </a:t>
            </a:r>
            <a:r>
              <a:rPr lang="zh-CN" altLang="en-US" sz="2400" dirty="0">
                <a:solidFill>
                  <a:srgbClr val="002060"/>
                </a:solidFill>
                <a:latin typeface="微软雅黑" panose="020B0503020204020204" pitchFamily="34" charset="-122"/>
                <a:ea typeface="微软雅黑" panose="020B0503020204020204" pitchFamily="34" charset="-122"/>
              </a:rPr>
              <a:t>缓冲管理</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5.8 </a:t>
            </a:r>
            <a:r>
              <a:rPr lang="zh-CN" altLang="en-US" sz="2400" dirty="0">
                <a:solidFill>
                  <a:srgbClr val="002060"/>
                </a:solidFill>
                <a:latin typeface="微软雅黑" panose="020B0503020204020204" pitchFamily="34" charset="-122"/>
                <a:ea typeface="微软雅黑" panose="020B0503020204020204" pitchFamily="34" charset="-122"/>
              </a:rPr>
              <a:t>磁盘存储器的性能和调度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676400" y="1104900"/>
            <a:ext cx="82296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eaLnBrk="1" hangingPunct="1"/>
            <a:r>
              <a:rPr lang="en-US" altLang="zh-CN" sz="3200" b="1" dirty="0">
                <a:solidFill>
                  <a:schemeClr val="accent6">
                    <a:lumMod val="75000"/>
                  </a:schemeClr>
                </a:solidFill>
                <a:ea typeface="楷体_GB2312" pitchFamily="49" charset="-122"/>
              </a:rPr>
              <a:t>5.3.1 </a:t>
            </a:r>
            <a:r>
              <a:rPr lang="zh-CN" altLang="en-US" sz="3200" b="1" dirty="0">
                <a:solidFill>
                  <a:schemeClr val="accent6">
                    <a:lumMod val="75000"/>
                  </a:schemeClr>
                </a:solidFill>
                <a:ea typeface="楷体_GB2312" pitchFamily="49" charset="-122"/>
              </a:rPr>
              <a:t>中断简介</a:t>
            </a:r>
            <a:endParaRPr lang="zh-CN" altLang="en-US" sz="3200" b="1" dirty="0">
              <a:solidFill>
                <a:schemeClr val="accent6">
                  <a:lumMod val="75000"/>
                </a:schemeClr>
              </a:solidFill>
              <a:ea typeface="楷体_GB2312" pitchFamily="49" charset="-122"/>
            </a:endParaRPr>
          </a:p>
        </p:txBody>
      </p:sp>
      <p:sp>
        <p:nvSpPr>
          <p:cNvPr id="477187" name="Rectangle 3"/>
          <p:cNvSpPr>
            <a:spLocks noGrp="1" noChangeArrowheads="1"/>
          </p:cNvSpPr>
          <p:nvPr>
            <p:ph type="body" idx="1"/>
          </p:nvPr>
        </p:nvSpPr>
        <p:spPr>
          <a:xfrm>
            <a:off x="2219325" y="2286000"/>
            <a:ext cx="8067675" cy="4489450"/>
          </a:xfrm>
        </p:spPr>
        <p:txBody>
          <a:bodyPr/>
          <a:lstStyle/>
          <a:p>
            <a:pPr>
              <a:lnSpc>
                <a:spcPct val="120000"/>
              </a:lnSpc>
              <a:defRPr/>
            </a:pP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、中断和陷入</a:t>
            </a:r>
            <a:r>
              <a:rPr lang="en-US" altLang="zh-CN" sz="2800" b="1" dirty="0">
                <a:latin typeface="微软雅黑" panose="020B0503020204020204" pitchFamily="34" charset="-122"/>
                <a:ea typeface="微软雅黑" panose="020B0503020204020204" pitchFamily="34" charset="-122"/>
              </a:rPr>
              <a:t>—CPU</a:t>
            </a:r>
            <a:r>
              <a:rPr lang="zh-CN" altLang="en-US" sz="2800" b="1" dirty="0">
                <a:latin typeface="微软雅黑" panose="020B0503020204020204" pitchFamily="34" charset="-122"/>
                <a:ea typeface="微软雅黑" panose="020B0503020204020204" pitchFamily="34" charset="-122"/>
              </a:rPr>
              <a:t>外部事件和内部事件导致</a:t>
            </a:r>
            <a:endParaRPr lang="zh-CN" altLang="en-US" sz="2800" dirty="0">
              <a:latin typeface="微软雅黑" panose="020B0503020204020204" pitchFamily="34" charset="-122"/>
              <a:ea typeface="微软雅黑" panose="020B0503020204020204" pitchFamily="34" charset="-122"/>
            </a:endParaRPr>
          </a:p>
          <a:p>
            <a:pPr>
              <a:lnSpc>
                <a:spcPct val="120000"/>
              </a:lnSpc>
              <a:defRPr/>
            </a:pP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、中断向量表和中断优先级</a:t>
            </a:r>
            <a:endParaRPr lang="zh-CN" altLang="en-US" sz="2800" dirty="0">
              <a:latin typeface="微软雅黑" panose="020B0503020204020204" pitchFamily="34" charset="-122"/>
              <a:ea typeface="微软雅黑" panose="020B0503020204020204" pitchFamily="34" charset="-122"/>
            </a:endParaRPr>
          </a:p>
          <a:p>
            <a:pPr>
              <a:lnSpc>
                <a:spcPct val="120000"/>
              </a:lnSpc>
              <a:defRPr/>
            </a:pP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、对多中断源的处理方式</a:t>
            </a:r>
            <a:endParaRPr lang="en-US" altLang="zh-CN" sz="2800" dirty="0">
              <a:latin typeface="微软雅黑" panose="020B0503020204020204" pitchFamily="34" charset="-122"/>
              <a:ea typeface="微软雅黑" panose="020B0503020204020204" pitchFamily="34" charset="-122"/>
            </a:endParaRPr>
          </a:p>
          <a:p>
            <a:pPr marL="0" indent="0">
              <a:lnSpc>
                <a:spcPct val="120000"/>
              </a:lnSpc>
              <a:buNone/>
              <a:defRPr/>
            </a:pPr>
            <a:r>
              <a:rPr lang="en-US" altLang="zh-CN" sz="2800" dirty="0">
                <a:latin typeface="微软雅黑" panose="020B0503020204020204" pitchFamily="34" charset="-122"/>
                <a:ea typeface="微软雅黑" panose="020B0503020204020204" pitchFamily="34" charset="-122"/>
              </a:rPr>
              <a:t>       1) </a:t>
            </a:r>
            <a:r>
              <a:rPr lang="zh-CN" altLang="en-US" sz="2800" dirty="0">
                <a:latin typeface="微软雅黑" panose="020B0503020204020204" pitchFamily="34" charset="-122"/>
                <a:ea typeface="微软雅黑" panose="020B0503020204020204" pitchFamily="34" charset="-122"/>
              </a:rPr>
              <a:t>屏蔽</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禁止</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中断</a:t>
            </a:r>
            <a:br>
              <a:rPr lang="zh-CN" altLang="en-US" sz="2800" dirty="0">
                <a:latin typeface="微软雅黑" panose="020B0503020204020204" pitchFamily="34" charset="-122"/>
                <a:ea typeface="微软雅黑" panose="020B0503020204020204" pitchFamily="34" charset="-122"/>
              </a:rPr>
            </a:b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嵌套中断</a:t>
            </a:r>
            <a:endParaRPr lang="zh-CN" altLang="en-US" sz="2800" dirty="0">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bwMode="auto">
          <a:xfrm>
            <a:off x="2667001" y="1"/>
            <a:ext cx="74898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3600" b="1">
                <a:solidFill>
                  <a:schemeClr val="accent6">
                    <a:lumMod val="75000"/>
                  </a:schemeClr>
                </a:solidFill>
                <a:latin typeface="+mj-lt"/>
                <a:ea typeface="楷体_GB2312" pitchFamily="49" charset="-122"/>
                <a:cs typeface="+mj-cs"/>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en-US" altLang="zh-CN" dirty="0"/>
              <a:t> 5.3 </a:t>
            </a:r>
            <a:r>
              <a:rPr lang="zh-CN" altLang="en-US" dirty="0"/>
              <a:t>中断机构和中断处理程序</a:t>
            </a:r>
            <a:endParaRPr lang="zh-CN" altLang="en-US" dirty="0"/>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39F44FC5-019C-4217-9EEE-A57243D3606A}" type="slidenum">
              <a:rPr lang="en-US" altLang="zh-CN" sz="1400">
                <a:solidFill>
                  <a:srgbClr val="000000"/>
                </a:solidFill>
              </a:rPr>
            </a:fld>
            <a:endParaRPr lang="en-US" altLang="zh-CN" sz="1400">
              <a:solidFill>
                <a:srgbClr val="000000"/>
              </a:solidFill>
            </a:endParaRPr>
          </a:p>
        </p:txBody>
      </p:sp>
      <p:sp>
        <p:nvSpPr>
          <p:cNvPr id="62467" name="Rectangle 2"/>
          <p:cNvSpPr>
            <a:spLocks noGrp="1" noChangeArrowheads="1"/>
          </p:cNvSpPr>
          <p:nvPr>
            <p:ph type="body" idx="1"/>
          </p:nvPr>
        </p:nvSpPr>
        <p:spPr>
          <a:xfrm>
            <a:off x="838200" y="1194457"/>
            <a:ext cx="10896600" cy="5270500"/>
          </a:xfrm>
        </p:spPr>
        <p:txBody>
          <a:bodyPr/>
          <a:lstStyle/>
          <a:p>
            <a:pPr algn="just">
              <a:lnSpc>
                <a:spcPct val="13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一个进程占有处理器运行时，由于自身或外界的原因（出现了某事件）使运行被打断。让操作系统处理所出现的事件，处理完中断事件之后，再让被打断的进程继续运行，这个过程称为“</a:t>
            </a:r>
            <a:r>
              <a:rPr lang="zh-CN" altLang="en-US" sz="2400" b="1" dirty="0">
                <a:solidFill>
                  <a:schemeClr val="folHlink"/>
                </a:solidFill>
                <a:latin typeface="微软雅黑" panose="020B0503020204020204" pitchFamily="34" charset="-122"/>
                <a:ea typeface="微软雅黑" panose="020B0503020204020204" pitchFamily="34" charset="-122"/>
              </a:rPr>
              <a:t>中断</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algn="just">
              <a:lnSpc>
                <a:spcPct val="13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把引起中断的事件称为“</a:t>
            </a:r>
            <a:r>
              <a:rPr lang="zh-CN" altLang="en-US" sz="2400" b="1" dirty="0">
                <a:solidFill>
                  <a:schemeClr val="folHlink"/>
                </a:solidFill>
                <a:latin typeface="微软雅黑" panose="020B0503020204020204" pitchFamily="34" charset="-122"/>
                <a:ea typeface="微软雅黑" panose="020B0503020204020204" pitchFamily="34" charset="-122"/>
              </a:rPr>
              <a:t>中断源</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algn="just">
              <a:lnSpc>
                <a:spcPct val="13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对出现的事件进行处理的程序称为“</a:t>
            </a:r>
            <a:r>
              <a:rPr lang="zh-CN" altLang="en-US" sz="2400" b="1" dirty="0">
                <a:solidFill>
                  <a:schemeClr val="folHlink"/>
                </a:solidFill>
                <a:latin typeface="微软雅黑" panose="020B0503020204020204" pitchFamily="34" charset="-122"/>
                <a:ea typeface="微软雅黑" panose="020B0503020204020204" pitchFamily="34" charset="-122"/>
              </a:rPr>
              <a:t>中断处理程序”</a:t>
            </a:r>
            <a:endParaRPr lang="zh-CN" altLang="en-US" sz="2400" b="1" dirty="0">
              <a:solidFill>
                <a:schemeClr val="folHlink"/>
              </a:solidFill>
              <a:latin typeface="微软雅黑" panose="020B0503020204020204" pitchFamily="34" charset="-122"/>
              <a:ea typeface="微软雅黑" panose="020B0503020204020204" pitchFamily="34" charset="-122"/>
            </a:endParaRPr>
          </a:p>
        </p:txBody>
      </p:sp>
      <p:sp>
        <p:nvSpPr>
          <p:cNvPr id="90116" name="矩形 1"/>
          <p:cNvSpPr>
            <a:spLocks noChangeArrowheads="1"/>
          </p:cNvSpPr>
          <p:nvPr/>
        </p:nvSpPr>
        <p:spPr bwMode="auto">
          <a:xfrm>
            <a:off x="3124200" y="381000"/>
            <a:ext cx="6750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None/>
            </a:pPr>
            <a:r>
              <a:rPr lang="zh-CN" altLang="en-US" b="1" dirty="0">
                <a:solidFill>
                  <a:schemeClr val="accent6">
                    <a:lumMod val="75000"/>
                  </a:schemeClr>
                </a:solidFill>
                <a:latin typeface="+mj-lt"/>
                <a:ea typeface="楷体_GB2312" pitchFamily="49" charset="-122"/>
                <a:cs typeface="+mj-cs"/>
              </a:rPr>
              <a:t>何谓中断、中断源、中断处理程序？</a:t>
            </a:r>
            <a:endParaRPr lang="zh-CN" altLang="en-US" b="1" dirty="0">
              <a:solidFill>
                <a:schemeClr val="accent6">
                  <a:lumMod val="75000"/>
                </a:schemeClr>
              </a:solidFill>
              <a:latin typeface="+mj-lt"/>
              <a:ea typeface="楷体_GB2312" pitchFamily="49" charset="-122"/>
              <a:cs typeface="+mj-cs"/>
            </a:endParaRPr>
          </a:p>
        </p:txBody>
      </p:sp>
      <p:pic>
        <p:nvPicPr>
          <p:cNvPr id="5" name="Picture 4" descr="6-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4076593"/>
            <a:ext cx="6012180" cy="2604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914400" y="5097053"/>
            <a:ext cx="291338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sz="2000" kern="0" smtClean="0">
                <a:latin typeface="微软雅黑" panose="020B0503020204020204" pitchFamily="34" charset="-122"/>
                <a:ea typeface="微软雅黑" panose="020B0503020204020204" pitchFamily="34" charset="-122"/>
              </a:rPr>
              <a:t>对多中断的处理方式</a:t>
            </a:r>
            <a:endParaRPr lang="zh-CN" altLang="en-US" sz="2000" kern="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85968" y="161976"/>
            <a:ext cx="6343432" cy="745304"/>
          </a:xfrm>
        </p:spPr>
        <p:txBody>
          <a:bodyPr>
            <a:normAutofit/>
          </a:bodyPr>
          <a:lstStyle/>
          <a:p>
            <a:pPr eaLnBrk="1" hangingPunct="1"/>
            <a:r>
              <a:rPr lang="zh-CN" altLang="en-US" sz="3600" b="1" dirty="0">
                <a:latin typeface="微软雅黑" panose="020B0503020204020204" pitchFamily="34" charset="-122"/>
                <a:ea typeface="微软雅黑" panose="020B0503020204020204" pitchFamily="34" charset="-122"/>
              </a:rPr>
              <a:t>认识计算机外设与计算机</a:t>
            </a:r>
            <a:r>
              <a:rPr lang="en-US" altLang="zh-CN" sz="3600" b="1" dirty="0">
                <a:latin typeface="微软雅黑" panose="020B0503020204020204" pitchFamily="34" charset="-122"/>
                <a:ea typeface="微软雅黑" panose="020B0503020204020204" pitchFamily="34" charset="-122"/>
              </a:rPr>
              <a:t>!</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37891" name="Object 3"/>
          <p:cNvGraphicFramePr>
            <a:graphicFrameLocks noGrp="1" noChangeAspect="1"/>
          </p:cNvGraphicFramePr>
          <p:nvPr>
            <p:ph idx="1"/>
          </p:nvPr>
        </p:nvGraphicFramePr>
        <p:xfrm>
          <a:off x="9512300" y="0"/>
          <a:ext cx="1154113" cy="1219200"/>
        </p:xfrm>
        <a:graphic>
          <a:graphicData uri="http://schemas.openxmlformats.org/presentationml/2006/ole">
            <mc:AlternateContent xmlns:mc="http://schemas.openxmlformats.org/markup-compatibility/2006">
              <mc:Choice xmlns:v="urn:schemas-microsoft-com:vml" Requires="v">
                <p:oleObj spid="_x0000_s2111" name="剪辑" r:id="rId1" imgW="2165985" imgH="2286635" progId="MS_ClipArt_Gallery.2">
                  <p:embed/>
                </p:oleObj>
              </mc:Choice>
              <mc:Fallback>
                <p:oleObj name="剪辑" r:id="rId1" imgW="2165985" imgH="2286635" progId="MS_ClipArt_Gallery.2">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0" y="0"/>
                        <a:ext cx="1154113"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0030" name="Group 590"/>
          <p:cNvGrpSpPr/>
          <p:nvPr/>
        </p:nvGrpSpPr>
        <p:grpSpPr bwMode="auto">
          <a:xfrm>
            <a:off x="1981200" y="3371850"/>
            <a:ext cx="8382000" cy="762000"/>
            <a:chOff x="288" y="2124"/>
            <a:chExt cx="5280" cy="480"/>
          </a:xfrm>
        </p:grpSpPr>
        <p:sp>
          <p:nvSpPr>
            <p:cNvPr id="38081" name="Text Box 402"/>
            <p:cNvSpPr txBox="1">
              <a:spLocks noChangeArrowheads="1"/>
            </p:cNvSpPr>
            <p:nvPr/>
          </p:nvSpPr>
          <p:spPr bwMode="auto">
            <a:xfrm>
              <a:off x="4368" y="2124"/>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400">
                  <a:solidFill>
                    <a:srgbClr val="FF0000"/>
                  </a:solidFill>
                </a:rPr>
                <a:t>PCI</a:t>
              </a:r>
              <a:r>
                <a:rPr lang="zh-CN" altLang="en-US" sz="2400">
                  <a:solidFill>
                    <a:srgbClr val="FF0000"/>
                  </a:solidFill>
                </a:rPr>
                <a:t>总线</a:t>
              </a:r>
              <a:endParaRPr lang="zh-CN" altLang="en-US" sz="2400">
                <a:solidFill>
                  <a:srgbClr val="FF0000"/>
                </a:solidFill>
              </a:endParaRPr>
            </a:p>
          </p:txBody>
        </p:sp>
        <p:sp>
          <p:nvSpPr>
            <p:cNvPr id="38082" name="AutoShape 409"/>
            <p:cNvSpPr>
              <a:spLocks noChangeArrowheads="1"/>
            </p:cNvSpPr>
            <p:nvPr/>
          </p:nvSpPr>
          <p:spPr bwMode="auto">
            <a:xfrm rot="5400000">
              <a:off x="2640" y="60"/>
              <a:ext cx="192" cy="4896"/>
            </a:xfrm>
            <a:prstGeom prst="can">
              <a:avLst>
                <a:gd name="adj" fmla="val 54069"/>
              </a:avLst>
            </a:prstGeom>
            <a:gradFill rotWithShape="1">
              <a:gsLst>
                <a:gs pos="0">
                  <a:srgbClr val="CCFF66"/>
                </a:gs>
                <a:gs pos="50000">
                  <a:srgbClr val="5E762F"/>
                </a:gs>
                <a:gs pos="100000">
                  <a:srgbClr val="CCFF66"/>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190032" name="Group 592"/>
          <p:cNvGrpSpPr/>
          <p:nvPr/>
        </p:nvGrpSpPr>
        <p:grpSpPr bwMode="auto">
          <a:xfrm>
            <a:off x="2209800" y="1695451"/>
            <a:ext cx="2209800" cy="2136775"/>
            <a:chOff x="432" y="1068"/>
            <a:chExt cx="1392" cy="1346"/>
          </a:xfrm>
        </p:grpSpPr>
        <p:sp>
          <p:nvSpPr>
            <p:cNvPr id="38077" name="AutoShape 567"/>
            <p:cNvSpPr>
              <a:spLocks noChangeArrowheads="1"/>
            </p:cNvSpPr>
            <p:nvPr/>
          </p:nvSpPr>
          <p:spPr bwMode="auto">
            <a:xfrm>
              <a:off x="1032" y="2174"/>
              <a:ext cx="240" cy="240"/>
            </a:xfrm>
            <a:prstGeom prst="upDownArrow">
              <a:avLst>
                <a:gd name="adj1" fmla="val 50000"/>
                <a:gd name="adj2" fmla="val 20000"/>
              </a:avLst>
            </a:prstGeom>
            <a:solidFill>
              <a:srgbClr val="CCFF66"/>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078" name="Text Box 568"/>
            <p:cNvSpPr txBox="1">
              <a:spLocks noChangeArrowheads="1"/>
            </p:cNvSpPr>
            <p:nvPr/>
          </p:nvSpPr>
          <p:spPr bwMode="auto">
            <a:xfrm>
              <a:off x="432" y="1872"/>
              <a:ext cx="1392" cy="300"/>
            </a:xfrm>
            <a:prstGeom prst="rect">
              <a:avLst/>
            </a:prstGeom>
            <a:noFill/>
            <a:ln w="1905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50000"/>
                </a:spcBef>
                <a:buClrTx/>
                <a:buSzTx/>
                <a:buFontTx/>
                <a:buNone/>
              </a:pPr>
              <a:r>
                <a:rPr lang="zh-CN" altLang="en-US" sz="2400">
                  <a:solidFill>
                    <a:srgbClr val="FF0000"/>
                  </a:solidFill>
                </a:rPr>
                <a:t>图形控制器</a:t>
              </a:r>
              <a:endParaRPr lang="zh-CN" altLang="en-US" sz="2400">
                <a:solidFill>
                  <a:srgbClr val="FF0000"/>
                </a:solidFill>
              </a:endParaRPr>
            </a:p>
          </p:txBody>
        </p:sp>
        <p:pic>
          <p:nvPicPr>
            <p:cNvPr id="38079" name="Picture 5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068"/>
              <a:ext cx="490" cy="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080" name="AutoShape 571"/>
            <p:cNvSpPr>
              <a:spLocks noChangeArrowheads="1"/>
            </p:cNvSpPr>
            <p:nvPr/>
          </p:nvSpPr>
          <p:spPr bwMode="auto">
            <a:xfrm>
              <a:off x="1008" y="1644"/>
              <a:ext cx="240" cy="240"/>
            </a:xfrm>
            <a:prstGeom prst="upDownArrow">
              <a:avLst>
                <a:gd name="adj1" fmla="val 50000"/>
                <a:gd name="adj2" fmla="val 20000"/>
              </a:avLst>
            </a:prstGeom>
            <a:solidFill>
              <a:srgbClr val="CCFF66"/>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190034" name="Group 594"/>
          <p:cNvGrpSpPr/>
          <p:nvPr/>
        </p:nvGrpSpPr>
        <p:grpSpPr bwMode="auto">
          <a:xfrm>
            <a:off x="2895600" y="4133850"/>
            <a:ext cx="2286000" cy="2266950"/>
            <a:chOff x="1008" y="2604"/>
            <a:chExt cx="1440" cy="1428"/>
          </a:xfrm>
        </p:grpSpPr>
        <p:sp>
          <p:nvSpPr>
            <p:cNvPr id="38072" name="AutoShape 574"/>
            <p:cNvSpPr>
              <a:spLocks noChangeArrowheads="1"/>
            </p:cNvSpPr>
            <p:nvPr/>
          </p:nvSpPr>
          <p:spPr bwMode="auto">
            <a:xfrm>
              <a:off x="1608" y="2604"/>
              <a:ext cx="240" cy="240"/>
            </a:xfrm>
            <a:prstGeom prst="upDownArrow">
              <a:avLst>
                <a:gd name="adj1" fmla="val 50000"/>
                <a:gd name="adj2" fmla="val 20000"/>
              </a:avLst>
            </a:prstGeom>
            <a:solidFill>
              <a:srgbClr val="CCFF66"/>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8073" name="Group 593"/>
            <p:cNvGrpSpPr/>
            <p:nvPr/>
          </p:nvGrpSpPr>
          <p:grpSpPr bwMode="auto">
            <a:xfrm>
              <a:off x="1008" y="2832"/>
              <a:ext cx="1440" cy="1200"/>
              <a:chOff x="1008" y="2832"/>
              <a:chExt cx="1440" cy="1200"/>
            </a:xfrm>
          </p:grpSpPr>
          <p:sp>
            <p:nvSpPr>
              <p:cNvPr id="38074" name="AutoShape 572"/>
              <p:cNvSpPr>
                <a:spLocks noChangeArrowheads="1"/>
              </p:cNvSpPr>
              <p:nvPr/>
            </p:nvSpPr>
            <p:spPr bwMode="auto">
              <a:xfrm>
                <a:off x="1608" y="3120"/>
                <a:ext cx="240" cy="240"/>
              </a:xfrm>
              <a:prstGeom prst="upDownArrow">
                <a:avLst>
                  <a:gd name="adj1" fmla="val 50000"/>
                  <a:gd name="adj2" fmla="val 20000"/>
                </a:avLst>
              </a:prstGeom>
              <a:solidFill>
                <a:srgbClr val="CCFF66"/>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075" name="Text Box 573"/>
              <p:cNvSpPr txBox="1">
                <a:spLocks noChangeArrowheads="1"/>
              </p:cNvSpPr>
              <p:nvPr/>
            </p:nvSpPr>
            <p:spPr bwMode="auto">
              <a:xfrm>
                <a:off x="1008" y="2832"/>
                <a:ext cx="1440" cy="300"/>
              </a:xfrm>
              <a:prstGeom prst="rect">
                <a:avLst/>
              </a:prstGeom>
              <a:noFill/>
              <a:ln w="1905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50000"/>
                  </a:spcBef>
                  <a:buClrTx/>
                  <a:buSzTx/>
                  <a:buFontTx/>
                  <a:buNone/>
                </a:pPr>
                <a:r>
                  <a:rPr lang="en-US" altLang="zh-CN" sz="2400">
                    <a:solidFill>
                      <a:srgbClr val="FF0000"/>
                    </a:solidFill>
                  </a:rPr>
                  <a:t>IDE</a:t>
                </a:r>
                <a:r>
                  <a:rPr lang="zh-CN" altLang="en-US" sz="2400">
                    <a:solidFill>
                      <a:srgbClr val="FF0000"/>
                    </a:solidFill>
                  </a:rPr>
                  <a:t>控制器</a:t>
                </a:r>
                <a:endParaRPr lang="zh-CN" altLang="en-US" sz="2400">
                  <a:solidFill>
                    <a:srgbClr val="FF0000"/>
                  </a:solidFill>
                </a:endParaRPr>
              </a:p>
            </p:txBody>
          </p:sp>
          <p:pic>
            <p:nvPicPr>
              <p:cNvPr id="38076" name="Picture 57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6" y="3301"/>
                <a:ext cx="763" cy="7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90031" name="Group 591"/>
          <p:cNvGrpSpPr/>
          <p:nvPr/>
        </p:nvGrpSpPr>
        <p:grpSpPr bwMode="auto">
          <a:xfrm>
            <a:off x="4953000" y="1219200"/>
            <a:ext cx="4343400" cy="2609850"/>
            <a:chOff x="2448" y="768"/>
            <a:chExt cx="2736" cy="1644"/>
          </a:xfrm>
        </p:grpSpPr>
        <p:sp>
          <p:nvSpPr>
            <p:cNvPr id="37910" name="AutoShape 404"/>
            <p:cNvSpPr>
              <a:spLocks noChangeArrowheads="1"/>
            </p:cNvSpPr>
            <p:nvPr/>
          </p:nvSpPr>
          <p:spPr bwMode="auto">
            <a:xfrm>
              <a:off x="2976" y="2172"/>
              <a:ext cx="240" cy="240"/>
            </a:xfrm>
            <a:prstGeom prst="upDownArrow">
              <a:avLst>
                <a:gd name="adj1" fmla="val 50000"/>
                <a:gd name="adj2" fmla="val 20000"/>
              </a:avLst>
            </a:prstGeom>
            <a:solidFill>
              <a:srgbClr val="CCFF66"/>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1" name="Text Box 405"/>
            <p:cNvSpPr txBox="1">
              <a:spLocks noChangeArrowheads="1"/>
            </p:cNvSpPr>
            <p:nvPr/>
          </p:nvSpPr>
          <p:spPr bwMode="auto">
            <a:xfrm>
              <a:off x="2448" y="1872"/>
              <a:ext cx="1296" cy="300"/>
            </a:xfrm>
            <a:prstGeom prst="rect">
              <a:avLst/>
            </a:prstGeom>
            <a:noFill/>
            <a:ln w="1905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50000"/>
                </a:spcBef>
                <a:buClrTx/>
                <a:buSzTx/>
                <a:buFontTx/>
                <a:buNone/>
              </a:pPr>
              <a:r>
                <a:rPr lang="zh-CN" altLang="en-US" sz="2400">
                  <a:solidFill>
                    <a:srgbClr val="FF0000"/>
                  </a:solidFill>
                </a:rPr>
                <a:t>总线控制器</a:t>
              </a:r>
              <a:endParaRPr lang="zh-CN" altLang="en-US" sz="2400">
                <a:solidFill>
                  <a:srgbClr val="FF0000"/>
                </a:solidFill>
              </a:endParaRPr>
            </a:p>
          </p:txBody>
        </p:sp>
        <p:sp>
          <p:nvSpPr>
            <p:cNvPr id="37912" name="AutoShape 406"/>
            <p:cNvSpPr>
              <a:spLocks noChangeArrowheads="1"/>
            </p:cNvSpPr>
            <p:nvPr/>
          </p:nvSpPr>
          <p:spPr bwMode="auto">
            <a:xfrm rot="5400000">
              <a:off x="3480" y="792"/>
              <a:ext cx="192" cy="1488"/>
            </a:xfrm>
            <a:prstGeom prst="can">
              <a:avLst>
                <a:gd name="adj" fmla="val 16433"/>
              </a:avLst>
            </a:prstGeom>
            <a:gradFill rotWithShape="1">
              <a:gsLst>
                <a:gs pos="0">
                  <a:srgbClr val="FF66CC"/>
                </a:gs>
                <a:gs pos="50000">
                  <a:srgbClr val="762F5E"/>
                </a:gs>
                <a:gs pos="100000">
                  <a:srgbClr val="FF66CC"/>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3" name="Text Box 407"/>
            <p:cNvSpPr txBox="1">
              <a:spLocks noChangeArrowheads="1"/>
            </p:cNvSpPr>
            <p:nvPr/>
          </p:nvSpPr>
          <p:spPr bwMode="auto">
            <a:xfrm>
              <a:off x="3648" y="1632"/>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400">
                  <a:solidFill>
                    <a:srgbClr val="FF0000"/>
                  </a:solidFill>
                </a:rPr>
                <a:t>CPU-</a:t>
              </a:r>
              <a:r>
                <a:rPr lang="zh-CN" altLang="en-US" sz="2400">
                  <a:solidFill>
                    <a:srgbClr val="FF0000"/>
                  </a:solidFill>
                </a:rPr>
                <a:t>内存总线</a:t>
              </a:r>
              <a:endParaRPr lang="zh-CN" altLang="en-US" sz="2400">
                <a:solidFill>
                  <a:srgbClr val="FF0000"/>
                </a:solidFill>
              </a:endParaRPr>
            </a:p>
          </p:txBody>
        </p:sp>
        <p:sp>
          <p:nvSpPr>
            <p:cNvPr id="37914" name="AutoShape 410"/>
            <p:cNvSpPr>
              <a:spLocks noChangeArrowheads="1"/>
            </p:cNvSpPr>
            <p:nvPr/>
          </p:nvSpPr>
          <p:spPr bwMode="auto">
            <a:xfrm>
              <a:off x="2976" y="1632"/>
              <a:ext cx="240" cy="240"/>
            </a:xfrm>
            <a:prstGeom prst="upDownArrow">
              <a:avLst>
                <a:gd name="adj1" fmla="val 50000"/>
                <a:gd name="adj2" fmla="val 20000"/>
              </a:avLst>
            </a:prstGeom>
            <a:solidFill>
              <a:srgbClr val="FF66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5" name="AutoShape 411"/>
            <p:cNvSpPr>
              <a:spLocks noChangeArrowheads="1"/>
            </p:cNvSpPr>
            <p:nvPr/>
          </p:nvSpPr>
          <p:spPr bwMode="auto">
            <a:xfrm>
              <a:off x="2976" y="1200"/>
              <a:ext cx="240" cy="240"/>
            </a:xfrm>
            <a:prstGeom prst="upDownArrow">
              <a:avLst>
                <a:gd name="adj1" fmla="val 50000"/>
                <a:gd name="adj2" fmla="val 20000"/>
              </a:avLst>
            </a:prstGeom>
            <a:solidFill>
              <a:srgbClr val="FF66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6" name="AutoShape 412"/>
            <p:cNvSpPr>
              <a:spLocks noChangeArrowheads="1"/>
            </p:cNvSpPr>
            <p:nvPr/>
          </p:nvSpPr>
          <p:spPr bwMode="auto">
            <a:xfrm>
              <a:off x="3888" y="1200"/>
              <a:ext cx="240" cy="240"/>
            </a:xfrm>
            <a:prstGeom prst="upDownArrow">
              <a:avLst>
                <a:gd name="adj1" fmla="val 50000"/>
                <a:gd name="adj2" fmla="val 20000"/>
              </a:avLst>
            </a:prstGeom>
            <a:solidFill>
              <a:srgbClr val="FF66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7917" name="Group 413"/>
            <p:cNvGrpSpPr/>
            <p:nvPr/>
          </p:nvGrpSpPr>
          <p:grpSpPr bwMode="auto">
            <a:xfrm rot="376460">
              <a:off x="2733" y="816"/>
              <a:ext cx="723" cy="442"/>
              <a:chOff x="2515" y="1988"/>
              <a:chExt cx="824" cy="394"/>
            </a:xfrm>
          </p:grpSpPr>
          <p:sp>
            <p:nvSpPr>
              <p:cNvPr id="37981" name="Freeform 414"/>
              <p:cNvSpPr/>
              <p:nvPr/>
            </p:nvSpPr>
            <p:spPr bwMode="auto">
              <a:xfrm>
                <a:off x="2515" y="1988"/>
                <a:ext cx="824" cy="394"/>
              </a:xfrm>
              <a:custGeom>
                <a:avLst/>
                <a:gdLst>
                  <a:gd name="T0" fmla="*/ 1 w 3296"/>
                  <a:gd name="T1" fmla="*/ 0 h 1577"/>
                  <a:gd name="T2" fmla="*/ 1 w 3296"/>
                  <a:gd name="T3" fmla="*/ 0 h 1577"/>
                  <a:gd name="T4" fmla="*/ 1 w 3296"/>
                  <a:gd name="T5" fmla="*/ 0 h 1577"/>
                  <a:gd name="T6" fmla="*/ 1 w 3296"/>
                  <a:gd name="T7" fmla="*/ 0 h 1577"/>
                  <a:gd name="T8" fmla="*/ 1 w 3296"/>
                  <a:gd name="T9" fmla="*/ 0 h 1577"/>
                  <a:gd name="T10" fmla="*/ 1 w 3296"/>
                  <a:gd name="T11" fmla="*/ 0 h 1577"/>
                  <a:gd name="T12" fmla="*/ 1 w 3296"/>
                  <a:gd name="T13" fmla="*/ 0 h 1577"/>
                  <a:gd name="T14" fmla="*/ 1 w 3296"/>
                  <a:gd name="T15" fmla="*/ 0 h 1577"/>
                  <a:gd name="T16" fmla="*/ 1 w 3296"/>
                  <a:gd name="T17" fmla="*/ 0 h 1577"/>
                  <a:gd name="T18" fmla="*/ 1 w 3296"/>
                  <a:gd name="T19" fmla="*/ 0 h 1577"/>
                  <a:gd name="T20" fmla="*/ 1 w 3296"/>
                  <a:gd name="T21" fmla="*/ 0 h 1577"/>
                  <a:gd name="T22" fmla="*/ 1 w 3296"/>
                  <a:gd name="T23" fmla="*/ 0 h 1577"/>
                  <a:gd name="T24" fmla="*/ 1 w 3296"/>
                  <a:gd name="T25" fmla="*/ 0 h 1577"/>
                  <a:gd name="T26" fmla="*/ 1 w 3296"/>
                  <a:gd name="T27" fmla="*/ 0 h 1577"/>
                  <a:gd name="T28" fmla="*/ 1 w 3296"/>
                  <a:gd name="T29" fmla="*/ 0 h 1577"/>
                  <a:gd name="T30" fmla="*/ 1 w 3296"/>
                  <a:gd name="T31" fmla="*/ 0 h 1577"/>
                  <a:gd name="T32" fmla="*/ 1 w 3296"/>
                  <a:gd name="T33" fmla="*/ 0 h 1577"/>
                  <a:gd name="T34" fmla="*/ 1 w 3296"/>
                  <a:gd name="T35" fmla="*/ 0 h 1577"/>
                  <a:gd name="T36" fmla="*/ 1 w 3296"/>
                  <a:gd name="T37" fmla="*/ 0 h 1577"/>
                  <a:gd name="T38" fmla="*/ 1 w 3296"/>
                  <a:gd name="T39" fmla="*/ 0 h 1577"/>
                  <a:gd name="T40" fmla="*/ 1 w 3296"/>
                  <a:gd name="T41" fmla="*/ 0 h 1577"/>
                  <a:gd name="T42" fmla="*/ 1 w 3296"/>
                  <a:gd name="T43" fmla="*/ 0 h 1577"/>
                  <a:gd name="T44" fmla="*/ 1 w 3296"/>
                  <a:gd name="T45" fmla="*/ 0 h 1577"/>
                  <a:gd name="T46" fmla="*/ 1 w 3296"/>
                  <a:gd name="T47" fmla="*/ 0 h 1577"/>
                  <a:gd name="T48" fmla="*/ 1 w 3296"/>
                  <a:gd name="T49" fmla="*/ 0 h 1577"/>
                  <a:gd name="T50" fmla="*/ 1 w 3296"/>
                  <a:gd name="T51" fmla="*/ 0 h 1577"/>
                  <a:gd name="T52" fmla="*/ 1 w 3296"/>
                  <a:gd name="T53" fmla="*/ 0 h 1577"/>
                  <a:gd name="T54" fmla="*/ 1 w 3296"/>
                  <a:gd name="T55" fmla="*/ 0 h 1577"/>
                  <a:gd name="T56" fmla="*/ 1 w 3296"/>
                  <a:gd name="T57" fmla="*/ 0 h 1577"/>
                  <a:gd name="T58" fmla="*/ 0 w 3296"/>
                  <a:gd name="T59" fmla="*/ 0 h 1577"/>
                  <a:gd name="T60" fmla="*/ 0 w 3296"/>
                  <a:gd name="T61" fmla="*/ 0 h 1577"/>
                  <a:gd name="T62" fmla="*/ 0 w 3296"/>
                  <a:gd name="T63" fmla="*/ 0 h 1577"/>
                  <a:gd name="T64" fmla="*/ 0 w 3296"/>
                  <a:gd name="T65" fmla="*/ 0 h 1577"/>
                  <a:gd name="T66" fmla="*/ 0 w 3296"/>
                  <a:gd name="T67" fmla="*/ 0 h 1577"/>
                  <a:gd name="T68" fmla="*/ 0 w 3296"/>
                  <a:gd name="T69" fmla="*/ 0 h 1577"/>
                  <a:gd name="T70" fmla="*/ 0 w 3296"/>
                  <a:gd name="T71" fmla="*/ 0 h 1577"/>
                  <a:gd name="T72" fmla="*/ 0 w 3296"/>
                  <a:gd name="T73" fmla="*/ 0 h 1577"/>
                  <a:gd name="T74" fmla="*/ 0 w 3296"/>
                  <a:gd name="T75" fmla="*/ 0 h 1577"/>
                  <a:gd name="T76" fmla="*/ 0 w 3296"/>
                  <a:gd name="T77" fmla="*/ 0 h 1577"/>
                  <a:gd name="T78" fmla="*/ 0 w 3296"/>
                  <a:gd name="T79" fmla="*/ 0 h 1577"/>
                  <a:gd name="T80" fmla="*/ 0 w 3296"/>
                  <a:gd name="T81" fmla="*/ 0 h 1577"/>
                  <a:gd name="T82" fmla="*/ 0 w 3296"/>
                  <a:gd name="T83" fmla="*/ 0 h 1577"/>
                  <a:gd name="T84" fmla="*/ 0 w 3296"/>
                  <a:gd name="T85" fmla="*/ 0 h 1577"/>
                  <a:gd name="T86" fmla="*/ 0 w 3296"/>
                  <a:gd name="T87" fmla="*/ 0 h 1577"/>
                  <a:gd name="T88" fmla="*/ 0 w 3296"/>
                  <a:gd name="T89" fmla="*/ 0 h 1577"/>
                  <a:gd name="T90" fmla="*/ 0 w 3296"/>
                  <a:gd name="T91" fmla="*/ 0 h 1577"/>
                  <a:gd name="T92" fmla="*/ 0 w 3296"/>
                  <a:gd name="T93" fmla="*/ 0 h 1577"/>
                  <a:gd name="T94" fmla="*/ 0 w 3296"/>
                  <a:gd name="T95" fmla="*/ 0 h 1577"/>
                  <a:gd name="T96" fmla="*/ 0 w 3296"/>
                  <a:gd name="T97" fmla="*/ 0 h 1577"/>
                  <a:gd name="T98" fmla="*/ 0 w 3296"/>
                  <a:gd name="T99" fmla="*/ 0 h 1577"/>
                  <a:gd name="T100" fmla="*/ 0 w 3296"/>
                  <a:gd name="T101" fmla="*/ 0 h 1577"/>
                  <a:gd name="T102" fmla="*/ 0 w 3296"/>
                  <a:gd name="T103" fmla="*/ 0 h 1577"/>
                  <a:gd name="T104" fmla="*/ 1 w 3296"/>
                  <a:gd name="T105" fmla="*/ 0 h 1577"/>
                  <a:gd name="T106" fmla="*/ 1 w 3296"/>
                  <a:gd name="T107" fmla="*/ 0 h 1577"/>
                  <a:gd name="T108" fmla="*/ 1 w 3296"/>
                  <a:gd name="T109" fmla="*/ 0 h 15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296" h="1577">
                    <a:moveTo>
                      <a:pt x="1959" y="237"/>
                    </a:moveTo>
                    <a:lnTo>
                      <a:pt x="1970" y="248"/>
                    </a:lnTo>
                    <a:lnTo>
                      <a:pt x="1987" y="253"/>
                    </a:lnTo>
                    <a:lnTo>
                      <a:pt x="2009" y="256"/>
                    </a:lnTo>
                    <a:lnTo>
                      <a:pt x="2030" y="253"/>
                    </a:lnTo>
                    <a:lnTo>
                      <a:pt x="2055" y="250"/>
                    </a:lnTo>
                    <a:lnTo>
                      <a:pt x="2078" y="248"/>
                    </a:lnTo>
                    <a:lnTo>
                      <a:pt x="2096" y="244"/>
                    </a:lnTo>
                    <a:lnTo>
                      <a:pt x="2110" y="244"/>
                    </a:lnTo>
                    <a:lnTo>
                      <a:pt x="2115" y="201"/>
                    </a:lnTo>
                    <a:lnTo>
                      <a:pt x="2124" y="150"/>
                    </a:lnTo>
                    <a:lnTo>
                      <a:pt x="2142" y="111"/>
                    </a:lnTo>
                    <a:lnTo>
                      <a:pt x="2181" y="117"/>
                    </a:lnTo>
                    <a:lnTo>
                      <a:pt x="2195" y="147"/>
                    </a:lnTo>
                    <a:lnTo>
                      <a:pt x="2214" y="177"/>
                    </a:lnTo>
                    <a:lnTo>
                      <a:pt x="2235" y="209"/>
                    </a:lnTo>
                    <a:lnTo>
                      <a:pt x="2260" y="237"/>
                    </a:lnTo>
                    <a:lnTo>
                      <a:pt x="2260" y="204"/>
                    </a:lnTo>
                    <a:lnTo>
                      <a:pt x="2257" y="177"/>
                    </a:lnTo>
                    <a:lnTo>
                      <a:pt x="2260" y="150"/>
                    </a:lnTo>
                    <a:lnTo>
                      <a:pt x="2271" y="125"/>
                    </a:lnTo>
                    <a:lnTo>
                      <a:pt x="2278" y="120"/>
                    </a:lnTo>
                    <a:lnTo>
                      <a:pt x="2290" y="117"/>
                    </a:lnTo>
                    <a:lnTo>
                      <a:pt x="2298" y="117"/>
                    </a:lnTo>
                    <a:lnTo>
                      <a:pt x="2306" y="125"/>
                    </a:lnTo>
                    <a:lnTo>
                      <a:pt x="2382" y="226"/>
                    </a:lnTo>
                    <a:lnTo>
                      <a:pt x="2388" y="201"/>
                    </a:lnTo>
                    <a:lnTo>
                      <a:pt x="2391" y="179"/>
                    </a:lnTo>
                    <a:lnTo>
                      <a:pt x="2388" y="155"/>
                    </a:lnTo>
                    <a:lnTo>
                      <a:pt x="2391" y="136"/>
                    </a:lnTo>
                    <a:lnTo>
                      <a:pt x="2398" y="111"/>
                    </a:lnTo>
                    <a:lnTo>
                      <a:pt x="2407" y="95"/>
                    </a:lnTo>
                    <a:lnTo>
                      <a:pt x="2415" y="92"/>
                    </a:lnTo>
                    <a:lnTo>
                      <a:pt x="2426" y="97"/>
                    </a:lnTo>
                    <a:lnTo>
                      <a:pt x="2439" y="111"/>
                    </a:lnTo>
                    <a:lnTo>
                      <a:pt x="2459" y="133"/>
                    </a:lnTo>
                    <a:lnTo>
                      <a:pt x="2483" y="163"/>
                    </a:lnTo>
                    <a:lnTo>
                      <a:pt x="2515" y="201"/>
                    </a:lnTo>
                    <a:lnTo>
                      <a:pt x="2549" y="196"/>
                    </a:lnTo>
                    <a:lnTo>
                      <a:pt x="2573" y="191"/>
                    </a:lnTo>
                    <a:lnTo>
                      <a:pt x="2593" y="188"/>
                    </a:lnTo>
                    <a:lnTo>
                      <a:pt x="2609" y="191"/>
                    </a:lnTo>
                    <a:lnTo>
                      <a:pt x="2625" y="196"/>
                    </a:lnTo>
                    <a:lnTo>
                      <a:pt x="2641" y="207"/>
                    </a:lnTo>
                    <a:lnTo>
                      <a:pt x="2664" y="223"/>
                    </a:lnTo>
                    <a:lnTo>
                      <a:pt x="2687" y="244"/>
                    </a:lnTo>
                    <a:lnTo>
                      <a:pt x="2712" y="256"/>
                    </a:lnTo>
                    <a:lnTo>
                      <a:pt x="2736" y="269"/>
                    </a:lnTo>
                    <a:lnTo>
                      <a:pt x="2761" y="285"/>
                    </a:lnTo>
                    <a:lnTo>
                      <a:pt x="2786" y="302"/>
                    </a:lnTo>
                    <a:lnTo>
                      <a:pt x="2811" y="322"/>
                    </a:lnTo>
                    <a:lnTo>
                      <a:pt x="2835" y="338"/>
                    </a:lnTo>
                    <a:lnTo>
                      <a:pt x="2859" y="354"/>
                    </a:lnTo>
                    <a:lnTo>
                      <a:pt x="2887" y="368"/>
                    </a:lnTo>
                    <a:lnTo>
                      <a:pt x="2871" y="389"/>
                    </a:lnTo>
                    <a:lnTo>
                      <a:pt x="2851" y="400"/>
                    </a:lnTo>
                    <a:lnTo>
                      <a:pt x="2835" y="400"/>
                    </a:lnTo>
                    <a:lnTo>
                      <a:pt x="2823" y="400"/>
                    </a:lnTo>
                    <a:lnTo>
                      <a:pt x="2823" y="405"/>
                    </a:lnTo>
                    <a:lnTo>
                      <a:pt x="2837" y="421"/>
                    </a:lnTo>
                    <a:lnTo>
                      <a:pt x="2871" y="455"/>
                    </a:lnTo>
                    <a:lnTo>
                      <a:pt x="2928" y="512"/>
                    </a:lnTo>
                    <a:lnTo>
                      <a:pt x="2944" y="509"/>
                    </a:lnTo>
                    <a:lnTo>
                      <a:pt x="2958" y="506"/>
                    </a:lnTo>
                    <a:lnTo>
                      <a:pt x="2972" y="506"/>
                    </a:lnTo>
                    <a:lnTo>
                      <a:pt x="2982" y="506"/>
                    </a:lnTo>
                    <a:lnTo>
                      <a:pt x="2995" y="509"/>
                    </a:lnTo>
                    <a:lnTo>
                      <a:pt x="3009" y="509"/>
                    </a:lnTo>
                    <a:lnTo>
                      <a:pt x="3023" y="515"/>
                    </a:lnTo>
                    <a:lnTo>
                      <a:pt x="3037" y="517"/>
                    </a:lnTo>
                    <a:lnTo>
                      <a:pt x="3055" y="550"/>
                    </a:lnTo>
                    <a:lnTo>
                      <a:pt x="3075" y="582"/>
                    </a:lnTo>
                    <a:lnTo>
                      <a:pt x="3094" y="616"/>
                    </a:lnTo>
                    <a:lnTo>
                      <a:pt x="3113" y="648"/>
                    </a:lnTo>
                    <a:lnTo>
                      <a:pt x="3135" y="681"/>
                    </a:lnTo>
                    <a:lnTo>
                      <a:pt x="3154" y="713"/>
                    </a:lnTo>
                    <a:lnTo>
                      <a:pt x="3173" y="749"/>
                    </a:lnTo>
                    <a:lnTo>
                      <a:pt x="3192" y="782"/>
                    </a:lnTo>
                    <a:lnTo>
                      <a:pt x="3192" y="795"/>
                    </a:lnTo>
                    <a:lnTo>
                      <a:pt x="3189" y="814"/>
                    </a:lnTo>
                    <a:lnTo>
                      <a:pt x="3186" y="830"/>
                    </a:lnTo>
                    <a:lnTo>
                      <a:pt x="3184" y="847"/>
                    </a:lnTo>
                    <a:lnTo>
                      <a:pt x="3170" y="855"/>
                    </a:lnTo>
                    <a:lnTo>
                      <a:pt x="3154" y="855"/>
                    </a:lnTo>
                    <a:lnTo>
                      <a:pt x="3138" y="855"/>
                    </a:lnTo>
                    <a:lnTo>
                      <a:pt x="3121" y="858"/>
                    </a:lnTo>
                    <a:lnTo>
                      <a:pt x="3131" y="877"/>
                    </a:lnTo>
                    <a:lnTo>
                      <a:pt x="3159" y="904"/>
                    </a:lnTo>
                    <a:lnTo>
                      <a:pt x="3195" y="936"/>
                    </a:lnTo>
                    <a:lnTo>
                      <a:pt x="3232" y="970"/>
                    </a:lnTo>
                    <a:lnTo>
                      <a:pt x="3268" y="1005"/>
                    </a:lnTo>
                    <a:lnTo>
                      <a:pt x="3290" y="1037"/>
                    </a:lnTo>
                    <a:lnTo>
                      <a:pt x="3296" y="1065"/>
                    </a:lnTo>
                    <a:lnTo>
                      <a:pt x="3274" y="1087"/>
                    </a:lnTo>
                    <a:lnTo>
                      <a:pt x="3214" y="1097"/>
                    </a:lnTo>
                    <a:lnTo>
                      <a:pt x="3156" y="1106"/>
                    </a:lnTo>
                    <a:lnTo>
                      <a:pt x="3096" y="1117"/>
                    </a:lnTo>
                    <a:lnTo>
                      <a:pt x="3037" y="1125"/>
                    </a:lnTo>
                    <a:lnTo>
                      <a:pt x="2977" y="1136"/>
                    </a:lnTo>
                    <a:lnTo>
                      <a:pt x="2919" y="1147"/>
                    </a:lnTo>
                    <a:lnTo>
                      <a:pt x="2859" y="1155"/>
                    </a:lnTo>
                    <a:lnTo>
                      <a:pt x="2800" y="1166"/>
                    </a:lnTo>
                    <a:lnTo>
                      <a:pt x="2740" y="1174"/>
                    </a:lnTo>
                    <a:lnTo>
                      <a:pt x="2682" y="1185"/>
                    </a:lnTo>
                    <a:lnTo>
                      <a:pt x="2623" y="1196"/>
                    </a:lnTo>
                    <a:lnTo>
                      <a:pt x="2563" y="1204"/>
                    </a:lnTo>
                    <a:lnTo>
                      <a:pt x="2503" y="1215"/>
                    </a:lnTo>
                    <a:lnTo>
                      <a:pt x="2445" y="1223"/>
                    </a:lnTo>
                    <a:lnTo>
                      <a:pt x="2386" y="1234"/>
                    </a:lnTo>
                    <a:lnTo>
                      <a:pt x="2325" y="1242"/>
                    </a:lnTo>
                    <a:lnTo>
                      <a:pt x="2303" y="1248"/>
                    </a:lnTo>
                    <a:lnTo>
                      <a:pt x="2281" y="1253"/>
                    </a:lnTo>
                    <a:lnTo>
                      <a:pt x="2260" y="1256"/>
                    </a:lnTo>
                    <a:lnTo>
                      <a:pt x="2237" y="1258"/>
                    </a:lnTo>
                    <a:lnTo>
                      <a:pt x="2214" y="1262"/>
                    </a:lnTo>
                    <a:lnTo>
                      <a:pt x="2191" y="1267"/>
                    </a:lnTo>
                    <a:lnTo>
                      <a:pt x="2167" y="1272"/>
                    </a:lnTo>
                    <a:lnTo>
                      <a:pt x="2145" y="1278"/>
                    </a:lnTo>
                    <a:lnTo>
                      <a:pt x="2137" y="1264"/>
                    </a:lnTo>
                    <a:lnTo>
                      <a:pt x="2120" y="1239"/>
                    </a:lnTo>
                    <a:lnTo>
                      <a:pt x="2101" y="1212"/>
                    </a:lnTo>
                    <a:lnTo>
                      <a:pt x="2083" y="1180"/>
                    </a:lnTo>
                    <a:lnTo>
                      <a:pt x="2060" y="1147"/>
                    </a:lnTo>
                    <a:lnTo>
                      <a:pt x="2042" y="1120"/>
                    </a:lnTo>
                    <a:lnTo>
                      <a:pt x="2028" y="1103"/>
                    </a:lnTo>
                    <a:lnTo>
                      <a:pt x="2020" y="1097"/>
                    </a:lnTo>
                    <a:lnTo>
                      <a:pt x="2006" y="1101"/>
                    </a:lnTo>
                    <a:lnTo>
                      <a:pt x="2009" y="1122"/>
                    </a:lnTo>
                    <a:lnTo>
                      <a:pt x="2025" y="1152"/>
                    </a:lnTo>
                    <a:lnTo>
                      <a:pt x="2047" y="1191"/>
                    </a:lnTo>
                    <a:lnTo>
                      <a:pt x="2066" y="1228"/>
                    </a:lnTo>
                    <a:lnTo>
                      <a:pt x="2078" y="1262"/>
                    </a:lnTo>
                    <a:lnTo>
                      <a:pt x="2078" y="1286"/>
                    </a:lnTo>
                    <a:lnTo>
                      <a:pt x="2055" y="1294"/>
                    </a:lnTo>
                    <a:lnTo>
                      <a:pt x="2020" y="1302"/>
                    </a:lnTo>
                    <a:lnTo>
                      <a:pt x="1982" y="1308"/>
                    </a:lnTo>
                    <a:lnTo>
                      <a:pt x="1947" y="1313"/>
                    </a:lnTo>
                    <a:lnTo>
                      <a:pt x="1908" y="1318"/>
                    </a:lnTo>
                    <a:lnTo>
                      <a:pt x="1869" y="1322"/>
                    </a:lnTo>
                    <a:lnTo>
                      <a:pt x="1832" y="1327"/>
                    </a:lnTo>
                    <a:lnTo>
                      <a:pt x="1793" y="1332"/>
                    </a:lnTo>
                    <a:lnTo>
                      <a:pt x="1756" y="1338"/>
                    </a:lnTo>
                    <a:lnTo>
                      <a:pt x="1669" y="1354"/>
                    </a:lnTo>
                    <a:lnTo>
                      <a:pt x="1584" y="1368"/>
                    </a:lnTo>
                    <a:lnTo>
                      <a:pt x="1497" y="1384"/>
                    </a:lnTo>
                    <a:lnTo>
                      <a:pt x="1409" y="1398"/>
                    </a:lnTo>
                    <a:lnTo>
                      <a:pt x="1322" y="1411"/>
                    </a:lnTo>
                    <a:lnTo>
                      <a:pt x="1235" y="1428"/>
                    </a:lnTo>
                    <a:lnTo>
                      <a:pt x="1147" y="1441"/>
                    </a:lnTo>
                    <a:lnTo>
                      <a:pt x="1060" y="1458"/>
                    </a:lnTo>
                    <a:lnTo>
                      <a:pt x="973" y="1471"/>
                    </a:lnTo>
                    <a:lnTo>
                      <a:pt x="886" y="1485"/>
                    </a:lnTo>
                    <a:lnTo>
                      <a:pt x="798" y="1501"/>
                    </a:lnTo>
                    <a:lnTo>
                      <a:pt x="711" y="1515"/>
                    </a:lnTo>
                    <a:lnTo>
                      <a:pt x="621" y="1531"/>
                    </a:lnTo>
                    <a:lnTo>
                      <a:pt x="534" y="1547"/>
                    </a:lnTo>
                    <a:lnTo>
                      <a:pt x="447" y="1561"/>
                    </a:lnTo>
                    <a:lnTo>
                      <a:pt x="359" y="1577"/>
                    </a:lnTo>
                    <a:lnTo>
                      <a:pt x="352" y="1575"/>
                    </a:lnTo>
                    <a:lnTo>
                      <a:pt x="343" y="1572"/>
                    </a:lnTo>
                    <a:lnTo>
                      <a:pt x="336" y="1572"/>
                    </a:lnTo>
                    <a:lnTo>
                      <a:pt x="324" y="1572"/>
                    </a:lnTo>
                    <a:lnTo>
                      <a:pt x="306" y="1515"/>
                    </a:lnTo>
                    <a:lnTo>
                      <a:pt x="286" y="1460"/>
                    </a:lnTo>
                    <a:lnTo>
                      <a:pt x="264" y="1405"/>
                    </a:lnTo>
                    <a:lnTo>
                      <a:pt x="242" y="1348"/>
                    </a:lnTo>
                    <a:lnTo>
                      <a:pt x="221" y="1294"/>
                    </a:lnTo>
                    <a:lnTo>
                      <a:pt x="202" y="1237"/>
                    </a:lnTo>
                    <a:lnTo>
                      <a:pt x="182" y="1180"/>
                    </a:lnTo>
                    <a:lnTo>
                      <a:pt x="163" y="1122"/>
                    </a:lnTo>
                    <a:lnTo>
                      <a:pt x="155" y="1101"/>
                    </a:lnTo>
                    <a:lnTo>
                      <a:pt x="142" y="1081"/>
                    </a:lnTo>
                    <a:lnTo>
                      <a:pt x="131" y="1062"/>
                    </a:lnTo>
                    <a:lnTo>
                      <a:pt x="117" y="1044"/>
                    </a:lnTo>
                    <a:lnTo>
                      <a:pt x="104" y="1024"/>
                    </a:lnTo>
                    <a:lnTo>
                      <a:pt x="92" y="1005"/>
                    </a:lnTo>
                    <a:lnTo>
                      <a:pt x="85" y="984"/>
                    </a:lnTo>
                    <a:lnTo>
                      <a:pt x="79" y="959"/>
                    </a:lnTo>
                    <a:lnTo>
                      <a:pt x="104" y="943"/>
                    </a:lnTo>
                    <a:lnTo>
                      <a:pt x="63" y="817"/>
                    </a:lnTo>
                    <a:lnTo>
                      <a:pt x="0" y="727"/>
                    </a:lnTo>
                    <a:lnTo>
                      <a:pt x="11" y="670"/>
                    </a:lnTo>
                    <a:lnTo>
                      <a:pt x="25" y="616"/>
                    </a:lnTo>
                    <a:lnTo>
                      <a:pt x="38" y="564"/>
                    </a:lnTo>
                    <a:lnTo>
                      <a:pt x="49" y="506"/>
                    </a:lnTo>
                    <a:lnTo>
                      <a:pt x="99" y="501"/>
                    </a:lnTo>
                    <a:lnTo>
                      <a:pt x="142" y="501"/>
                    </a:lnTo>
                    <a:lnTo>
                      <a:pt x="177" y="495"/>
                    </a:lnTo>
                    <a:lnTo>
                      <a:pt x="210" y="487"/>
                    </a:lnTo>
                    <a:lnTo>
                      <a:pt x="235" y="474"/>
                    </a:lnTo>
                    <a:lnTo>
                      <a:pt x="251" y="446"/>
                    </a:lnTo>
                    <a:lnTo>
                      <a:pt x="258" y="409"/>
                    </a:lnTo>
                    <a:lnTo>
                      <a:pt x="258" y="351"/>
                    </a:lnTo>
                    <a:lnTo>
                      <a:pt x="283" y="338"/>
                    </a:lnTo>
                    <a:lnTo>
                      <a:pt x="299" y="343"/>
                    </a:lnTo>
                    <a:lnTo>
                      <a:pt x="313" y="359"/>
                    </a:lnTo>
                    <a:lnTo>
                      <a:pt x="327" y="386"/>
                    </a:lnTo>
                    <a:lnTo>
                      <a:pt x="338" y="414"/>
                    </a:lnTo>
                    <a:lnTo>
                      <a:pt x="352" y="441"/>
                    </a:lnTo>
                    <a:lnTo>
                      <a:pt x="368" y="460"/>
                    </a:lnTo>
                    <a:lnTo>
                      <a:pt x="389" y="465"/>
                    </a:lnTo>
                    <a:lnTo>
                      <a:pt x="398" y="430"/>
                    </a:lnTo>
                    <a:lnTo>
                      <a:pt x="403" y="395"/>
                    </a:lnTo>
                    <a:lnTo>
                      <a:pt x="407" y="359"/>
                    </a:lnTo>
                    <a:lnTo>
                      <a:pt x="409" y="327"/>
                    </a:lnTo>
                    <a:lnTo>
                      <a:pt x="414" y="322"/>
                    </a:lnTo>
                    <a:lnTo>
                      <a:pt x="423" y="322"/>
                    </a:lnTo>
                    <a:lnTo>
                      <a:pt x="433" y="324"/>
                    </a:lnTo>
                    <a:lnTo>
                      <a:pt x="444" y="322"/>
                    </a:lnTo>
                    <a:lnTo>
                      <a:pt x="458" y="351"/>
                    </a:lnTo>
                    <a:lnTo>
                      <a:pt x="469" y="381"/>
                    </a:lnTo>
                    <a:lnTo>
                      <a:pt x="483" y="411"/>
                    </a:lnTo>
                    <a:lnTo>
                      <a:pt x="504" y="435"/>
                    </a:lnTo>
                    <a:lnTo>
                      <a:pt x="513" y="398"/>
                    </a:lnTo>
                    <a:lnTo>
                      <a:pt x="518" y="345"/>
                    </a:lnTo>
                    <a:lnTo>
                      <a:pt x="529" y="304"/>
                    </a:lnTo>
                    <a:lnTo>
                      <a:pt x="564" y="297"/>
                    </a:lnTo>
                    <a:lnTo>
                      <a:pt x="578" y="329"/>
                    </a:lnTo>
                    <a:lnTo>
                      <a:pt x="594" y="362"/>
                    </a:lnTo>
                    <a:lnTo>
                      <a:pt x="607" y="398"/>
                    </a:lnTo>
                    <a:lnTo>
                      <a:pt x="624" y="430"/>
                    </a:lnTo>
                    <a:lnTo>
                      <a:pt x="635" y="428"/>
                    </a:lnTo>
                    <a:lnTo>
                      <a:pt x="649" y="428"/>
                    </a:lnTo>
                    <a:lnTo>
                      <a:pt x="660" y="425"/>
                    </a:lnTo>
                    <a:lnTo>
                      <a:pt x="673" y="421"/>
                    </a:lnTo>
                    <a:lnTo>
                      <a:pt x="687" y="419"/>
                    </a:lnTo>
                    <a:lnTo>
                      <a:pt x="701" y="419"/>
                    </a:lnTo>
                    <a:lnTo>
                      <a:pt x="715" y="416"/>
                    </a:lnTo>
                    <a:lnTo>
                      <a:pt x="731" y="416"/>
                    </a:lnTo>
                    <a:lnTo>
                      <a:pt x="731" y="386"/>
                    </a:lnTo>
                    <a:lnTo>
                      <a:pt x="736" y="345"/>
                    </a:lnTo>
                    <a:lnTo>
                      <a:pt x="744" y="308"/>
                    </a:lnTo>
                    <a:lnTo>
                      <a:pt x="761" y="280"/>
                    </a:lnTo>
                    <a:lnTo>
                      <a:pt x="774" y="280"/>
                    </a:lnTo>
                    <a:lnTo>
                      <a:pt x="785" y="278"/>
                    </a:lnTo>
                    <a:lnTo>
                      <a:pt x="793" y="280"/>
                    </a:lnTo>
                    <a:lnTo>
                      <a:pt x="802" y="285"/>
                    </a:lnTo>
                    <a:lnTo>
                      <a:pt x="807" y="308"/>
                    </a:lnTo>
                    <a:lnTo>
                      <a:pt x="821" y="343"/>
                    </a:lnTo>
                    <a:lnTo>
                      <a:pt x="837" y="375"/>
                    </a:lnTo>
                    <a:lnTo>
                      <a:pt x="851" y="392"/>
                    </a:lnTo>
                    <a:lnTo>
                      <a:pt x="858" y="354"/>
                    </a:lnTo>
                    <a:lnTo>
                      <a:pt x="862" y="258"/>
                    </a:lnTo>
                    <a:lnTo>
                      <a:pt x="858" y="161"/>
                    </a:lnTo>
                    <a:lnTo>
                      <a:pt x="862" y="106"/>
                    </a:lnTo>
                    <a:lnTo>
                      <a:pt x="872" y="101"/>
                    </a:lnTo>
                    <a:lnTo>
                      <a:pt x="892" y="97"/>
                    </a:lnTo>
                    <a:lnTo>
                      <a:pt x="916" y="92"/>
                    </a:lnTo>
                    <a:lnTo>
                      <a:pt x="943" y="90"/>
                    </a:lnTo>
                    <a:lnTo>
                      <a:pt x="970" y="87"/>
                    </a:lnTo>
                    <a:lnTo>
                      <a:pt x="993" y="85"/>
                    </a:lnTo>
                    <a:lnTo>
                      <a:pt x="1011" y="81"/>
                    </a:lnTo>
                    <a:lnTo>
                      <a:pt x="1019" y="81"/>
                    </a:lnTo>
                    <a:lnTo>
                      <a:pt x="1069" y="76"/>
                    </a:lnTo>
                    <a:lnTo>
                      <a:pt x="1115" y="71"/>
                    </a:lnTo>
                    <a:lnTo>
                      <a:pt x="1164" y="65"/>
                    </a:lnTo>
                    <a:lnTo>
                      <a:pt x="1210" y="60"/>
                    </a:lnTo>
                    <a:lnTo>
                      <a:pt x="1257" y="57"/>
                    </a:lnTo>
                    <a:lnTo>
                      <a:pt x="1306" y="51"/>
                    </a:lnTo>
                    <a:lnTo>
                      <a:pt x="1352" y="46"/>
                    </a:lnTo>
                    <a:lnTo>
                      <a:pt x="1401" y="43"/>
                    </a:lnTo>
                    <a:lnTo>
                      <a:pt x="1448" y="37"/>
                    </a:lnTo>
                    <a:lnTo>
                      <a:pt x="1494" y="32"/>
                    </a:lnTo>
                    <a:lnTo>
                      <a:pt x="1543" y="30"/>
                    </a:lnTo>
                    <a:lnTo>
                      <a:pt x="1589" y="24"/>
                    </a:lnTo>
                    <a:lnTo>
                      <a:pt x="1635" y="19"/>
                    </a:lnTo>
                    <a:lnTo>
                      <a:pt x="1685" y="14"/>
                    </a:lnTo>
                    <a:lnTo>
                      <a:pt x="1731" y="5"/>
                    </a:lnTo>
                    <a:lnTo>
                      <a:pt x="1780" y="0"/>
                    </a:lnTo>
                    <a:lnTo>
                      <a:pt x="1807" y="24"/>
                    </a:lnTo>
                    <a:lnTo>
                      <a:pt x="1832" y="51"/>
                    </a:lnTo>
                    <a:lnTo>
                      <a:pt x="1856" y="78"/>
                    </a:lnTo>
                    <a:lnTo>
                      <a:pt x="1878" y="108"/>
                    </a:lnTo>
                    <a:lnTo>
                      <a:pt x="1897" y="141"/>
                    </a:lnTo>
                    <a:lnTo>
                      <a:pt x="1917" y="174"/>
                    </a:lnTo>
                    <a:lnTo>
                      <a:pt x="1938" y="207"/>
                    </a:lnTo>
                    <a:lnTo>
                      <a:pt x="1959" y="2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82" name="Freeform 415"/>
              <p:cNvSpPr/>
              <p:nvPr/>
            </p:nvSpPr>
            <p:spPr bwMode="auto">
              <a:xfrm>
                <a:off x="2901" y="1996"/>
                <a:ext cx="93" cy="41"/>
              </a:xfrm>
              <a:custGeom>
                <a:avLst/>
                <a:gdLst>
                  <a:gd name="T0" fmla="*/ 0 w 376"/>
                  <a:gd name="T1" fmla="*/ 0 h 166"/>
                  <a:gd name="T2" fmla="*/ 0 w 376"/>
                  <a:gd name="T3" fmla="*/ 0 h 166"/>
                  <a:gd name="T4" fmla="*/ 0 w 376"/>
                  <a:gd name="T5" fmla="*/ 0 h 166"/>
                  <a:gd name="T6" fmla="*/ 0 w 376"/>
                  <a:gd name="T7" fmla="*/ 0 h 166"/>
                  <a:gd name="T8" fmla="*/ 0 w 376"/>
                  <a:gd name="T9" fmla="*/ 0 h 166"/>
                  <a:gd name="T10" fmla="*/ 0 w 376"/>
                  <a:gd name="T11" fmla="*/ 0 h 166"/>
                  <a:gd name="T12" fmla="*/ 0 w 376"/>
                  <a:gd name="T13" fmla="*/ 0 h 166"/>
                  <a:gd name="T14" fmla="*/ 0 w 376"/>
                  <a:gd name="T15" fmla="*/ 0 h 166"/>
                  <a:gd name="T16" fmla="*/ 0 w 376"/>
                  <a:gd name="T17" fmla="*/ 0 h 166"/>
                  <a:gd name="T18" fmla="*/ 0 w 376"/>
                  <a:gd name="T19" fmla="*/ 0 h 166"/>
                  <a:gd name="T20" fmla="*/ 0 w 376"/>
                  <a:gd name="T21" fmla="*/ 0 h 166"/>
                  <a:gd name="T22" fmla="*/ 0 w 376"/>
                  <a:gd name="T23" fmla="*/ 0 h 166"/>
                  <a:gd name="T24" fmla="*/ 0 w 376"/>
                  <a:gd name="T25" fmla="*/ 0 h 166"/>
                  <a:gd name="T26" fmla="*/ 0 w 376"/>
                  <a:gd name="T27" fmla="*/ 0 h 166"/>
                  <a:gd name="T28" fmla="*/ 0 w 376"/>
                  <a:gd name="T29" fmla="*/ 0 h 166"/>
                  <a:gd name="T30" fmla="*/ 0 w 376"/>
                  <a:gd name="T31" fmla="*/ 0 h 166"/>
                  <a:gd name="T32" fmla="*/ 0 w 376"/>
                  <a:gd name="T33" fmla="*/ 0 h 166"/>
                  <a:gd name="T34" fmla="*/ 0 w 376"/>
                  <a:gd name="T35" fmla="*/ 0 h 166"/>
                  <a:gd name="T36" fmla="*/ 0 w 376"/>
                  <a:gd name="T37" fmla="*/ 0 h 166"/>
                  <a:gd name="T38" fmla="*/ 0 w 376"/>
                  <a:gd name="T39" fmla="*/ 0 h 166"/>
                  <a:gd name="T40" fmla="*/ 0 w 376"/>
                  <a:gd name="T41" fmla="*/ 0 h 166"/>
                  <a:gd name="T42" fmla="*/ 0 w 376"/>
                  <a:gd name="T43" fmla="*/ 0 h 166"/>
                  <a:gd name="T44" fmla="*/ 0 w 376"/>
                  <a:gd name="T45" fmla="*/ 0 h 166"/>
                  <a:gd name="T46" fmla="*/ 0 w 376"/>
                  <a:gd name="T47" fmla="*/ 0 h 166"/>
                  <a:gd name="T48" fmla="*/ 0 w 376"/>
                  <a:gd name="T49" fmla="*/ 0 h 166"/>
                  <a:gd name="T50" fmla="*/ 0 w 376"/>
                  <a:gd name="T51" fmla="*/ 0 h 166"/>
                  <a:gd name="T52" fmla="*/ 0 w 376"/>
                  <a:gd name="T53" fmla="*/ 0 h 166"/>
                  <a:gd name="T54" fmla="*/ 0 w 376"/>
                  <a:gd name="T55" fmla="*/ 0 h 166"/>
                  <a:gd name="T56" fmla="*/ 0 w 376"/>
                  <a:gd name="T57" fmla="*/ 0 h 166"/>
                  <a:gd name="T58" fmla="*/ 0 w 376"/>
                  <a:gd name="T59" fmla="*/ 0 h 166"/>
                  <a:gd name="T60" fmla="*/ 0 w 376"/>
                  <a:gd name="T61" fmla="*/ 0 h 166"/>
                  <a:gd name="T62" fmla="*/ 0 w 376"/>
                  <a:gd name="T63" fmla="*/ 0 h 166"/>
                  <a:gd name="T64" fmla="*/ 0 w 376"/>
                  <a:gd name="T65" fmla="*/ 0 h 166"/>
                  <a:gd name="T66" fmla="*/ 0 w 376"/>
                  <a:gd name="T67" fmla="*/ 0 h 166"/>
                  <a:gd name="T68" fmla="*/ 0 w 376"/>
                  <a:gd name="T69" fmla="*/ 0 h 166"/>
                  <a:gd name="T70" fmla="*/ 0 w 376"/>
                  <a:gd name="T71" fmla="*/ 0 h 166"/>
                  <a:gd name="T72" fmla="*/ 0 w 376"/>
                  <a:gd name="T73" fmla="*/ 0 h 166"/>
                  <a:gd name="T74" fmla="*/ 0 w 376"/>
                  <a:gd name="T75" fmla="*/ 0 h 166"/>
                  <a:gd name="T76" fmla="*/ 0 w 376"/>
                  <a:gd name="T77" fmla="*/ 0 h 166"/>
                  <a:gd name="T78" fmla="*/ 0 w 376"/>
                  <a:gd name="T79" fmla="*/ 0 h 166"/>
                  <a:gd name="T80" fmla="*/ 0 w 376"/>
                  <a:gd name="T81" fmla="*/ 0 h 166"/>
                  <a:gd name="T82" fmla="*/ 0 w 376"/>
                  <a:gd name="T83" fmla="*/ 0 h 166"/>
                  <a:gd name="T84" fmla="*/ 0 w 376"/>
                  <a:gd name="T85" fmla="*/ 0 h 166"/>
                  <a:gd name="T86" fmla="*/ 0 w 376"/>
                  <a:gd name="T87" fmla="*/ 0 h 166"/>
                  <a:gd name="T88" fmla="*/ 0 w 376"/>
                  <a:gd name="T89" fmla="*/ 0 h 166"/>
                  <a:gd name="T90" fmla="*/ 0 w 376"/>
                  <a:gd name="T91" fmla="*/ 0 h 166"/>
                  <a:gd name="T92" fmla="*/ 0 w 376"/>
                  <a:gd name="T93" fmla="*/ 0 h 166"/>
                  <a:gd name="T94" fmla="*/ 0 w 376"/>
                  <a:gd name="T95" fmla="*/ 0 h 166"/>
                  <a:gd name="T96" fmla="*/ 0 w 376"/>
                  <a:gd name="T97" fmla="*/ 0 h 166"/>
                  <a:gd name="T98" fmla="*/ 0 w 376"/>
                  <a:gd name="T99" fmla="*/ 0 h 166"/>
                  <a:gd name="T100" fmla="*/ 0 w 376"/>
                  <a:gd name="T101" fmla="*/ 0 h 166"/>
                  <a:gd name="T102" fmla="*/ 0 w 376"/>
                  <a:gd name="T103" fmla="*/ 0 h 166"/>
                  <a:gd name="T104" fmla="*/ 0 w 376"/>
                  <a:gd name="T105" fmla="*/ 0 h 1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6" h="166">
                    <a:moveTo>
                      <a:pt x="166" y="0"/>
                    </a:moveTo>
                    <a:lnTo>
                      <a:pt x="163" y="0"/>
                    </a:lnTo>
                    <a:lnTo>
                      <a:pt x="158" y="0"/>
                    </a:lnTo>
                    <a:lnTo>
                      <a:pt x="155" y="2"/>
                    </a:lnTo>
                    <a:lnTo>
                      <a:pt x="155" y="5"/>
                    </a:lnTo>
                    <a:lnTo>
                      <a:pt x="158" y="19"/>
                    </a:lnTo>
                    <a:lnTo>
                      <a:pt x="166" y="30"/>
                    </a:lnTo>
                    <a:lnTo>
                      <a:pt x="174" y="35"/>
                    </a:lnTo>
                    <a:lnTo>
                      <a:pt x="185" y="41"/>
                    </a:lnTo>
                    <a:lnTo>
                      <a:pt x="196" y="43"/>
                    </a:lnTo>
                    <a:lnTo>
                      <a:pt x="207" y="43"/>
                    </a:lnTo>
                    <a:lnTo>
                      <a:pt x="218" y="43"/>
                    </a:lnTo>
                    <a:lnTo>
                      <a:pt x="232" y="43"/>
                    </a:lnTo>
                    <a:lnTo>
                      <a:pt x="243" y="41"/>
                    </a:lnTo>
                    <a:lnTo>
                      <a:pt x="253" y="37"/>
                    </a:lnTo>
                    <a:lnTo>
                      <a:pt x="264" y="32"/>
                    </a:lnTo>
                    <a:lnTo>
                      <a:pt x="273" y="27"/>
                    </a:lnTo>
                    <a:lnTo>
                      <a:pt x="286" y="43"/>
                    </a:lnTo>
                    <a:lnTo>
                      <a:pt x="303" y="57"/>
                    </a:lnTo>
                    <a:lnTo>
                      <a:pt x="313" y="76"/>
                    </a:lnTo>
                    <a:lnTo>
                      <a:pt x="326" y="92"/>
                    </a:lnTo>
                    <a:lnTo>
                      <a:pt x="340" y="111"/>
                    </a:lnTo>
                    <a:lnTo>
                      <a:pt x="351" y="131"/>
                    </a:lnTo>
                    <a:lnTo>
                      <a:pt x="365" y="149"/>
                    </a:lnTo>
                    <a:lnTo>
                      <a:pt x="376" y="166"/>
                    </a:lnTo>
                    <a:lnTo>
                      <a:pt x="365" y="158"/>
                    </a:lnTo>
                    <a:lnTo>
                      <a:pt x="356" y="152"/>
                    </a:lnTo>
                    <a:lnTo>
                      <a:pt x="349" y="149"/>
                    </a:lnTo>
                    <a:lnTo>
                      <a:pt x="340" y="147"/>
                    </a:lnTo>
                    <a:lnTo>
                      <a:pt x="310" y="127"/>
                    </a:lnTo>
                    <a:lnTo>
                      <a:pt x="280" y="111"/>
                    </a:lnTo>
                    <a:lnTo>
                      <a:pt x="253" y="92"/>
                    </a:lnTo>
                    <a:lnTo>
                      <a:pt x="223" y="76"/>
                    </a:lnTo>
                    <a:lnTo>
                      <a:pt x="193" y="60"/>
                    </a:lnTo>
                    <a:lnTo>
                      <a:pt x="161" y="46"/>
                    </a:lnTo>
                    <a:lnTo>
                      <a:pt x="128" y="37"/>
                    </a:lnTo>
                    <a:lnTo>
                      <a:pt x="92" y="32"/>
                    </a:lnTo>
                    <a:lnTo>
                      <a:pt x="82" y="30"/>
                    </a:lnTo>
                    <a:lnTo>
                      <a:pt x="71" y="24"/>
                    </a:lnTo>
                    <a:lnTo>
                      <a:pt x="60" y="21"/>
                    </a:lnTo>
                    <a:lnTo>
                      <a:pt x="48" y="19"/>
                    </a:lnTo>
                    <a:lnTo>
                      <a:pt x="36" y="16"/>
                    </a:lnTo>
                    <a:lnTo>
                      <a:pt x="25" y="16"/>
                    </a:lnTo>
                    <a:lnTo>
                      <a:pt x="11" y="13"/>
                    </a:lnTo>
                    <a:lnTo>
                      <a:pt x="0" y="11"/>
                    </a:lnTo>
                    <a:lnTo>
                      <a:pt x="22" y="7"/>
                    </a:lnTo>
                    <a:lnTo>
                      <a:pt x="43" y="7"/>
                    </a:lnTo>
                    <a:lnTo>
                      <a:pt x="62" y="5"/>
                    </a:lnTo>
                    <a:lnTo>
                      <a:pt x="84" y="5"/>
                    </a:lnTo>
                    <a:lnTo>
                      <a:pt x="103" y="5"/>
                    </a:lnTo>
                    <a:lnTo>
                      <a:pt x="126" y="2"/>
                    </a:lnTo>
                    <a:lnTo>
                      <a:pt x="144" y="2"/>
                    </a:lnTo>
                    <a:lnTo>
                      <a:pt x="166" y="0"/>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83" name="Freeform 416"/>
              <p:cNvSpPr/>
              <p:nvPr/>
            </p:nvSpPr>
            <p:spPr bwMode="auto">
              <a:xfrm>
                <a:off x="2780" y="2002"/>
                <a:ext cx="237" cy="82"/>
              </a:xfrm>
              <a:custGeom>
                <a:avLst/>
                <a:gdLst>
                  <a:gd name="T0" fmla="*/ 0 w 949"/>
                  <a:gd name="T1" fmla="*/ 0 h 330"/>
                  <a:gd name="T2" fmla="*/ 0 w 949"/>
                  <a:gd name="T3" fmla="*/ 0 h 330"/>
                  <a:gd name="T4" fmla="*/ 0 w 949"/>
                  <a:gd name="T5" fmla="*/ 0 h 330"/>
                  <a:gd name="T6" fmla="*/ 0 w 949"/>
                  <a:gd name="T7" fmla="*/ 0 h 330"/>
                  <a:gd name="T8" fmla="*/ 0 w 949"/>
                  <a:gd name="T9" fmla="*/ 0 h 330"/>
                  <a:gd name="T10" fmla="*/ 0 w 949"/>
                  <a:gd name="T11" fmla="*/ 0 h 330"/>
                  <a:gd name="T12" fmla="*/ 0 w 949"/>
                  <a:gd name="T13" fmla="*/ 0 h 330"/>
                  <a:gd name="T14" fmla="*/ 0 w 949"/>
                  <a:gd name="T15" fmla="*/ 0 h 330"/>
                  <a:gd name="T16" fmla="*/ 0 w 949"/>
                  <a:gd name="T17" fmla="*/ 0 h 330"/>
                  <a:gd name="T18" fmla="*/ 0 w 949"/>
                  <a:gd name="T19" fmla="*/ 0 h 330"/>
                  <a:gd name="T20" fmla="*/ 0 w 949"/>
                  <a:gd name="T21" fmla="*/ 0 h 330"/>
                  <a:gd name="T22" fmla="*/ 0 w 949"/>
                  <a:gd name="T23" fmla="*/ 0 h 330"/>
                  <a:gd name="T24" fmla="*/ 0 w 949"/>
                  <a:gd name="T25" fmla="*/ 0 h 330"/>
                  <a:gd name="T26" fmla="*/ 0 w 949"/>
                  <a:gd name="T27" fmla="*/ 0 h 330"/>
                  <a:gd name="T28" fmla="*/ 0 w 949"/>
                  <a:gd name="T29" fmla="*/ 0 h 330"/>
                  <a:gd name="T30" fmla="*/ 0 w 949"/>
                  <a:gd name="T31" fmla="*/ 0 h 330"/>
                  <a:gd name="T32" fmla="*/ 0 w 949"/>
                  <a:gd name="T33" fmla="*/ 0 h 330"/>
                  <a:gd name="T34" fmla="*/ 0 w 949"/>
                  <a:gd name="T35" fmla="*/ 0 h 330"/>
                  <a:gd name="T36" fmla="*/ 0 w 949"/>
                  <a:gd name="T37" fmla="*/ 0 h 330"/>
                  <a:gd name="T38" fmla="*/ 0 w 949"/>
                  <a:gd name="T39" fmla="*/ 0 h 330"/>
                  <a:gd name="T40" fmla="*/ 0 w 949"/>
                  <a:gd name="T41" fmla="*/ 0 h 330"/>
                  <a:gd name="T42" fmla="*/ 0 w 949"/>
                  <a:gd name="T43" fmla="*/ 0 h 330"/>
                  <a:gd name="T44" fmla="*/ 0 w 949"/>
                  <a:gd name="T45" fmla="*/ 0 h 330"/>
                  <a:gd name="T46" fmla="*/ 0 w 949"/>
                  <a:gd name="T47" fmla="*/ 0 h 330"/>
                  <a:gd name="T48" fmla="*/ 0 w 949"/>
                  <a:gd name="T49" fmla="*/ 0 h 330"/>
                  <a:gd name="T50" fmla="*/ 0 w 949"/>
                  <a:gd name="T51" fmla="*/ 0 h 330"/>
                  <a:gd name="T52" fmla="*/ 0 w 949"/>
                  <a:gd name="T53" fmla="*/ 0 h 330"/>
                  <a:gd name="T54" fmla="*/ 0 w 949"/>
                  <a:gd name="T55" fmla="*/ 0 h 330"/>
                  <a:gd name="T56" fmla="*/ 0 w 949"/>
                  <a:gd name="T57" fmla="*/ 0 h 330"/>
                  <a:gd name="T58" fmla="*/ 0 w 949"/>
                  <a:gd name="T59" fmla="*/ 0 h 330"/>
                  <a:gd name="T60" fmla="*/ 0 w 949"/>
                  <a:gd name="T61" fmla="*/ 0 h 330"/>
                  <a:gd name="T62" fmla="*/ 0 w 949"/>
                  <a:gd name="T63" fmla="*/ 0 h 330"/>
                  <a:gd name="T64" fmla="*/ 0 w 949"/>
                  <a:gd name="T65" fmla="*/ 0 h 330"/>
                  <a:gd name="T66" fmla="*/ 0 w 949"/>
                  <a:gd name="T67" fmla="*/ 0 h 330"/>
                  <a:gd name="T68" fmla="*/ 0 w 949"/>
                  <a:gd name="T69" fmla="*/ 0 h 330"/>
                  <a:gd name="T70" fmla="*/ 0 w 949"/>
                  <a:gd name="T71" fmla="*/ 0 h 330"/>
                  <a:gd name="T72" fmla="*/ 0 w 949"/>
                  <a:gd name="T73" fmla="*/ 0 h 330"/>
                  <a:gd name="T74" fmla="*/ 0 w 949"/>
                  <a:gd name="T75" fmla="*/ 0 h 330"/>
                  <a:gd name="T76" fmla="*/ 0 w 949"/>
                  <a:gd name="T77" fmla="*/ 0 h 330"/>
                  <a:gd name="T78" fmla="*/ 0 w 949"/>
                  <a:gd name="T79" fmla="*/ 0 h 330"/>
                  <a:gd name="T80" fmla="*/ 0 w 949"/>
                  <a:gd name="T81" fmla="*/ 0 h 330"/>
                  <a:gd name="T82" fmla="*/ 0 w 949"/>
                  <a:gd name="T83" fmla="*/ 0 h 330"/>
                  <a:gd name="T84" fmla="*/ 0 w 949"/>
                  <a:gd name="T85" fmla="*/ 0 h 330"/>
                  <a:gd name="T86" fmla="*/ 0 w 949"/>
                  <a:gd name="T87" fmla="*/ 0 h 330"/>
                  <a:gd name="T88" fmla="*/ 0 w 949"/>
                  <a:gd name="T89" fmla="*/ 0 h 3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49" h="330">
                    <a:moveTo>
                      <a:pt x="505" y="6"/>
                    </a:moveTo>
                    <a:lnTo>
                      <a:pt x="526" y="13"/>
                    </a:lnTo>
                    <a:lnTo>
                      <a:pt x="545" y="19"/>
                    </a:lnTo>
                    <a:lnTo>
                      <a:pt x="567" y="24"/>
                    </a:lnTo>
                    <a:lnTo>
                      <a:pt x="586" y="27"/>
                    </a:lnTo>
                    <a:lnTo>
                      <a:pt x="609" y="33"/>
                    </a:lnTo>
                    <a:lnTo>
                      <a:pt x="627" y="38"/>
                    </a:lnTo>
                    <a:lnTo>
                      <a:pt x="649" y="43"/>
                    </a:lnTo>
                    <a:lnTo>
                      <a:pt x="668" y="52"/>
                    </a:lnTo>
                    <a:lnTo>
                      <a:pt x="685" y="63"/>
                    </a:lnTo>
                    <a:lnTo>
                      <a:pt x="701" y="71"/>
                    </a:lnTo>
                    <a:lnTo>
                      <a:pt x="717" y="79"/>
                    </a:lnTo>
                    <a:lnTo>
                      <a:pt x="733" y="87"/>
                    </a:lnTo>
                    <a:lnTo>
                      <a:pt x="747" y="96"/>
                    </a:lnTo>
                    <a:lnTo>
                      <a:pt x="763" y="103"/>
                    </a:lnTo>
                    <a:lnTo>
                      <a:pt x="780" y="114"/>
                    </a:lnTo>
                    <a:lnTo>
                      <a:pt x="796" y="125"/>
                    </a:lnTo>
                    <a:lnTo>
                      <a:pt x="804" y="128"/>
                    </a:lnTo>
                    <a:lnTo>
                      <a:pt x="813" y="134"/>
                    </a:lnTo>
                    <a:lnTo>
                      <a:pt x="821" y="139"/>
                    </a:lnTo>
                    <a:lnTo>
                      <a:pt x="827" y="147"/>
                    </a:lnTo>
                    <a:lnTo>
                      <a:pt x="834" y="147"/>
                    </a:lnTo>
                    <a:lnTo>
                      <a:pt x="853" y="158"/>
                    </a:lnTo>
                    <a:lnTo>
                      <a:pt x="867" y="169"/>
                    </a:lnTo>
                    <a:lnTo>
                      <a:pt x="881" y="183"/>
                    </a:lnTo>
                    <a:lnTo>
                      <a:pt x="892" y="196"/>
                    </a:lnTo>
                    <a:lnTo>
                      <a:pt x="899" y="213"/>
                    </a:lnTo>
                    <a:lnTo>
                      <a:pt x="910" y="229"/>
                    </a:lnTo>
                    <a:lnTo>
                      <a:pt x="919" y="245"/>
                    </a:lnTo>
                    <a:lnTo>
                      <a:pt x="930" y="261"/>
                    </a:lnTo>
                    <a:lnTo>
                      <a:pt x="935" y="278"/>
                    </a:lnTo>
                    <a:lnTo>
                      <a:pt x="943" y="294"/>
                    </a:lnTo>
                    <a:lnTo>
                      <a:pt x="949" y="311"/>
                    </a:lnTo>
                    <a:lnTo>
                      <a:pt x="949" y="327"/>
                    </a:lnTo>
                    <a:lnTo>
                      <a:pt x="943" y="330"/>
                    </a:lnTo>
                    <a:lnTo>
                      <a:pt x="935" y="327"/>
                    </a:lnTo>
                    <a:lnTo>
                      <a:pt x="927" y="324"/>
                    </a:lnTo>
                    <a:lnTo>
                      <a:pt x="917" y="321"/>
                    </a:lnTo>
                    <a:lnTo>
                      <a:pt x="917" y="297"/>
                    </a:lnTo>
                    <a:lnTo>
                      <a:pt x="913" y="275"/>
                    </a:lnTo>
                    <a:lnTo>
                      <a:pt x="908" y="254"/>
                    </a:lnTo>
                    <a:lnTo>
                      <a:pt x="894" y="238"/>
                    </a:lnTo>
                    <a:lnTo>
                      <a:pt x="881" y="224"/>
                    </a:lnTo>
                    <a:lnTo>
                      <a:pt x="869" y="204"/>
                    </a:lnTo>
                    <a:lnTo>
                      <a:pt x="857" y="188"/>
                    </a:lnTo>
                    <a:lnTo>
                      <a:pt x="843" y="169"/>
                    </a:lnTo>
                    <a:lnTo>
                      <a:pt x="829" y="155"/>
                    </a:lnTo>
                    <a:lnTo>
                      <a:pt x="813" y="142"/>
                    </a:lnTo>
                    <a:lnTo>
                      <a:pt x="796" y="137"/>
                    </a:lnTo>
                    <a:lnTo>
                      <a:pt x="774" y="137"/>
                    </a:lnTo>
                    <a:lnTo>
                      <a:pt x="756" y="139"/>
                    </a:lnTo>
                    <a:lnTo>
                      <a:pt x="733" y="147"/>
                    </a:lnTo>
                    <a:lnTo>
                      <a:pt x="712" y="144"/>
                    </a:lnTo>
                    <a:lnTo>
                      <a:pt x="696" y="128"/>
                    </a:lnTo>
                    <a:lnTo>
                      <a:pt x="673" y="107"/>
                    </a:lnTo>
                    <a:lnTo>
                      <a:pt x="652" y="84"/>
                    </a:lnTo>
                    <a:lnTo>
                      <a:pt x="625" y="68"/>
                    </a:lnTo>
                    <a:lnTo>
                      <a:pt x="600" y="52"/>
                    </a:lnTo>
                    <a:lnTo>
                      <a:pt x="573" y="41"/>
                    </a:lnTo>
                    <a:lnTo>
                      <a:pt x="543" y="31"/>
                    </a:lnTo>
                    <a:lnTo>
                      <a:pt x="515" y="22"/>
                    </a:lnTo>
                    <a:lnTo>
                      <a:pt x="485" y="17"/>
                    </a:lnTo>
                    <a:lnTo>
                      <a:pt x="485" y="31"/>
                    </a:lnTo>
                    <a:lnTo>
                      <a:pt x="485" y="43"/>
                    </a:lnTo>
                    <a:lnTo>
                      <a:pt x="485" y="57"/>
                    </a:lnTo>
                    <a:lnTo>
                      <a:pt x="483" y="71"/>
                    </a:lnTo>
                    <a:lnTo>
                      <a:pt x="469" y="128"/>
                    </a:lnTo>
                    <a:lnTo>
                      <a:pt x="455" y="128"/>
                    </a:lnTo>
                    <a:lnTo>
                      <a:pt x="458" y="120"/>
                    </a:lnTo>
                    <a:lnTo>
                      <a:pt x="455" y="112"/>
                    </a:lnTo>
                    <a:lnTo>
                      <a:pt x="450" y="103"/>
                    </a:lnTo>
                    <a:lnTo>
                      <a:pt x="444" y="93"/>
                    </a:lnTo>
                    <a:lnTo>
                      <a:pt x="428" y="82"/>
                    </a:lnTo>
                    <a:lnTo>
                      <a:pt x="409" y="73"/>
                    </a:lnTo>
                    <a:lnTo>
                      <a:pt x="393" y="66"/>
                    </a:lnTo>
                    <a:lnTo>
                      <a:pt x="374" y="57"/>
                    </a:lnTo>
                    <a:lnTo>
                      <a:pt x="354" y="49"/>
                    </a:lnTo>
                    <a:lnTo>
                      <a:pt x="336" y="43"/>
                    </a:lnTo>
                    <a:lnTo>
                      <a:pt x="317" y="38"/>
                    </a:lnTo>
                    <a:lnTo>
                      <a:pt x="297" y="33"/>
                    </a:lnTo>
                    <a:lnTo>
                      <a:pt x="281" y="31"/>
                    </a:lnTo>
                    <a:lnTo>
                      <a:pt x="262" y="31"/>
                    </a:lnTo>
                    <a:lnTo>
                      <a:pt x="246" y="27"/>
                    </a:lnTo>
                    <a:lnTo>
                      <a:pt x="227" y="27"/>
                    </a:lnTo>
                    <a:lnTo>
                      <a:pt x="211" y="27"/>
                    </a:lnTo>
                    <a:lnTo>
                      <a:pt x="193" y="31"/>
                    </a:lnTo>
                    <a:lnTo>
                      <a:pt x="177" y="33"/>
                    </a:lnTo>
                    <a:lnTo>
                      <a:pt x="161" y="41"/>
                    </a:lnTo>
                    <a:lnTo>
                      <a:pt x="180" y="54"/>
                    </a:lnTo>
                    <a:lnTo>
                      <a:pt x="200" y="68"/>
                    </a:lnTo>
                    <a:lnTo>
                      <a:pt x="218" y="82"/>
                    </a:lnTo>
                    <a:lnTo>
                      <a:pt x="237" y="98"/>
                    </a:lnTo>
                    <a:lnTo>
                      <a:pt x="257" y="112"/>
                    </a:lnTo>
                    <a:lnTo>
                      <a:pt x="276" y="125"/>
                    </a:lnTo>
                    <a:lnTo>
                      <a:pt x="297" y="142"/>
                    </a:lnTo>
                    <a:lnTo>
                      <a:pt x="317" y="155"/>
                    </a:lnTo>
                    <a:lnTo>
                      <a:pt x="301" y="160"/>
                    </a:lnTo>
                    <a:lnTo>
                      <a:pt x="283" y="169"/>
                    </a:lnTo>
                    <a:lnTo>
                      <a:pt x="271" y="174"/>
                    </a:lnTo>
                    <a:lnTo>
                      <a:pt x="257" y="178"/>
                    </a:lnTo>
                    <a:lnTo>
                      <a:pt x="235" y="167"/>
                    </a:lnTo>
                    <a:lnTo>
                      <a:pt x="213" y="155"/>
                    </a:lnTo>
                    <a:lnTo>
                      <a:pt x="191" y="150"/>
                    </a:lnTo>
                    <a:lnTo>
                      <a:pt x="170" y="144"/>
                    </a:lnTo>
                    <a:lnTo>
                      <a:pt x="145" y="139"/>
                    </a:lnTo>
                    <a:lnTo>
                      <a:pt x="123" y="137"/>
                    </a:lnTo>
                    <a:lnTo>
                      <a:pt x="99" y="131"/>
                    </a:lnTo>
                    <a:lnTo>
                      <a:pt x="76" y="125"/>
                    </a:lnTo>
                    <a:lnTo>
                      <a:pt x="52" y="128"/>
                    </a:lnTo>
                    <a:lnTo>
                      <a:pt x="36" y="134"/>
                    </a:lnTo>
                    <a:lnTo>
                      <a:pt x="16" y="144"/>
                    </a:lnTo>
                    <a:lnTo>
                      <a:pt x="0" y="153"/>
                    </a:lnTo>
                    <a:lnTo>
                      <a:pt x="3" y="139"/>
                    </a:lnTo>
                    <a:lnTo>
                      <a:pt x="9" y="123"/>
                    </a:lnTo>
                    <a:lnTo>
                      <a:pt x="16" y="112"/>
                    </a:lnTo>
                    <a:lnTo>
                      <a:pt x="28" y="98"/>
                    </a:lnTo>
                    <a:lnTo>
                      <a:pt x="39" y="87"/>
                    </a:lnTo>
                    <a:lnTo>
                      <a:pt x="52" y="73"/>
                    </a:lnTo>
                    <a:lnTo>
                      <a:pt x="66" y="63"/>
                    </a:lnTo>
                    <a:lnTo>
                      <a:pt x="82" y="52"/>
                    </a:lnTo>
                    <a:lnTo>
                      <a:pt x="87" y="52"/>
                    </a:lnTo>
                    <a:lnTo>
                      <a:pt x="92" y="49"/>
                    </a:lnTo>
                    <a:lnTo>
                      <a:pt x="96" y="43"/>
                    </a:lnTo>
                    <a:lnTo>
                      <a:pt x="101" y="41"/>
                    </a:lnTo>
                    <a:lnTo>
                      <a:pt x="145" y="31"/>
                    </a:lnTo>
                    <a:lnTo>
                      <a:pt x="188" y="19"/>
                    </a:lnTo>
                    <a:lnTo>
                      <a:pt x="232" y="11"/>
                    </a:lnTo>
                    <a:lnTo>
                      <a:pt x="276" y="6"/>
                    </a:lnTo>
                    <a:lnTo>
                      <a:pt x="319" y="3"/>
                    </a:lnTo>
                    <a:lnTo>
                      <a:pt x="365" y="3"/>
                    </a:lnTo>
                    <a:lnTo>
                      <a:pt x="409" y="0"/>
                    </a:lnTo>
                    <a:lnTo>
                      <a:pt x="453" y="3"/>
                    </a:lnTo>
                    <a:lnTo>
                      <a:pt x="466" y="3"/>
                    </a:lnTo>
                    <a:lnTo>
                      <a:pt x="478" y="3"/>
                    </a:lnTo>
                    <a:lnTo>
                      <a:pt x="491" y="6"/>
                    </a:lnTo>
                    <a:lnTo>
                      <a:pt x="505" y="6"/>
                    </a:lnTo>
                    <a:close/>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84" name="Freeform 417"/>
              <p:cNvSpPr/>
              <p:nvPr/>
            </p:nvSpPr>
            <p:spPr bwMode="auto">
              <a:xfrm>
                <a:off x="2741" y="2007"/>
                <a:ext cx="65" cy="81"/>
              </a:xfrm>
              <a:custGeom>
                <a:avLst/>
                <a:gdLst>
                  <a:gd name="T0" fmla="*/ 0 w 261"/>
                  <a:gd name="T1" fmla="*/ 0 h 324"/>
                  <a:gd name="T2" fmla="*/ 0 w 261"/>
                  <a:gd name="T3" fmla="*/ 0 h 324"/>
                  <a:gd name="T4" fmla="*/ 0 w 261"/>
                  <a:gd name="T5" fmla="*/ 0 h 324"/>
                  <a:gd name="T6" fmla="*/ 0 w 261"/>
                  <a:gd name="T7" fmla="*/ 0 h 324"/>
                  <a:gd name="T8" fmla="*/ 0 w 261"/>
                  <a:gd name="T9" fmla="*/ 0 h 324"/>
                  <a:gd name="T10" fmla="*/ 0 w 261"/>
                  <a:gd name="T11" fmla="*/ 0 h 324"/>
                  <a:gd name="T12" fmla="*/ 0 w 261"/>
                  <a:gd name="T13" fmla="*/ 0 h 324"/>
                  <a:gd name="T14" fmla="*/ 0 w 261"/>
                  <a:gd name="T15" fmla="*/ 0 h 324"/>
                  <a:gd name="T16" fmla="*/ 0 w 261"/>
                  <a:gd name="T17" fmla="*/ 0 h 324"/>
                  <a:gd name="T18" fmla="*/ 0 w 261"/>
                  <a:gd name="T19" fmla="*/ 0 h 324"/>
                  <a:gd name="T20" fmla="*/ 0 w 261"/>
                  <a:gd name="T21" fmla="*/ 0 h 324"/>
                  <a:gd name="T22" fmla="*/ 0 w 261"/>
                  <a:gd name="T23" fmla="*/ 0 h 324"/>
                  <a:gd name="T24" fmla="*/ 0 w 261"/>
                  <a:gd name="T25" fmla="*/ 0 h 324"/>
                  <a:gd name="T26" fmla="*/ 0 w 261"/>
                  <a:gd name="T27" fmla="*/ 0 h 324"/>
                  <a:gd name="T28" fmla="*/ 0 w 261"/>
                  <a:gd name="T29" fmla="*/ 0 h 324"/>
                  <a:gd name="T30" fmla="*/ 0 w 261"/>
                  <a:gd name="T31" fmla="*/ 0 h 324"/>
                  <a:gd name="T32" fmla="*/ 0 w 261"/>
                  <a:gd name="T33" fmla="*/ 0 h 324"/>
                  <a:gd name="T34" fmla="*/ 0 w 261"/>
                  <a:gd name="T35" fmla="*/ 0 h 324"/>
                  <a:gd name="T36" fmla="*/ 0 w 261"/>
                  <a:gd name="T37" fmla="*/ 0 h 324"/>
                  <a:gd name="T38" fmla="*/ 0 w 261"/>
                  <a:gd name="T39" fmla="*/ 0 h 324"/>
                  <a:gd name="T40" fmla="*/ 0 w 261"/>
                  <a:gd name="T41" fmla="*/ 0 h 324"/>
                  <a:gd name="T42" fmla="*/ 0 w 261"/>
                  <a:gd name="T43" fmla="*/ 0 h 324"/>
                  <a:gd name="T44" fmla="*/ 0 w 261"/>
                  <a:gd name="T45" fmla="*/ 0 h 324"/>
                  <a:gd name="T46" fmla="*/ 0 w 261"/>
                  <a:gd name="T47" fmla="*/ 0 h 324"/>
                  <a:gd name="T48" fmla="*/ 0 w 261"/>
                  <a:gd name="T49" fmla="*/ 0 h 324"/>
                  <a:gd name="T50" fmla="*/ 0 w 261"/>
                  <a:gd name="T51" fmla="*/ 0 h 324"/>
                  <a:gd name="T52" fmla="*/ 0 w 261"/>
                  <a:gd name="T53" fmla="*/ 0 h 324"/>
                  <a:gd name="T54" fmla="*/ 0 w 261"/>
                  <a:gd name="T55" fmla="*/ 0 h 324"/>
                  <a:gd name="T56" fmla="*/ 0 w 261"/>
                  <a:gd name="T57" fmla="*/ 0 h 324"/>
                  <a:gd name="T58" fmla="*/ 0 w 261"/>
                  <a:gd name="T59" fmla="*/ 0 h 324"/>
                  <a:gd name="T60" fmla="*/ 0 w 261"/>
                  <a:gd name="T61" fmla="*/ 0 h 324"/>
                  <a:gd name="T62" fmla="*/ 0 w 261"/>
                  <a:gd name="T63" fmla="*/ 0 h 324"/>
                  <a:gd name="T64" fmla="*/ 0 w 261"/>
                  <a:gd name="T65" fmla="*/ 0 h 324"/>
                  <a:gd name="T66" fmla="*/ 0 w 261"/>
                  <a:gd name="T67" fmla="*/ 0 h 324"/>
                  <a:gd name="T68" fmla="*/ 0 w 261"/>
                  <a:gd name="T69" fmla="*/ 0 h 324"/>
                  <a:gd name="T70" fmla="*/ 0 w 261"/>
                  <a:gd name="T71" fmla="*/ 0 h 324"/>
                  <a:gd name="T72" fmla="*/ 0 w 261"/>
                  <a:gd name="T73" fmla="*/ 0 h 3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324">
                    <a:moveTo>
                      <a:pt x="261" y="0"/>
                    </a:moveTo>
                    <a:lnTo>
                      <a:pt x="218" y="21"/>
                    </a:lnTo>
                    <a:lnTo>
                      <a:pt x="183" y="51"/>
                    </a:lnTo>
                    <a:lnTo>
                      <a:pt x="153" y="90"/>
                    </a:lnTo>
                    <a:lnTo>
                      <a:pt x="130" y="133"/>
                    </a:lnTo>
                    <a:lnTo>
                      <a:pt x="114" y="180"/>
                    </a:lnTo>
                    <a:lnTo>
                      <a:pt x="109" y="228"/>
                    </a:lnTo>
                    <a:lnTo>
                      <a:pt x="111" y="278"/>
                    </a:lnTo>
                    <a:lnTo>
                      <a:pt x="125" y="324"/>
                    </a:lnTo>
                    <a:lnTo>
                      <a:pt x="111" y="299"/>
                    </a:lnTo>
                    <a:lnTo>
                      <a:pt x="98" y="278"/>
                    </a:lnTo>
                    <a:lnTo>
                      <a:pt x="84" y="253"/>
                    </a:lnTo>
                    <a:lnTo>
                      <a:pt x="74" y="228"/>
                    </a:lnTo>
                    <a:lnTo>
                      <a:pt x="60" y="204"/>
                    </a:lnTo>
                    <a:lnTo>
                      <a:pt x="49" y="180"/>
                    </a:lnTo>
                    <a:lnTo>
                      <a:pt x="38" y="156"/>
                    </a:lnTo>
                    <a:lnTo>
                      <a:pt x="27" y="131"/>
                    </a:lnTo>
                    <a:lnTo>
                      <a:pt x="22" y="120"/>
                    </a:lnTo>
                    <a:lnTo>
                      <a:pt x="14" y="109"/>
                    </a:lnTo>
                    <a:lnTo>
                      <a:pt x="5" y="98"/>
                    </a:lnTo>
                    <a:lnTo>
                      <a:pt x="0" y="85"/>
                    </a:lnTo>
                    <a:lnTo>
                      <a:pt x="22" y="90"/>
                    </a:lnTo>
                    <a:lnTo>
                      <a:pt x="40" y="90"/>
                    </a:lnTo>
                    <a:lnTo>
                      <a:pt x="63" y="87"/>
                    </a:lnTo>
                    <a:lnTo>
                      <a:pt x="79" y="79"/>
                    </a:lnTo>
                    <a:lnTo>
                      <a:pt x="93" y="71"/>
                    </a:lnTo>
                    <a:lnTo>
                      <a:pt x="98" y="57"/>
                    </a:lnTo>
                    <a:lnTo>
                      <a:pt x="93" y="41"/>
                    </a:lnTo>
                    <a:lnTo>
                      <a:pt x="76" y="25"/>
                    </a:lnTo>
                    <a:lnTo>
                      <a:pt x="98" y="19"/>
                    </a:lnTo>
                    <a:lnTo>
                      <a:pt x="123" y="16"/>
                    </a:lnTo>
                    <a:lnTo>
                      <a:pt x="144" y="14"/>
                    </a:lnTo>
                    <a:lnTo>
                      <a:pt x="169" y="11"/>
                    </a:lnTo>
                    <a:lnTo>
                      <a:pt x="194" y="9"/>
                    </a:lnTo>
                    <a:lnTo>
                      <a:pt x="215" y="5"/>
                    </a:lnTo>
                    <a:lnTo>
                      <a:pt x="240" y="2"/>
                    </a:lnTo>
                    <a:lnTo>
                      <a:pt x="261" y="0"/>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85" name="Freeform 418"/>
              <p:cNvSpPr/>
              <p:nvPr/>
            </p:nvSpPr>
            <p:spPr bwMode="auto">
              <a:xfrm>
                <a:off x="2902" y="2012"/>
                <a:ext cx="54" cy="33"/>
              </a:xfrm>
              <a:custGeom>
                <a:avLst/>
                <a:gdLst>
                  <a:gd name="T0" fmla="*/ 0 w 215"/>
                  <a:gd name="T1" fmla="*/ 0 h 131"/>
                  <a:gd name="T2" fmla="*/ 0 w 215"/>
                  <a:gd name="T3" fmla="*/ 0 h 131"/>
                  <a:gd name="T4" fmla="*/ 0 w 215"/>
                  <a:gd name="T5" fmla="*/ 0 h 131"/>
                  <a:gd name="T6" fmla="*/ 0 w 215"/>
                  <a:gd name="T7" fmla="*/ 0 h 131"/>
                  <a:gd name="T8" fmla="*/ 0 w 215"/>
                  <a:gd name="T9" fmla="*/ 0 h 131"/>
                  <a:gd name="T10" fmla="*/ 0 w 215"/>
                  <a:gd name="T11" fmla="*/ 0 h 131"/>
                  <a:gd name="T12" fmla="*/ 0 w 215"/>
                  <a:gd name="T13" fmla="*/ 0 h 131"/>
                  <a:gd name="T14" fmla="*/ 0 w 215"/>
                  <a:gd name="T15" fmla="*/ 0 h 131"/>
                  <a:gd name="T16" fmla="*/ 0 w 215"/>
                  <a:gd name="T17" fmla="*/ 0 h 131"/>
                  <a:gd name="T18" fmla="*/ 0 w 215"/>
                  <a:gd name="T19" fmla="*/ 0 h 131"/>
                  <a:gd name="T20" fmla="*/ 0 w 215"/>
                  <a:gd name="T21" fmla="*/ 0 h 131"/>
                  <a:gd name="T22" fmla="*/ 0 w 215"/>
                  <a:gd name="T23" fmla="*/ 0 h 131"/>
                  <a:gd name="T24" fmla="*/ 0 w 215"/>
                  <a:gd name="T25" fmla="*/ 0 h 131"/>
                  <a:gd name="T26" fmla="*/ 0 w 215"/>
                  <a:gd name="T27" fmla="*/ 0 h 131"/>
                  <a:gd name="T28" fmla="*/ 0 w 215"/>
                  <a:gd name="T29" fmla="*/ 0 h 131"/>
                  <a:gd name="T30" fmla="*/ 0 w 215"/>
                  <a:gd name="T31" fmla="*/ 0 h 131"/>
                  <a:gd name="T32" fmla="*/ 0 w 215"/>
                  <a:gd name="T33" fmla="*/ 0 h 131"/>
                  <a:gd name="T34" fmla="*/ 0 w 215"/>
                  <a:gd name="T35" fmla="*/ 0 h 131"/>
                  <a:gd name="T36" fmla="*/ 0 w 215"/>
                  <a:gd name="T37" fmla="*/ 0 h 131"/>
                  <a:gd name="T38" fmla="*/ 0 w 215"/>
                  <a:gd name="T39" fmla="*/ 0 h 131"/>
                  <a:gd name="T40" fmla="*/ 0 w 215"/>
                  <a:gd name="T41" fmla="*/ 0 h 131"/>
                  <a:gd name="T42" fmla="*/ 0 w 215"/>
                  <a:gd name="T43" fmla="*/ 0 h 131"/>
                  <a:gd name="T44" fmla="*/ 0 w 215"/>
                  <a:gd name="T45" fmla="*/ 0 h 131"/>
                  <a:gd name="T46" fmla="*/ 0 w 215"/>
                  <a:gd name="T47" fmla="*/ 0 h 131"/>
                  <a:gd name="T48" fmla="*/ 0 w 215"/>
                  <a:gd name="T49" fmla="*/ 0 h 131"/>
                  <a:gd name="T50" fmla="*/ 0 w 215"/>
                  <a:gd name="T51" fmla="*/ 0 h 131"/>
                  <a:gd name="T52" fmla="*/ 0 w 215"/>
                  <a:gd name="T53" fmla="*/ 0 h 131"/>
                  <a:gd name="T54" fmla="*/ 0 w 215"/>
                  <a:gd name="T55" fmla="*/ 0 h 131"/>
                  <a:gd name="T56" fmla="*/ 0 w 215"/>
                  <a:gd name="T57" fmla="*/ 0 h 131"/>
                  <a:gd name="T58" fmla="*/ 0 w 215"/>
                  <a:gd name="T59" fmla="*/ 0 h 13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5" h="131">
                    <a:moveTo>
                      <a:pt x="197" y="101"/>
                    </a:moveTo>
                    <a:lnTo>
                      <a:pt x="215" y="112"/>
                    </a:lnTo>
                    <a:lnTo>
                      <a:pt x="202" y="114"/>
                    </a:lnTo>
                    <a:lnTo>
                      <a:pt x="185" y="117"/>
                    </a:lnTo>
                    <a:lnTo>
                      <a:pt x="172" y="123"/>
                    </a:lnTo>
                    <a:lnTo>
                      <a:pt x="158" y="128"/>
                    </a:lnTo>
                    <a:lnTo>
                      <a:pt x="142" y="131"/>
                    </a:lnTo>
                    <a:lnTo>
                      <a:pt x="128" y="131"/>
                    </a:lnTo>
                    <a:lnTo>
                      <a:pt x="114" y="126"/>
                    </a:lnTo>
                    <a:lnTo>
                      <a:pt x="101" y="112"/>
                    </a:lnTo>
                    <a:lnTo>
                      <a:pt x="87" y="109"/>
                    </a:lnTo>
                    <a:lnTo>
                      <a:pt x="77" y="106"/>
                    </a:lnTo>
                    <a:lnTo>
                      <a:pt x="63" y="106"/>
                    </a:lnTo>
                    <a:lnTo>
                      <a:pt x="52" y="101"/>
                    </a:lnTo>
                    <a:lnTo>
                      <a:pt x="38" y="98"/>
                    </a:lnTo>
                    <a:lnTo>
                      <a:pt x="25" y="96"/>
                    </a:lnTo>
                    <a:lnTo>
                      <a:pt x="13" y="90"/>
                    </a:lnTo>
                    <a:lnTo>
                      <a:pt x="0" y="84"/>
                    </a:lnTo>
                    <a:lnTo>
                      <a:pt x="6" y="62"/>
                    </a:lnTo>
                    <a:lnTo>
                      <a:pt x="8" y="41"/>
                    </a:lnTo>
                    <a:lnTo>
                      <a:pt x="13" y="18"/>
                    </a:lnTo>
                    <a:lnTo>
                      <a:pt x="22" y="0"/>
                    </a:lnTo>
                    <a:lnTo>
                      <a:pt x="47" y="6"/>
                    </a:lnTo>
                    <a:lnTo>
                      <a:pt x="71" y="13"/>
                    </a:lnTo>
                    <a:lnTo>
                      <a:pt x="96" y="25"/>
                    </a:lnTo>
                    <a:lnTo>
                      <a:pt x="117" y="38"/>
                    </a:lnTo>
                    <a:lnTo>
                      <a:pt x="139" y="52"/>
                    </a:lnTo>
                    <a:lnTo>
                      <a:pt x="158" y="68"/>
                    </a:lnTo>
                    <a:lnTo>
                      <a:pt x="178" y="84"/>
                    </a:lnTo>
                    <a:lnTo>
                      <a:pt x="197" y="101"/>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86" name="Freeform 419"/>
              <p:cNvSpPr/>
              <p:nvPr/>
            </p:nvSpPr>
            <p:spPr bwMode="auto">
              <a:xfrm>
                <a:off x="2830" y="2013"/>
                <a:ext cx="60" cy="26"/>
              </a:xfrm>
              <a:custGeom>
                <a:avLst/>
                <a:gdLst>
                  <a:gd name="T0" fmla="*/ 0 w 237"/>
                  <a:gd name="T1" fmla="*/ 0 h 104"/>
                  <a:gd name="T2" fmla="*/ 0 w 237"/>
                  <a:gd name="T3" fmla="*/ 0 h 104"/>
                  <a:gd name="T4" fmla="*/ 0 w 237"/>
                  <a:gd name="T5" fmla="*/ 0 h 104"/>
                  <a:gd name="T6" fmla="*/ 0 w 237"/>
                  <a:gd name="T7" fmla="*/ 0 h 104"/>
                  <a:gd name="T8" fmla="*/ 0 w 237"/>
                  <a:gd name="T9" fmla="*/ 0 h 104"/>
                  <a:gd name="T10" fmla="*/ 0 w 237"/>
                  <a:gd name="T11" fmla="*/ 0 h 104"/>
                  <a:gd name="T12" fmla="*/ 0 w 237"/>
                  <a:gd name="T13" fmla="*/ 0 h 104"/>
                  <a:gd name="T14" fmla="*/ 0 w 237"/>
                  <a:gd name="T15" fmla="*/ 0 h 104"/>
                  <a:gd name="T16" fmla="*/ 0 w 237"/>
                  <a:gd name="T17" fmla="*/ 0 h 104"/>
                  <a:gd name="T18" fmla="*/ 0 w 237"/>
                  <a:gd name="T19" fmla="*/ 0 h 104"/>
                  <a:gd name="T20" fmla="*/ 0 w 237"/>
                  <a:gd name="T21" fmla="*/ 0 h 104"/>
                  <a:gd name="T22" fmla="*/ 0 w 237"/>
                  <a:gd name="T23" fmla="*/ 0 h 104"/>
                  <a:gd name="T24" fmla="*/ 0 w 237"/>
                  <a:gd name="T25" fmla="*/ 0 h 104"/>
                  <a:gd name="T26" fmla="*/ 0 w 237"/>
                  <a:gd name="T27" fmla="*/ 0 h 104"/>
                  <a:gd name="T28" fmla="*/ 0 w 237"/>
                  <a:gd name="T29" fmla="*/ 0 h 104"/>
                  <a:gd name="T30" fmla="*/ 0 w 237"/>
                  <a:gd name="T31" fmla="*/ 0 h 104"/>
                  <a:gd name="T32" fmla="*/ 0 w 237"/>
                  <a:gd name="T33" fmla="*/ 0 h 104"/>
                  <a:gd name="T34" fmla="*/ 0 w 237"/>
                  <a:gd name="T35" fmla="*/ 0 h 104"/>
                  <a:gd name="T36" fmla="*/ 0 w 237"/>
                  <a:gd name="T37" fmla="*/ 0 h 104"/>
                  <a:gd name="T38" fmla="*/ 0 w 237"/>
                  <a:gd name="T39" fmla="*/ 0 h 104"/>
                  <a:gd name="T40" fmla="*/ 0 w 237"/>
                  <a:gd name="T41" fmla="*/ 0 h 104"/>
                  <a:gd name="T42" fmla="*/ 0 w 237"/>
                  <a:gd name="T43" fmla="*/ 0 h 104"/>
                  <a:gd name="T44" fmla="*/ 0 w 237"/>
                  <a:gd name="T45" fmla="*/ 0 h 104"/>
                  <a:gd name="T46" fmla="*/ 0 w 237"/>
                  <a:gd name="T47" fmla="*/ 0 h 104"/>
                  <a:gd name="T48" fmla="*/ 0 w 237"/>
                  <a:gd name="T49" fmla="*/ 0 h 104"/>
                  <a:gd name="T50" fmla="*/ 0 w 237"/>
                  <a:gd name="T51" fmla="*/ 0 h 104"/>
                  <a:gd name="T52" fmla="*/ 0 w 237"/>
                  <a:gd name="T53" fmla="*/ 0 h 104"/>
                  <a:gd name="T54" fmla="*/ 0 w 237"/>
                  <a:gd name="T55" fmla="*/ 0 h 104"/>
                  <a:gd name="T56" fmla="*/ 0 w 237"/>
                  <a:gd name="T57" fmla="*/ 0 h 104"/>
                  <a:gd name="T58" fmla="*/ 0 w 237"/>
                  <a:gd name="T59" fmla="*/ 0 h 104"/>
                  <a:gd name="T60" fmla="*/ 0 w 237"/>
                  <a:gd name="T61" fmla="*/ 0 h 104"/>
                  <a:gd name="T62" fmla="*/ 0 w 237"/>
                  <a:gd name="T63" fmla="*/ 0 h 104"/>
                  <a:gd name="T64" fmla="*/ 0 w 237"/>
                  <a:gd name="T65" fmla="*/ 0 h 104"/>
                  <a:gd name="T66" fmla="*/ 0 w 237"/>
                  <a:gd name="T67" fmla="*/ 0 h 104"/>
                  <a:gd name="T68" fmla="*/ 0 w 237"/>
                  <a:gd name="T69" fmla="*/ 0 h 104"/>
                  <a:gd name="T70" fmla="*/ 0 w 237"/>
                  <a:gd name="T71" fmla="*/ 0 h 104"/>
                  <a:gd name="T72" fmla="*/ 0 w 237"/>
                  <a:gd name="T73" fmla="*/ 0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37" h="104">
                    <a:moveTo>
                      <a:pt x="226" y="69"/>
                    </a:moveTo>
                    <a:lnTo>
                      <a:pt x="229" y="71"/>
                    </a:lnTo>
                    <a:lnTo>
                      <a:pt x="235" y="77"/>
                    </a:lnTo>
                    <a:lnTo>
                      <a:pt x="237" y="80"/>
                    </a:lnTo>
                    <a:lnTo>
                      <a:pt x="237" y="85"/>
                    </a:lnTo>
                    <a:lnTo>
                      <a:pt x="223" y="85"/>
                    </a:lnTo>
                    <a:lnTo>
                      <a:pt x="210" y="88"/>
                    </a:lnTo>
                    <a:lnTo>
                      <a:pt x="196" y="91"/>
                    </a:lnTo>
                    <a:lnTo>
                      <a:pt x="182" y="94"/>
                    </a:lnTo>
                    <a:lnTo>
                      <a:pt x="169" y="96"/>
                    </a:lnTo>
                    <a:lnTo>
                      <a:pt x="156" y="99"/>
                    </a:lnTo>
                    <a:lnTo>
                      <a:pt x="142" y="101"/>
                    </a:lnTo>
                    <a:lnTo>
                      <a:pt x="128" y="104"/>
                    </a:lnTo>
                    <a:lnTo>
                      <a:pt x="115" y="91"/>
                    </a:lnTo>
                    <a:lnTo>
                      <a:pt x="99" y="80"/>
                    </a:lnTo>
                    <a:lnTo>
                      <a:pt x="85" y="66"/>
                    </a:lnTo>
                    <a:lnTo>
                      <a:pt x="69" y="55"/>
                    </a:lnTo>
                    <a:lnTo>
                      <a:pt x="51" y="41"/>
                    </a:lnTo>
                    <a:lnTo>
                      <a:pt x="35" y="30"/>
                    </a:lnTo>
                    <a:lnTo>
                      <a:pt x="19" y="20"/>
                    </a:lnTo>
                    <a:lnTo>
                      <a:pt x="0" y="9"/>
                    </a:lnTo>
                    <a:lnTo>
                      <a:pt x="14" y="4"/>
                    </a:lnTo>
                    <a:lnTo>
                      <a:pt x="30" y="0"/>
                    </a:lnTo>
                    <a:lnTo>
                      <a:pt x="46" y="0"/>
                    </a:lnTo>
                    <a:lnTo>
                      <a:pt x="63" y="4"/>
                    </a:lnTo>
                    <a:lnTo>
                      <a:pt x="79" y="6"/>
                    </a:lnTo>
                    <a:lnTo>
                      <a:pt x="92" y="11"/>
                    </a:lnTo>
                    <a:lnTo>
                      <a:pt x="109" y="14"/>
                    </a:lnTo>
                    <a:lnTo>
                      <a:pt x="125" y="14"/>
                    </a:lnTo>
                    <a:lnTo>
                      <a:pt x="139" y="20"/>
                    </a:lnTo>
                    <a:lnTo>
                      <a:pt x="152" y="23"/>
                    </a:lnTo>
                    <a:lnTo>
                      <a:pt x="166" y="28"/>
                    </a:lnTo>
                    <a:lnTo>
                      <a:pt x="180" y="34"/>
                    </a:lnTo>
                    <a:lnTo>
                      <a:pt x="191" y="39"/>
                    </a:lnTo>
                    <a:lnTo>
                      <a:pt x="205" y="47"/>
                    </a:lnTo>
                    <a:lnTo>
                      <a:pt x="216" y="58"/>
                    </a:lnTo>
                    <a:lnTo>
                      <a:pt x="226" y="69"/>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87" name="Freeform 420"/>
              <p:cNvSpPr/>
              <p:nvPr/>
            </p:nvSpPr>
            <p:spPr bwMode="auto">
              <a:xfrm>
                <a:off x="3114" y="2017"/>
                <a:ext cx="120" cy="177"/>
              </a:xfrm>
              <a:custGeom>
                <a:avLst/>
                <a:gdLst>
                  <a:gd name="T0" fmla="*/ 0 w 482"/>
                  <a:gd name="T1" fmla="*/ 0 h 706"/>
                  <a:gd name="T2" fmla="*/ 0 w 482"/>
                  <a:gd name="T3" fmla="*/ 0 h 706"/>
                  <a:gd name="T4" fmla="*/ 0 w 482"/>
                  <a:gd name="T5" fmla="*/ 0 h 706"/>
                  <a:gd name="T6" fmla="*/ 0 w 482"/>
                  <a:gd name="T7" fmla="*/ 0 h 706"/>
                  <a:gd name="T8" fmla="*/ 0 w 482"/>
                  <a:gd name="T9" fmla="*/ 0 h 706"/>
                  <a:gd name="T10" fmla="*/ 0 w 482"/>
                  <a:gd name="T11" fmla="*/ 0 h 706"/>
                  <a:gd name="T12" fmla="*/ 0 w 482"/>
                  <a:gd name="T13" fmla="*/ 0 h 706"/>
                  <a:gd name="T14" fmla="*/ 0 w 482"/>
                  <a:gd name="T15" fmla="*/ 0 h 706"/>
                  <a:gd name="T16" fmla="*/ 0 w 482"/>
                  <a:gd name="T17" fmla="*/ 0 h 706"/>
                  <a:gd name="T18" fmla="*/ 0 w 482"/>
                  <a:gd name="T19" fmla="*/ 0 h 706"/>
                  <a:gd name="T20" fmla="*/ 0 w 482"/>
                  <a:gd name="T21" fmla="*/ 0 h 706"/>
                  <a:gd name="T22" fmla="*/ 0 w 482"/>
                  <a:gd name="T23" fmla="*/ 0 h 706"/>
                  <a:gd name="T24" fmla="*/ 0 w 482"/>
                  <a:gd name="T25" fmla="*/ 0 h 706"/>
                  <a:gd name="T26" fmla="*/ 0 w 482"/>
                  <a:gd name="T27" fmla="*/ 0 h 706"/>
                  <a:gd name="T28" fmla="*/ 0 w 482"/>
                  <a:gd name="T29" fmla="*/ 0 h 706"/>
                  <a:gd name="T30" fmla="*/ 0 w 482"/>
                  <a:gd name="T31" fmla="*/ 0 h 706"/>
                  <a:gd name="T32" fmla="*/ 0 w 482"/>
                  <a:gd name="T33" fmla="*/ 0 h 706"/>
                  <a:gd name="T34" fmla="*/ 0 w 482"/>
                  <a:gd name="T35" fmla="*/ 0 h 706"/>
                  <a:gd name="T36" fmla="*/ 0 w 482"/>
                  <a:gd name="T37" fmla="*/ 0 h 706"/>
                  <a:gd name="T38" fmla="*/ 0 w 482"/>
                  <a:gd name="T39" fmla="*/ 0 h 706"/>
                  <a:gd name="T40" fmla="*/ 0 w 482"/>
                  <a:gd name="T41" fmla="*/ 0 h 706"/>
                  <a:gd name="T42" fmla="*/ 0 w 482"/>
                  <a:gd name="T43" fmla="*/ 0 h 706"/>
                  <a:gd name="T44" fmla="*/ 0 w 482"/>
                  <a:gd name="T45" fmla="*/ 0 h 706"/>
                  <a:gd name="T46" fmla="*/ 0 w 482"/>
                  <a:gd name="T47" fmla="*/ 0 h 706"/>
                  <a:gd name="T48" fmla="*/ 0 w 482"/>
                  <a:gd name="T49" fmla="*/ 0 h 706"/>
                  <a:gd name="T50" fmla="*/ 0 w 482"/>
                  <a:gd name="T51" fmla="*/ 0 h 706"/>
                  <a:gd name="T52" fmla="*/ 0 w 482"/>
                  <a:gd name="T53" fmla="*/ 0 h 706"/>
                  <a:gd name="T54" fmla="*/ 0 w 482"/>
                  <a:gd name="T55" fmla="*/ 0 h 706"/>
                  <a:gd name="T56" fmla="*/ 0 w 482"/>
                  <a:gd name="T57" fmla="*/ 0 h 706"/>
                  <a:gd name="T58" fmla="*/ 0 w 482"/>
                  <a:gd name="T59" fmla="*/ 0 h 706"/>
                  <a:gd name="T60" fmla="*/ 0 w 482"/>
                  <a:gd name="T61" fmla="*/ 0 h 706"/>
                  <a:gd name="T62" fmla="*/ 0 w 482"/>
                  <a:gd name="T63" fmla="*/ 0 h 706"/>
                  <a:gd name="T64" fmla="*/ 0 w 482"/>
                  <a:gd name="T65" fmla="*/ 0 h 706"/>
                  <a:gd name="T66" fmla="*/ 0 w 482"/>
                  <a:gd name="T67" fmla="*/ 0 h 706"/>
                  <a:gd name="T68" fmla="*/ 0 w 482"/>
                  <a:gd name="T69" fmla="*/ 0 h 706"/>
                  <a:gd name="T70" fmla="*/ 0 w 482"/>
                  <a:gd name="T71" fmla="*/ 0 h 706"/>
                  <a:gd name="T72" fmla="*/ 0 w 482"/>
                  <a:gd name="T73" fmla="*/ 0 h 706"/>
                  <a:gd name="T74" fmla="*/ 0 w 482"/>
                  <a:gd name="T75" fmla="*/ 0 h 706"/>
                  <a:gd name="T76" fmla="*/ 0 w 482"/>
                  <a:gd name="T77" fmla="*/ 0 h 706"/>
                  <a:gd name="T78" fmla="*/ 0 w 482"/>
                  <a:gd name="T79" fmla="*/ 0 h 706"/>
                  <a:gd name="T80" fmla="*/ 0 w 482"/>
                  <a:gd name="T81" fmla="*/ 0 h 706"/>
                  <a:gd name="T82" fmla="*/ 0 w 482"/>
                  <a:gd name="T83" fmla="*/ 0 h 706"/>
                  <a:gd name="T84" fmla="*/ 0 w 482"/>
                  <a:gd name="T85" fmla="*/ 0 h 706"/>
                  <a:gd name="T86" fmla="*/ 0 w 482"/>
                  <a:gd name="T87" fmla="*/ 0 h 706"/>
                  <a:gd name="T88" fmla="*/ 0 w 482"/>
                  <a:gd name="T89" fmla="*/ 0 h 7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2" h="706">
                    <a:moveTo>
                      <a:pt x="482" y="539"/>
                    </a:moveTo>
                    <a:lnTo>
                      <a:pt x="480" y="539"/>
                    </a:lnTo>
                    <a:lnTo>
                      <a:pt x="477" y="536"/>
                    </a:lnTo>
                    <a:lnTo>
                      <a:pt x="475" y="536"/>
                    </a:lnTo>
                    <a:lnTo>
                      <a:pt x="471" y="539"/>
                    </a:lnTo>
                    <a:lnTo>
                      <a:pt x="466" y="545"/>
                    </a:lnTo>
                    <a:lnTo>
                      <a:pt x="466" y="586"/>
                    </a:lnTo>
                    <a:lnTo>
                      <a:pt x="457" y="624"/>
                    </a:lnTo>
                    <a:lnTo>
                      <a:pt x="450" y="665"/>
                    </a:lnTo>
                    <a:lnTo>
                      <a:pt x="441" y="706"/>
                    </a:lnTo>
                    <a:lnTo>
                      <a:pt x="427" y="686"/>
                    </a:lnTo>
                    <a:lnTo>
                      <a:pt x="415" y="665"/>
                    </a:lnTo>
                    <a:lnTo>
                      <a:pt x="401" y="646"/>
                    </a:lnTo>
                    <a:lnTo>
                      <a:pt x="390" y="624"/>
                    </a:lnTo>
                    <a:lnTo>
                      <a:pt x="384" y="621"/>
                    </a:lnTo>
                    <a:lnTo>
                      <a:pt x="379" y="619"/>
                    </a:lnTo>
                    <a:lnTo>
                      <a:pt x="376" y="616"/>
                    </a:lnTo>
                    <a:lnTo>
                      <a:pt x="371" y="621"/>
                    </a:lnTo>
                    <a:lnTo>
                      <a:pt x="368" y="607"/>
                    </a:lnTo>
                    <a:lnTo>
                      <a:pt x="371" y="596"/>
                    </a:lnTo>
                    <a:lnTo>
                      <a:pt x="368" y="583"/>
                    </a:lnTo>
                    <a:lnTo>
                      <a:pt x="360" y="575"/>
                    </a:lnTo>
                    <a:lnTo>
                      <a:pt x="346" y="575"/>
                    </a:lnTo>
                    <a:lnTo>
                      <a:pt x="0" y="125"/>
                    </a:lnTo>
                    <a:lnTo>
                      <a:pt x="8" y="95"/>
                    </a:lnTo>
                    <a:lnTo>
                      <a:pt x="13" y="62"/>
                    </a:lnTo>
                    <a:lnTo>
                      <a:pt x="13" y="33"/>
                    </a:lnTo>
                    <a:lnTo>
                      <a:pt x="16" y="0"/>
                    </a:lnTo>
                    <a:lnTo>
                      <a:pt x="30" y="8"/>
                    </a:lnTo>
                    <a:lnTo>
                      <a:pt x="57" y="40"/>
                    </a:lnTo>
                    <a:lnTo>
                      <a:pt x="87" y="74"/>
                    </a:lnTo>
                    <a:lnTo>
                      <a:pt x="114" y="106"/>
                    </a:lnTo>
                    <a:lnTo>
                      <a:pt x="144" y="136"/>
                    </a:lnTo>
                    <a:lnTo>
                      <a:pt x="172" y="168"/>
                    </a:lnTo>
                    <a:lnTo>
                      <a:pt x="199" y="201"/>
                    </a:lnTo>
                    <a:lnTo>
                      <a:pt x="229" y="237"/>
                    </a:lnTo>
                    <a:lnTo>
                      <a:pt x="256" y="269"/>
                    </a:lnTo>
                    <a:lnTo>
                      <a:pt x="286" y="302"/>
                    </a:lnTo>
                    <a:lnTo>
                      <a:pt x="314" y="334"/>
                    </a:lnTo>
                    <a:lnTo>
                      <a:pt x="344" y="368"/>
                    </a:lnTo>
                    <a:lnTo>
                      <a:pt x="371" y="403"/>
                    </a:lnTo>
                    <a:lnTo>
                      <a:pt x="398" y="435"/>
                    </a:lnTo>
                    <a:lnTo>
                      <a:pt x="427" y="471"/>
                    </a:lnTo>
                    <a:lnTo>
                      <a:pt x="455" y="504"/>
                    </a:lnTo>
                    <a:lnTo>
                      <a:pt x="482" y="539"/>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88" name="Freeform 421"/>
              <p:cNvSpPr/>
              <p:nvPr/>
            </p:nvSpPr>
            <p:spPr bwMode="auto">
              <a:xfrm>
                <a:off x="3084" y="2022"/>
                <a:ext cx="114" cy="181"/>
              </a:xfrm>
              <a:custGeom>
                <a:avLst/>
                <a:gdLst>
                  <a:gd name="T0" fmla="*/ 0 w 455"/>
                  <a:gd name="T1" fmla="*/ 0 h 722"/>
                  <a:gd name="T2" fmla="*/ 0 w 455"/>
                  <a:gd name="T3" fmla="*/ 0 h 722"/>
                  <a:gd name="T4" fmla="*/ 0 w 455"/>
                  <a:gd name="T5" fmla="*/ 0 h 722"/>
                  <a:gd name="T6" fmla="*/ 0 w 455"/>
                  <a:gd name="T7" fmla="*/ 0 h 722"/>
                  <a:gd name="T8" fmla="*/ 0 w 455"/>
                  <a:gd name="T9" fmla="*/ 0 h 722"/>
                  <a:gd name="T10" fmla="*/ 0 w 455"/>
                  <a:gd name="T11" fmla="*/ 0 h 722"/>
                  <a:gd name="T12" fmla="*/ 0 w 455"/>
                  <a:gd name="T13" fmla="*/ 0 h 722"/>
                  <a:gd name="T14" fmla="*/ 0 w 455"/>
                  <a:gd name="T15" fmla="*/ 0 h 722"/>
                  <a:gd name="T16" fmla="*/ 0 w 455"/>
                  <a:gd name="T17" fmla="*/ 0 h 722"/>
                  <a:gd name="T18" fmla="*/ 0 w 455"/>
                  <a:gd name="T19" fmla="*/ 0 h 722"/>
                  <a:gd name="T20" fmla="*/ 0 w 455"/>
                  <a:gd name="T21" fmla="*/ 0 h 722"/>
                  <a:gd name="T22" fmla="*/ 0 w 455"/>
                  <a:gd name="T23" fmla="*/ 0 h 722"/>
                  <a:gd name="T24" fmla="*/ 0 w 455"/>
                  <a:gd name="T25" fmla="*/ 0 h 722"/>
                  <a:gd name="T26" fmla="*/ 0 w 455"/>
                  <a:gd name="T27" fmla="*/ 0 h 722"/>
                  <a:gd name="T28" fmla="*/ 0 w 455"/>
                  <a:gd name="T29" fmla="*/ 0 h 722"/>
                  <a:gd name="T30" fmla="*/ 0 w 455"/>
                  <a:gd name="T31" fmla="*/ 0 h 722"/>
                  <a:gd name="T32" fmla="*/ 0 w 455"/>
                  <a:gd name="T33" fmla="*/ 0 h 722"/>
                  <a:gd name="T34" fmla="*/ 0 w 455"/>
                  <a:gd name="T35" fmla="*/ 0 h 722"/>
                  <a:gd name="T36" fmla="*/ 0 w 455"/>
                  <a:gd name="T37" fmla="*/ 0 h 722"/>
                  <a:gd name="T38" fmla="*/ 0 w 455"/>
                  <a:gd name="T39" fmla="*/ 0 h 722"/>
                  <a:gd name="T40" fmla="*/ 0 w 455"/>
                  <a:gd name="T41" fmla="*/ 0 h 722"/>
                  <a:gd name="T42" fmla="*/ 0 w 455"/>
                  <a:gd name="T43" fmla="*/ 0 h 722"/>
                  <a:gd name="T44" fmla="*/ 0 w 455"/>
                  <a:gd name="T45" fmla="*/ 0 h 722"/>
                  <a:gd name="T46" fmla="*/ 0 w 455"/>
                  <a:gd name="T47" fmla="*/ 0 h 722"/>
                  <a:gd name="T48" fmla="*/ 0 w 455"/>
                  <a:gd name="T49" fmla="*/ 0 h 722"/>
                  <a:gd name="T50" fmla="*/ 0 w 455"/>
                  <a:gd name="T51" fmla="*/ 0 h 722"/>
                  <a:gd name="T52" fmla="*/ 0 w 455"/>
                  <a:gd name="T53" fmla="*/ 0 h 722"/>
                  <a:gd name="T54" fmla="*/ 0 w 455"/>
                  <a:gd name="T55" fmla="*/ 0 h 722"/>
                  <a:gd name="T56" fmla="*/ 0 w 455"/>
                  <a:gd name="T57" fmla="*/ 0 h 722"/>
                  <a:gd name="T58" fmla="*/ 0 w 455"/>
                  <a:gd name="T59" fmla="*/ 0 h 722"/>
                  <a:gd name="T60" fmla="*/ 0 w 455"/>
                  <a:gd name="T61" fmla="*/ 0 h 722"/>
                  <a:gd name="T62" fmla="*/ 0 w 455"/>
                  <a:gd name="T63" fmla="*/ 0 h 722"/>
                  <a:gd name="T64" fmla="*/ 0 w 455"/>
                  <a:gd name="T65" fmla="*/ 0 h 722"/>
                  <a:gd name="T66" fmla="*/ 0 w 455"/>
                  <a:gd name="T67" fmla="*/ 0 h 722"/>
                  <a:gd name="T68" fmla="*/ 0 w 455"/>
                  <a:gd name="T69" fmla="*/ 0 h 722"/>
                  <a:gd name="T70" fmla="*/ 0 w 455"/>
                  <a:gd name="T71" fmla="*/ 0 h 722"/>
                  <a:gd name="T72" fmla="*/ 0 w 455"/>
                  <a:gd name="T73" fmla="*/ 0 h 722"/>
                  <a:gd name="T74" fmla="*/ 0 w 455"/>
                  <a:gd name="T75" fmla="*/ 0 h 722"/>
                  <a:gd name="T76" fmla="*/ 0 w 455"/>
                  <a:gd name="T77" fmla="*/ 0 h 722"/>
                  <a:gd name="T78" fmla="*/ 0 w 455"/>
                  <a:gd name="T79" fmla="*/ 0 h 722"/>
                  <a:gd name="T80" fmla="*/ 0 w 455"/>
                  <a:gd name="T81" fmla="*/ 0 h 722"/>
                  <a:gd name="T82" fmla="*/ 0 w 455"/>
                  <a:gd name="T83" fmla="*/ 0 h 722"/>
                  <a:gd name="T84" fmla="*/ 0 w 455"/>
                  <a:gd name="T85" fmla="*/ 0 h 7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5" h="722">
                    <a:moveTo>
                      <a:pt x="126" y="136"/>
                    </a:moveTo>
                    <a:lnTo>
                      <a:pt x="455" y="561"/>
                    </a:lnTo>
                    <a:lnTo>
                      <a:pt x="444" y="586"/>
                    </a:lnTo>
                    <a:lnTo>
                      <a:pt x="441" y="621"/>
                    </a:lnTo>
                    <a:lnTo>
                      <a:pt x="436" y="653"/>
                    </a:lnTo>
                    <a:lnTo>
                      <a:pt x="434" y="687"/>
                    </a:lnTo>
                    <a:lnTo>
                      <a:pt x="430" y="722"/>
                    </a:lnTo>
                    <a:lnTo>
                      <a:pt x="409" y="694"/>
                    </a:lnTo>
                    <a:lnTo>
                      <a:pt x="390" y="667"/>
                    </a:lnTo>
                    <a:lnTo>
                      <a:pt x="374" y="643"/>
                    </a:lnTo>
                    <a:lnTo>
                      <a:pt x="354" y="616"/>
                    </a:lnTo>
                    <a:lnTo>
                      <a:pt x="352" y="613"/>
                    </a:lnTo>
                    <a:lnTo>
                      <a:pt x="349" y="613"/>
                    </a:lnTo>
                    <a:lnTo>
                      <a:pt x="344" y="616"/>
                    </a:lnTo>
                    <a:lnTo>
                      <a:pt x="340" y="616"/>
                    </a:lnTo>
                    <a:lnTo>
                      <a:pt x="340" y="605"/>
                    </a:lnTo>
                    <a:lnTo>
                      <a:pt x="344" y="593"/>
                    </a:lnTo>
                    <a:lnTo>
                      <a:pt x="340" y="583"/>
                    </a:lnTo>
                    <a:lnTo>
                      <a:pt x="335" y="575"/>
                    </a:lnTo>
                    <a:lnTo>
                      <a:pt x="330" y="577"/>
                    </a:lnTo>
                    <a:lnTo>
                      <a:pt x="324" y="575"/>
                    </a:lnTo>
                    <a:lnTo>
                      <a:pt x="322" y="572"/>
                    </a:lnTo>
                    <a:lnTo>
                      <a:pt x="317" y="567"/>
                    </a:lnTo>
                    <a:lnTo>
                      <a:pt x="275" y="512"/>
                    </a:lnTo>
                    <a:lnTo>
                      <a:pt x="237" y="455"/>
                    </a:lnTo>
                    <a:lnTo>
                      <a:pt x="196" y="400"/>
                    </a:lnTo>
                    <a:lnTo>
                      <a:pt x="158" y="346"/>
                    </a:lnTo>
                    <a:lnTo>
                      <a:pt x="117" y="289"/>
                    </a:lnTo>
                    <a:lnTo>
                      <a:pt x="80" y="234"/>
                    </a:lnTo>
                    <a:lnTo>
                      <a:pt x="39" y="179"/>
                    </a:lnTo>
                    <a:lnTo>
                      <a:pt x="0" y="126"/>
                    </a:lnTo>
                    <a:lnTo>
                      <a:pt x="2" y="96"/>
                    </a:lnTo>
                    <a:lnTo>
                      <a:pt x="2" y="62"/>
                    </a:lnTo>
                    <a:lnTo>
                      <a:pt x="5" y="30"/>
                    </a:lnTo>
                    <a:lnTo>
                      <a:pt x="14" y="0"/>
                    </a:lnTo>
                    <a:lnTo>
                      <a:pt x="27" y="16"/>
                    </a:lnTo>
                    <a:lnTo>
                      <a:pt x="44" y="32"/>
                    </a:lnTo>
                    <a:lnTo>
                      <a:pt x="57" y="49"/>
                    </a:lnTo>
                    <a:lnTo>
                      <a:pt x="71" y="65"/>
                    </a:lnTo>
                    <a:lnTo>
                      <a:pt x="82" y="85"/>
                    </a:lnTo>
                    <a:lnTo>
                      <a:pt x="96" y="101"/>
                    </a:lnTo>
                    <a:lnTo>
                      <a:pt x="112" y="120"/>
                    </a:lnTo>
                    <a:lnTo>
                      <a:pt x="126" y="136"/>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89" name="Freeform 422"/>
              <p:cNvSpPr/>
              <p:nvPr/>
            </p:nvSpPr>
            <p:spPr bwMode="auto">
              <a:xfrm>
                <a:off x="3049" y="2022"/>
                <a:ext cx="112" cy="186"/>
              </a:xfrm>
              <a:custGeom>
                <a:avLst/>
                <a:gdLst>
                  <a:gd name="T0" fmla="*/ 0 w 449"/>
                  <a:gd name="T1" fmla="*/ 0 h 741"/>
                  <a:gd name="T2" fmla="*/ 0 w 449"/>
                  <a:gd name="T3" fmla="*/ 0 h 741"/>
                  <a:gd name="T4" fmla="*/ 0 w 449"/>
                  <a:gd name="T5" fmla="*/ 0 h 741"/>
                  <a:gd name="T6" fmla="*/ 0 w 449"/>
                  <a:gd name="T7" fmla="*/ 0 h 741"/>
                  <a:gd name="T8" fmla="*/ 0 w 449"/>
                  <a:gd name="T9" fmla="*/ 0 h 741"/>
                  <a:gd name="T10" fmla="*/ 0 w 449"/>
                  <a:gd name="T11" fmla="*/ 0 h 741"/>
                  <a:gd name="T12" fmla="*/ 0 w 449"/>
                  <a:gd name="T13" fmla="*/ 0 h 741"/>
                  <a:gd name="T14" fmla="*/ 0 w 449"/>
                  <a:gd name="T15" fmla="*/ 0 h 741"/>
                  <a:gd name="T16" fmla="*/ 0 w 449"/>
                  <a:gd name="T17" fmla="*/ 0 h 741"/>
                  <a:gd name="T18" fmla="*/ 0 w 449"/>
                  <a:gd name="T19" fmla="*/ 0 h 741"/>
                  <a:gd name="T20" fmla="*/ 0 w 449"/>
                  <a:gd name="T21" fmla="*/ 0 h 741"/>
                  <a:gd name="T22" fmla="*/ 0 w 449"/>
                  <a:gd name="T23" fmla="*/ 0 h 741"/>
                  <a:gd name="T24" fmla="*/ 0 w 449"/>
                  <a:gd name="T25" fmla="*/ 0 h 741"/>
                  <a:gd name="T26" fmla="*/ 0 w 449"/>
                  <a:gd name="T27" fmla="*/ 0 h 741"/>
                  <a:gd name="T28" fmla="*/ 0 w 449"/>
                  <a:gd name="T29" fmla="*/ 0 h 741"/>
                  <a:gd name="T30" fmla="*/ 0 w 449"/>
                  <a:gd name="T31" fmla="*/ 0 h 741"/>
                  <a:gd name="T32" fmla="*/ 0 w 449"/>
                  <a:gd name="T33" fmla="*/ 0 h 741"/>
                  <a:gd name="T34" fmla="*/ 0 w 449"/>
                  <a:gd name="T35" fmla="*/ 0 h 7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9" h="741">
                    <a:moveTo>
                      <a:pt x="449" y="580"/>
                    </a:moveTo>
                    <a:lnTo>
                      <a:pt x="439" y="618"/>
                    </a:lnTo>
                    <a:lnTo>
                      <a:pt x="433" y="659"/>
                    </a:lnTo>
                    <a:lnTo>
                      <a:pt x="428" y="701"/>
                    </a:lnTo>
                    <a:lnTo>
                      <a:pt x="420" y="741"/>
                    </a:lnTo>
                    <a:lnTo>
                      <a:pt x="371" y="671"/>
                    </a:lnTo>
                    <a:lnTo>
                      <a:pt x="322" y="600"/>
                    </a:lnTo>
                    <a:lnTo>
                      <a:pt x="272" y="529"/>
                    </a:lnTo>
                    <a:lnTo>
                      <a:pt x="224" y="457"/>
                    </a:lnTo>
                    <a:lnTo>
                      <a:pt x="175" y="386"/>
                    </a:lnTo>
                    <a:lnTo>
                      <a:pt x="125" y="315"/>
                    </a:lnTo>
                    <a:lnTo>
                      <a:pt x="79" y="242"/>
                    </a:lnTo>
                    <a:lnTo>
                      <a:pt x="33" y="172"/>
                    </a:lnTo>
                    <a:lnTo>
                      <a:pt x="3" y="133"/>
                    </a:lnTo>
                    <a:lnTo>
                      <a:pt x="0" y="85"/>
                    </a:lnTo>
                    <a:lnTo>
                      <a:pt x="11" y="35"/>
                    </a:lnTo>
                    <a:lnTo>
                      <a:pt x="24" y="0"/>
                    </a:lnTo>
                    <a:lnTo>
                      <a:pt x="449" y="580"/>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90" name="Freeform 423"/>
              <p:cNvSpPr/>
              <p:nvPr/>
            </p:nvSpPr>
            <p:spPr bwMode="auto">
              <a:xfrm>
                <a:off x="2733" y="2025"/>
                <a:ext cx="78" cy="178"/>
              </a:xfrm>
              <a:custGeom>
                <a:avLst/>
                <a:gdLst>
                  <a:gd name="T0" fmla="*/ 0 w 314"/>
                  <a:gd name="T1" fmla="*/ 0 h 713"/>
                  <a:gd name="T2" fmla="*/ 0 w 314"/>
                  <a:gd name="T3" fmla="*/ 0 h 713"/>
                  <a:gd name="T4" fmla="*/ 0 w 314"/>
                  <a:gd name="T5" fmla="*/ 0 h 713"/>
                  <a:gd name="T6" fmla="*/ 0 w 314"/>
                  <a:gd name="T7" fmla="*/ 0 h 713"/>
                  <a:gd name="T8" fmla="*/ 0 w 314"/>
                  <a:gd name="T9" fmla="*/ 0 h 713"/>
                  <a:gd name="T10" fmla="*/ 0 w 314"/>
                  <a:gd name="T11" fmla="*/ 0 h 713"/>
                  <a:gd name="T12" fmla="*/ 0 w 314"/>
                  <a:gd name="T13" fmla="*/ 0 h 713"/>
                  <a:gd name="T14" fmla="*/ 0 w 314"/>
                  <a:gd name="T15" fmla="*/ 0 h 713"/>
                  <a:gd name="T16" fmla="*/ 0 w 314"/>
                  <a:gd name="T17" fmla="*/ 0 h 713"/>
                  <a:gd name="T18" fmla="*/ 0 w 314"/>
                  <a:gd name="T19" fmla="*/ 0 h 713"/>
                  <a:gd name="T20" fmla="*/ 0 w 314"/>
                  <a:gd name="T21" fmla="*/ 0 h 713"/>
                  <a:gd name="T22" fmla="*/ 0 w 314"/>
                  <a:gd name="T23" fmla="*/ 0 h 713"/>
                  <a:gd name="T24" fmla="*/ 0 w 314"/>
                  <a:gd name="T25" fmla="*/ 0 h 713"/>
                  <a:gd name="T26" fmla="*/ 0 w 314"/>
                  <a:gd name="T27" fmla="*/ 0 h 713"/>
                  <a:gd name="T28" fmla="*/ 0 w 314"/>
                  <a:gd name="T29" fmla="*/ 0 h 713"/>
                  <a:gd name="T30" fmla="*/ 0 w 314"/>
                  <a:gd name="T31" fmla="*/ 0 h 713"/>
                  <a:gd name="T32" fmla="*/ 0 w 314"/>
                  <a:gd name="T33" fmla="*/ 0 h 713"/>
                  <a:gd name="T34" fmla="*/ 0 w 314"/>
                  <a:gd name="T35" fmla="*/ 0 h 713"/>
                  <a:gd name="T36" fmla="*/ 0 w 314"/>
                  <a:gd name="T37" fmla="*/ 0 h 713"/>
                  <a:gd name="T38" fmla="*/ 0 w 314"/>
                  <a:gd name="T39" fmla="*/ 0 h 713"/>
                  <a:gd name="T40" fmla="*/ 0 w 314"/>
                  <a:gd name="T41" fmla="*/ 0 h 713"/>
                  <a:gd name="T42" fmla="*/ 0 w 314"/>
                  <a:gd name="T43" fmla="*/ 0 h 713"/>
                  <a:gd name="T44" fmla="*/ 0 w 314"/>
                  <a:gd name="T45" fmla="*/ 0 h 713"/>
                  <a:gd name="T46" fmla="*/ 0 w 314"/>
                  <a:gd name="T47" fmla="*/ 0 h 713"/>
                  <a:gd name="T48" fmla="*/ 0 w 314"/>
                  <a:gd name="T49" fmla="*/ 0 h 713"/>
                  <a:gd name="T50" fmla="*/ 0 w 314"/>
                  <a:gd name="T51" fmla="*/ 0 h 713"/>
                  <a:gd name="T52" fmla="*/ 0 w 314"/>
                  <a:gd name="T53" fmla="*/ 0 h 713"/>
                  <a:gd name="T54" fmla="*/ 0 w 314"/>
                  <a:gd name="T55" fmla="*/ 0 h 713"/>
                  <a:gd name="T56" fmla="*/ 0 w 314"/>
                  <a:gd name="T57" fmla="*/ 0 h 713"/>
                  <a:gd name="T58" fmla="*/ 0 w 314"/>
                  <a:gd name="T59" fmla="*/ 0 h 713"/>
                  <a:gd name="T60" fmla="*/ 0 w 314"/>
                  <a:gd name="T61" fmla="*/ 0 h 713"/>
                  <a:gd name="T62" fmla="*/ 0 w 314"/>
                  <a:gd name="T63" fmla="*/ 0 h 713"/>
                  <a:gd name="T64" fmla="*/ 0 w 314"/>
                  <a:gd name="T65" fmla="*/ 0 h 7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4" h="713">
                    <a:moveTo>
                      <a:pt x="248" y="474"/>
                    </a:moveTo>
                    <a:lnTo>
                      <a:pt x="259" y="501"/>
                    </a:lnTo>
                    <a:lnTo>
                      <a:pt x="275" y="539"/>
                    </a:lnTo>
                    <a:lnTo>
                      <a:pt x="294" y="572"/>
                    </a:lnTo>
                    <a:lnTo>
                      <a:pt x="314" y="580"/>
                    </a:lnTo>
                    <a:lnTo>
                      <a:pt x="308" y="616"/>
                    </a:lnTo>
                    <a:lnTo>
                      <a:pt x="305" y="646"/>
                    </a:lnTo>
                    <a:lnTo>
                      <a:pt x="305" y="678"/>
                    </a:lnTo>
                    <a:lnTo>
                      <a:pt x="305" y="713"/>
                    </a:lnTo>
                    <a:lnTo>
                      <a:pt x="270" y="646"/>
                    </a:lnTo>
                    <a:lnTo>
                      <a:pt x="234" y="575"/>
                    </a:lnTo>
                    <a:lnTo>
                      <a:pt x="199" y="506"/>
                    </a:lnTo>
                    <a:lnTo>
                      <a:pt x="163" y="435"/>
                    </a:lnTo>
                    <a:lnTo>
                      <a:pt x="128" y="368"/>
                    </a:lnTo>
                    <a:lnTo>
                      <a:pt x="96" y="299"/>
                    </a:lnTo>
                    <a:lnTo>
                      <a:pt x="60" y="228"/>
                    </a:lnTo>
                    <a:lnTo>
                      <a:pt x="27" y="161"/>
                    </a:lnTo>
                    <a:lnTo>
                      <a:pt x="25" y="150"/>
                    </a:lnTo>
                    <a:lnTo>
                      <a:pt x="22" y="145"/>
                    </a:lnTo>
                    <a:lnTo>
                      <a:pt x="16" y="138"/>
                    </a:lnTo>
                    <a:lnTo>
                      <a:pt x="8" y="138"/>
                    </a:lnTo>
                    <a:lnTo>
                      <a:pt x="6" y="106"/>
                    </a:lnTo>
                    <a:lnTo>
                      <a:pt x="3" y="71"/>
                    </a:lnTo>
                    <a:lnTo>
                      <a:pt x="0" y="35"/>
                    </a:lnTo>
                    <a:lnTo>
                      <a:pt x="3" y="0"/>
                    </a:lnTo>
                    <a:lnTo>
                      <a:pt x="36" y="60"/>
                    </a:lnTo>
                    <a:lnTo>
                      <a:pt x="66" y="117"/>
                    </a:lnTo>
                    <a:lnTo>
                      <a:pt x="96" y="177"/>
                    </a:lnTo>
                    <a:lnTo>
                      <a:pt x="126" y="237"/>
                    </a:lnTo>
                    <a:lnTo>
                      <a:pt x="156" y="297"/>
                    </a:lnTo>
                    <a:lnTo>
                      <a:pt x="186" y="357"/>
                    </a:lnTo>
                    <a:lnTo>
                      <a:pt x="216" y="414"/>
                    </a:lnTo>
                    <a:lnTo>
                      <a:pt x="248" y="474"/>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91" name="Freeform 424"/>
              <p:cNvSpPr/>
              <p:nvPr/>
            </p:nvSpPr>
            <p:spPr bwMode="auto">
              <a:xfrm>
                <a:off x="2838" y="2041"/>
                <a:ext cx="116" cy="61"/>
              </a:xfrm>
              <a:custGeom>
                <a:avLst/>
                <a:gdLst>
                  <a:gd name="T0" fmla="*/ 0 w 464"/>
                  <a:gd name="T1" fmla="*/ 0 h 245"/>
                  <a:gd name="T2" fmla="*/ 0 w 464"/>
                  <a:gd name="T3" fmla="*/ 0 h 245"/>
                  <a:gd name="T4" fmla="*/ 0 w 464"/>
                  <a:gd name="T5" fmla="*/ 0 h 245"/>
                  <a:gd name="T6" fmla="*/ 0 w 464"/>
                  <a:gd name="T7" fmla="*/ 0 h 245"/>
                  <a:gd name="T8" fmla="*/ 0 w 464"/>
                  <a:gd name="T9" fmla="*/ 0 h 245"/>
                  <a:gd name="T10" fmla="*/ 0 w 464"/>
                  <a:gd name="T11" fmla="*/ 0 h 245"/>
                  <a:gd name="T12" fmla="*/ 0 w 464"/>
                  <a:gd name="T13" fmla="*/ 0 h 245"/>
                  <a:gd name="T14" fmla="*/ 0 w 464"/>
                  <a:gd name="T15" fmla="*/ 0 h 245"/>
                  <a:gd name="T16" fmla="*/ 0 w 464"/>
                  <a:gd name="T17" fmla="*/ 0 h 245"/>
                  <a:gd name="T18" fmla="*/ 0 w 464"/>
                  <a:gd name="T19" fmla="*/ 0 h 245"/>
                  <a:gd name="T20" fmla="*/ 0 w 464"/>
                  <a:gd name="T21" fmla="*/ 0 h 245"/>
                  <a:gd name="T22" fmla="*/ 0 w 464"/>
                  <a:gd name="T23" fmla="*/ 0 h 245"/>
                  <a:gd name="T24" fmla="*/ 0 w 464"/>
                  <a:gd name="T25" fmla="*/ 0 h 245"/>
                  <a:gd name="T26" fmla="*/ 0 w 464"/>
                  <a:gd name="T27" fmla="*/ 0 h 245"/>
                  <a:gd name="T28" fmla="*/ 0 w 464"/>
                  <a:gd name="T29" fmla="*/ 0 h 245"/>
                  <a:gd name="T30" fmla="*/ 0 w 464"/>
                  <a:gd name="T31" fmla="*/ 0 h 245"/>
                  <a:gd name="T32" fmla="*/ 0 w 464"/>
                  <a:gd name="T33" fmla="*/ 0 h 245"/>
                  <a:gd name="T34" fmla="*/ 0 w 464"/>
                  <a:gd name="T35" fmla="*/ 0 h 245"/>
                  <a:gd name="T36" fmla="*/ 0 w 464"/>
                  <a:gd name="T37" fmla="*/ 0 h 245"/>
                  <a:gd name="T38" fmla="*/ 0 w 464"/>
                  <a:gd name="T39" fmla="*/ 0 h 245"/>
                  <a:gd name="T40" fmla="*/ 0 w 464"/>
                  <a:gd name="T41" fmla="*/ 0 h 245"/>
                  <a:gd name="T42" fmla="*/ 0 w 464"/>
                  <a:gd name="T43" fmla="*/ 0 h 245"/>
                  <a:gd name="T44" fmla="*/ 0 w 464"/>
                  <a:gd name="T45" fmla="*/ 0 h 245"/>
                  <a:gd name="T46" fmla="*/ 0 w 464"/>
                  <a:gd name="T47" fmla="*/ 0 h 245"/>
                  <a:gd name="T48" fmla="*/ 0 w 464"/>
                  <a:gd name="T49" fmla="*/ 0 h 245"/>
                  <a:gd name="T50" fmla="*/ 0 w 464"/>
                  <a:gd name="T51" fmla="*/ 0 h 245"/>
                  <a:gd name="T52" fmla="*/ 0 w 464"/>
                  <a:gd name="T53" fmla="*/ 0 h 245"/>
                  <a:gd name="T54" fmla="*/ 0 w 464"/>
                  <a:gd name="T55" fmla="*/ 0 h 245"/>
                  <a:gd name="T56" fmla="*/ 0 w 464"/>
                  <a:gd name="T57" fmla="*/ 0 h 2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4" h="245">
                    <a:moveTo>
                      <a:pt x="464" y="139"/>
                    </a:moveTo>
                    <a:lnTo>
                      <a:pt x="455" y="166"/>
                    </a:lnTo>
                    <a:lnTo>
                      <a:pt x="439" y="191"/>
                    </a:lnTo>
                    <a:lnTo>
                      <a:pt x="417" y="209"/>
                    </a:lnTo>
                    <a:lnTo>
                      <a:pt x="387" y="223"/>
                    </a:lnTo>
                    <a:lnTo>
                      <a:pt x="354" y="234"/>
                    </a:lnTo>
                    <a:lnTo>
                      <a:pt x="319" y="243"/>
                    </a:lnTo>
                    <a:lnTo>
                      <a:pt x="281" y="245"/>
                    </a:lnTo>
                    <a:lnTo>
                      <a:pt x="240" y="245"/>
                    </a:lnTo>
                    <a:lnTo>
                      <a:pt x="199" y="243"/>
                    </a:lnTo>
                    <a:lnTo>
                      <a:pt x="161" y="234"/>
                    </a:lnTo>
                    <a:lnTo>
                      <a:pt x="122" y="227"/>
                    </a:lnTo>
                    <a:lnTo>
                      <a:pt x="87" y="213"/>
                    </a:lnTo>
                    <a:lnTo>
                      <a:pt x="57" y="197"/>
                    </a:lnTo>
                    <a:lnTo>
                      <a:pt x="33" y="177"/>
                    </a:lnTo>
                    <a:lnTo>
                      <a:pt x="11" y="158"/>
                    </a:lnTo>
                    <a:lnTo>
                      <a:pt x="0" y="133"/>
                    </a:lnTo>
                    <a:lnTo>
                      <a:pt x="9" y="115"/>
                    </a:lnTo>
                    <a:lnTo>
                      <a:pt x="14" y="76"/>
                    </a:lnTo>
                    <a:lnTo>
                      <a:pt x="27" y="41"/>
                    </a:lnTo>
                    <a:lnTo>
                      <a:pt x="60" y="25"/>
                    </a:lnTo>
                    <a:lnTo>
                      <a:pt x="152" y="6"/>
                    </a:lnTo>
                    <a:lnTo>
                      <a:pt x="234" y="0"/>
                    </a:lnTo>
                    <a:lnTo>
                      <a:pt x="303" y="6"/>
                    </a:lnTo>
                    <a:lnTo>
                      <a:pt x="357" y="25"/>
                    </a:lnTo>
                    <a:lnTo>
                      <a:pt x="400" y="50"/>
                    </a:lnTo>
                    <a:lnTo>
                      <a:pt x="434" y="76"/>
                    </a:lnTo>
                    <a:lnTo>
                      <a:pt x="455" y="110"/>
                    </a:lnTo>
                    <a:lnTo>
                      <a:pt x="464" y="139"/>
                    </a:lnTo>
                    <a:close/>
                  </a:path>
                </a:pathLst>
              </a:custGeom>
              <a:solidFill>
                <a:srgbClr val="DDDD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92" name="Freeform 425"/>
              <p:cNvSpPr/>
              <p:nvPr/>
            </p:nvSpPr>
            <p:spPr bwMode="auto">
              <a:xfrm>
                <a:off x="2777" y="2039"/>
                <a:ext cx="66" cy="19"/>
              </a:xfrm>
              <a:custGeom>
                <a:avLst/>
                <a:gdLst>
                  <a:gd name="T0" fmla="*/ 0 w 262"/>
                  <a:gd name="T1" fmla="*/ 0 h 79"/>
                  <a:gd name="T2" fmla="*/ 0 w 262"/>
                  <a:gd name="T3" fmla="*/ 0 h 79"/>
                  <a:gd name="T4" fmla="*/ 0 w 262"/>
                  <a:gd name="T5" fmla="*/ 0 h 79"/>
                  <a:gd name="T6" fmla="*/ 0 w 262"/>
                  <a:gd name="T7" fmla="*/ 0 h 79"/>
                  <a:gd name="T8" fmla="*/ 0 w 262"/>
                  <a:gd name="T9" fmla="*/ 0 h 79"/>
                  <a:gd name="T10" fmla="*/ 0 w 262"/>
                  <a:gd name="T11" fmla="*/ 0 h 79"/>
                  <a:gd name="T12" fmla="*/ 0 w 262"/>
                  <a:gd name="T13" fmla="*/ 0 h 79"/>
                  <a:gd name="T14" fmla="*/ 0 w 262"/>
                  <a:gd name="T15" fmla="*/ 0 h 79"/>
                  <a:gd name="T16" fmla="*/ 0 w 262"/>
                  <a:gd name="T17" fmla="*/ 0 h 79"/>
                  <a:gd name="T18" fmla="*/ 0 w 262"/>
                  <a:gd name="T19" fmla="*/ 0 h 79"/>
                  <a:gd name="T20" fmla="*/ 0 w 262"/>
                  <a:gd name="T21" fmla="*/ 0 h 79"/>
                  <a:gd name="T22" fmla="*/ 0 w 262"/>
                  <a:gd name="T23" fmla="*/ 0 h 79"/>
                  <a:gd name="T24" fmla="*/ 0 w 262"/>
                  <a:gd name="T25" fmla="*/ 0 h 79"/>
                  <a:gd name="T26" fmla="*/ 0 w 262"/>
                  <a:gd name="T27" fmla="*/ 0 h 79"/>
                  <a:gd name="T28" fmla="*/ 0 w 262"/>
                  <a:gd name="T29" fmla="*/ 0 h 79"/>
                  <a:gd name="T30" fmla="*/ 0 w 262"/>
                  <a:gd name="T31" fmla="*/ 0 h 79"/>
                  <a:gd name="T32" fmla="*/ 0 w 262"/>
                  <a:gd name="T33" fmla="*/ 0 h 79"/>
                  <a:gd name="T34" fmla="*/ 0 w 262"/>
                  <a:gd name="T35" fmla="*/ 0 h 79"/>
                  <a:gd name="T36" fmla="*/ 0 w 262"/>
                  <a:gd name="T37" fmla="*/ 0 h 79"/>
                  <a:gd name="T38" fmla="*/ 0 w 262"/>
                  <a:gd name="T39" fmla="*/ 0 h 79"/>
                  <a:gd name="T40" fmla="*/ 0 w 262"/>
                  <a:gd name="T41" fmla="*/ 0 h 79"/>
                  <a:gd name="T42" fmla="*/ 0 w 262"/>
                  <a:gd name="T43" fmla="*/ 0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2" h="79">
                    <a:moveTo>
                      <a:pt x="262" y="43"/>
                    </a:moveTo>
                    <a:lnTo>
                      <a:pt x="232" y="79"/>
                    </a:lnTo>
                    <a:lnTo>
                      <a:pt x="204" y="73"/>
                    </a:lnTo>
                    <a:lnTo>
                      <a:pt x="175" y="68"/>
                    </a:lnTo>
                    <a:lnTo>
                      <a:pt x="147" y="63"/>
                    </a:lnTo>
                    <a:lnTo>
                      <a:pt x="117" y="61"/>
                    </a:lnTo>
                    <a:lnTo>
                      <a:pt x="87" y="55"/>
                    </a:lnTo>
                    <a:lnTo>
                      <a:pt x="57" y="52"/>
                    </a:lnTo>
                    <a:lnTo>
                      <a:pt x="30" y="49"/>
                    </a:lnTo>
                    <a:lnTo>
                      <a:pt x="0" y="49"/>
                    </a:lnTo>
                    <a:lnTo>
                      <a:pt x="11" y="31"/>
                    </a:lnTo>
                    <a:lnTo>
                      <a:pt x="27" y="17"/>
                    </a:lnTo>
                    <a:lnTo>
                      <a:pt x="50" y="8"/>
                    </a:lnTo>
                    <a:lnTo>
                      <a:pt x="71" y="0"/>
                    </a:lnTo>
                    <a:lnTo>
                      <a:pt x="96" y="3"/>
                    </a:lnTo>
                    <a:lnTo>
                      <a:pt x="121" y="6"/>
                    </a:lnTo>
                    <a:lnTo>
                      <a:pt x="145" y="8"/>
                    </a:lnTo>
                    <a:lnTo>
                      <a:pt x="169" y="13"/>
                    </a:lnTo>
                    <a:lnTo>
                      <a:pt x="194" y="20"/>
                    </a:lnTo>
                    <a:lnTo>
                      <a:pt x="216" y="25"/>
                    </a:lnTo>
                    <a:lnTo>
                      <a:pt x="240" y="33"/>
                    </a:lnTo>
                    <a:lnTo>
                      <a:pt x="262" y="43"/>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93" name="Freeform 426"/>
              <p:cNvSpPr/>
              <p:nvPr/>
            </p:nvSpPr>
            <p:spPr bwMode="auto">
              <a:xfrm>
                <a:off x="2941" y="2040"/>
                <a:ext cx="64" cy="41"/>
              </a:xfrm>
              <a:custGeom>
                <a:avLst/>
                <a:gdLst>
                  <a:gd name="T0" fmla="*/ 0 w 255"/>
                  <a:gd name="T1" fmla="*/ 0 h 163"/>
                  <a:gd name="T2" fmla="*/ 0 w 255"/>
                  <a:gd name="T3" fmla="*/ 0 h 163"/>
                  <a:gd name="T4" fmla="*/ 0 w 255"/>
                  <a:gd name="T5" fmla="*/ 0 h 163"/>
                  <a:gd name="T6" fmla="*/ 0 w 255"/>
                  <a:gd name="T7" fmla="*/ 0 h 163"/>
                  <a:gd name="T8" fmla="*/ 0 w 255"/>
                  <a:gd name="T9" fmla="*/ 0 h 163"/>
                  <a:gd name="T10" fmla="*/ 0 w 255"/>
                  <a:gd name="T11" fmla="*/ 0 h 163"/>
                  <a:gd name="T12" fmla="*/ 0 w 255"/>
                  <a:gd name="T13" fmla="*/ 0 h 163"/>
                  <a:gd name="T14" fmla="*/ 0 w 255"/>
                  <a:gd name="T15" fmla="*/ 0 h 163"/>
                  <a:gd name="T16" fmla="*/ 0 w 255"/>
                  <a:gd name="T17" fmla="*/ 0 h 163"/>
                  <a:gd name="T18" fmla="*/ 0 w 255"/>
                  <a:gd name="T19" fmla="*/ 0 h 163"/>
                  <a:gd name="T20" fmla="*/ 0 w 255"/>
                  <a:gd name="T21" fmla="*/ 0 h 163"/>
                  <a:gd name="T22" fmla="*/ 0 w 255"/>
                  <a:gd name="T23" fmla="*/ 0 h 163"/>
                  <a:gd name="T24" fmla="*/ 0 w 255"/>
                  <a:gd name="T25" fmla="*/ 0 h 163"/>
                  <a:gd name="T26" fmla="*/ 0 w 255"/>
                  <a:gd name="T27" fmla="*/ 0 h 163"/>
                  <a:gd name="T28" fmla="*/ 0 w 255"/>
                  <a:gd name="T29" fmla="*/ 0 h 163"/>
                  <a:gd name="T30" fmla="*/ 0 w 255"/>
                  <a:gd name="T31" fmla="*/ 0 h 163"/>
                  <a:gd name="T32" fmla="*/ 0 w 255"/>
                  <a:gd name="T33" fmla="*/ 0 h 163"/>
                  <a:gd name="T34" fmla="*/ 0 w 255"/>
                  <a:gd name="T35" fmla="*/ 0 h 163"/>
                  <a:gd name="T36" fmla="*/ 0 w 255"/>
                  <a:gd name="T37" fmla="*/ 0 h 163"/>
                  <a:gd name="T38" fmla="*/ 0 w 255"/>
                  <a:gd name="T39" fmla="*/ 0 h 163"/>
                  <a:gd name="T40" fmla="*/ 0 w 255"/>
                  <a:gd name="T41" fmla="*/ 0 h 163"/>
                  <a:gd name="T42" fmla="*/ 0 w 255"/>
                  <a:gd name="T43" fmla="*/ 0 h 163"/>
                  <a:gd name="T44" fmla="*/ 0 w 255"/>
                  <a:gd name="T45" fmla="*/ 0 h 163"/>
                  <a:gd name="T46" fmla="*/ 0 w 255"/>
                  <a:gd name="T47" fmla="*/ 0 h 163"/>
                  <a:gd name="T48" fmla="*/ 0 w 255"/>
                  <a:gd name="T49" fmla="*/ 0 h 163"/>
                  <a:gd name="T50" fmla="*/ 0 w 255"/>
                  <a:gd name="T51" fmla="*/ 0 h 163"/>
                  <a:gd name="T52" fmla="*/ 0 w 255"/>
                  <a:gd name="T53" fmla="*/ 0 h 163"/>
                  <a:gd name="T54" fmla="*/ 0 w 255"/>
                  <a:gd name="T55" fmla="*/ 0 h 163"/>
                  <a:gd name="T56" fmla="*/ 0 w 255"/>
                  <a:gd name="T57" fmla="*/ 0 h 163"/>
                  <a:gd name="T58" fmla="*/ 0 w 255"/>
                  <a:gd name="T59" fmla="*/ 0 h 163"/>
                  <a:gd name="T60" fmla="*/ 0 w 255"/>
                  <a:gd name="T61" fmla="*/ 0 h 163"/>
                  <a:gd name="T62" fmla="*/ 0 w 255"/>
                  <a:gd name="T63" fmla="*/ 0 h 163"/>
                  <a:gd name="T64" fmla="*/ 0 w 255"/>
                  <a:gd name="T65" fmla="*/ 0 h 1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5" h="163">
                    <a:moveTo>
                      <a:pt x="225" y="78"/>
                    </a:moveTo>
                    <a:lnTo>
                      <a:pt x="239" y="97"/>
                    </a:lnTo>
                    <a:lnTo>
                      <a:pt x="248" y="117"/>
                    </a:lnTo>
                    <a:lnTo>
                      <a:pt x="253" y="138"/>
                    </a:lnTo>
                    <a:lnTo>
                      <a:pt x="255" y="163"/>
                    </a:lnTo>
                    <a:lnTo>
                      <a:pt x="231" y="161"/>
                    </a:lnTo>
                    <a:lnTo>
                      <a:pt x="209" y="155"/>
                    </a:lnTo>
                    <a:lnTo>
                      <a:pt x="185" y="152"/>
                    </a:lnTo>
                    <a:lnTo>
                      <a:pt x="163" y="147"/>
                    </a:lnTo>
                    <a:lnTo>
                      <a:pt x="142" y="144"/>
                    </a:lnTo>
                    <a:lnTo>
                      <a:pt x="117" y="138"/>
                    </a:lnTo>
                    <a:lnTo>
                      <a:pt x="95" y="136"/>
                    </a:lnTo>
                    <a:lnTo>
                      <a:pt x="71" y="133"/>
                    </a:lnTo>
                    <a:lnTo>
                      <a:pt x="59" y="103"/>
                    </a:lnTo>
                    <a:lnTo>
                      <a:pt x="43" y="76"/>
                    </a:lnTo>
                    <a:lnTo>
                      <a:pt x="24" y="51"/>
                    </a:lnTo>
                    <a:lnTo>
                      <a:pt x="0" y="30"/>
                    </a:lnTo>
                    <a:lnTo>
                      <a:pt x="16" y="27"/>
                    </a:lnTo>
                    <a:lnTo>
                      <a:pt x="29" y="25"/>
                    </a:lnTo>
                    <a:lnTo>
                      <a:pt x="46" y="21"/>
                    </a:lnTo>
                    <a:lnTo>
                      <a:pt x="62" y="19"/>
                    </a:lnTo>
                    <a:lnTo>
                      <a:pt x="76" y="16"/>
                    </a:lnTo>
                    <a:lnTo>
                      <a:pt x="92" y="14"/>
                    </a:lnTo>
                    <a:lnTo>
                      <a:pt x="108" y="7"/>
                    </a:lnTo>
                    <a:lnTo>
                      <a:pt x="125" y="2"/>
                    </a:lnTo>
                    <a:lnTo>
                      <a:pt x="144" y="0"/>
                    </a:lnTo>
                    <a:lnTo>
                      <a:pt x="160" y="5"/>
                    </a:lnTo>
                    <a:lnTo>
                      <a:pt x="174" y="14"/>
                    </a:lnTo>
                    <a:lnTo>
                      <a:pt x="185" y="25"/>
                    </a:lnTo>
                    <a:lnTo>
                      <a:pt x="195" y="37"/>
                    </a:lnTo>
                    <a:lnTo>
                      <a:pt x="204" y="51"/>
                    </a:lnTo>
                    <a:lnTo>
                      <a:pt x="215" y="65"/>
                    </a:lnTo>
                    <a:lnTo>
                      <a:pt x="225" y="78"/>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94" name="Freeform 427"/>
              <p:cNvSpPr/>
              <p:nvPr/>
            </p:nvSpPr>
            <p:spPr bwMode="auto">
              <a:xfrm>
                <a:off x="3149" y="2043"/>
                <a:ext cx="156" cy="152"/>
              </a:xfrm>
              <a:custGeom>
                <a:avLst/>
                <a:gdLst>
                  <a:gd name="T0" fmla="*/ 0 w 623"/>
                  <a:gd name="T1" fmla="*/ 0 h 607"/>
                  <a:gd name="T2" fmla="*/ 0 w 623"/>
                  <a:gd name="T3" fmla="*/ 0 h 607"/>
                  <a:gd name="T4" fmla="*/ 0 w 623"/>
                  <a:gd name="T5" fmla="*/ 0 h 607"/>
                  <a:gd name="T6" fmla="*/ 0 w 623"/>
                  <a:gd name="T7" fmla="*/ 0 h 607"/>
                  <a:gd name="T8" fmla="*/ 0 w 623"/>
                  <a:gd name="T9" fmla="*/ 0 h 607"/>
                  <a:gd name="T10" fmla="*/ 0 w 623"/>
                  <a:gd name="T11" fmla="*/ 0 h 607"/>
                  <a:gd name="T12" fmla="*/ 0 w 623"/>
                  <a:gd name="T13" fmla="*/ 0 h 607"/>
                  <a:gd name="T14" fmla="*/ 0 w 623"/>
                  <a:gd name="T15" fmla="*/ 0 h 607"/>
                  <a:gd name="T16" fmla="*/ 0 w 623"/>
                  <a:gd name="T17" fmla="*/ 0 h 607"/>
                  <a:gd name="T18" fmla="*/ 0 w 623"/>
                  <a:gd name="T19" fmla="*/ 0 h 607"/>
                  <a:gd name="T20" fmla="*/ 0 w 623"/>
                  <a:gd name="T21" fmla="*/ 0 h 607"/>
                  <a:gd name="T22" fmla="*/ 0 w 623"/>
                  <a:gd name="T23" fmla="*/ 0 h 607"/>
                  <a:gd name="T24" fmla="*/ 0 w 623"/>
                  <a:gd name="T25" fmla="*/ 0 h 607"/>
                  <a:gd name="T26" fmla="*/ 0 w 623"/>
                  <a:gd name="T27" fmla="*/ 0 h 607"/>
                  <a:gd name="T28" fmla="*/ 0 w 623"/>
                  <a:gd name="T29" fmla="*/ 0 h 607"/>
                  <a:gd name="T30" fmla="*/ 0 w 623"/>
                  <a:gd name="T31" fmla="*/ 0 h 607"/>
                  <a:gd name="T32" fmla="*/ 0 w 623"/>
                  <a:gd name="T33" fmla="*/ 0 h 607"/>
                  <a:gd name="T34" fmla="*/ 0 w 623"/>
                  <a:gd name="T35" fmla="*/ 0 h 607"/>
                  <a:gd name="T36" fmla="*/ 0 w 623"/>
                  <a:gd name="T37" fmla="*/ 0 h 607"/>
                  <a:gd name="T38" fmla="*/ 0 w 623"/>
                  <a:gd name="T39" fmla="*/ 0 h 607"/>
                  <a:gd name="T40" fmla="*/ 0 w 623"/>
                  <a:gd name="T41" fmla="*/ 0 h 607"/>
                  <a:gd name="T42" fmla="*/ 0 w 623"/>
                  <a:gd name="T43" fmla="*/ 0 h 607"/>
                  <a:gd name="T44" fmla="*/ 0 w 623"/>
                  <a:gd name="T45" fmla="*/ 0 h 607"/>
                  <a:gd name="T46" fmla="*/ 0 w 623"/>
                  <a:gd name="T47" fmla="*/ 0 h 607"/>
                  <a:gd name="T48" fmla="*/ 0 w 623"/>
                  <a:gd name="T49" fmla="*/ 0 h 607"/>
                  <a:gd name="T50" fmla="*/ 0 w 623"/>
                  <a:gd name="T51" fmla="*/ 0 h 607"/>
                  <a:gd name="T52" fmla="*/ 0 w 623"/>
                  <a:gd name="T53" fmla="*/ 0 h 607"/>
                  <a:gd name="T54" fmla="*/ 0 w 623"/>
                  <a:gd name="T55" fmla="*/ 0 h 607"/>
                  <a:gd name="T56" fmla="*/ 0 w 623"/>
                  <a:gd name="T57" fmla="*/ 0 h 607"/>
                  <a:gd name="T58" fmla="*/ 0 w 623"/>
                  <a:gd name="T59" fmla="*/ 0 h 607"/>
                  <a:gd name="T60" fmla="*/ 0 w 623"/>
                  <a:gd name="T61" fmla="*/ 0 h 607"/>
                  <a:gd name="T62" fmla="*/ 0 w 623"/>
                  <a:gd name="T63" fmla="*/ 0 h 607"/>
                  <a:gd name="T64" fmla="*/ 0 w 623"/>
                  <a:gd name="T65" fmla="*/ 0 h 607"/>
                  <a:gd name="T66" fmla="*/ 0 w 623"/>
                  <a:gd name="T67" fmla="*/ 0 h 6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23" h="607">
                    <a:moveTo>
                      <a:pt x="117" y="51"/>
                    </a:moveTo>
                    <a:lnTo>
                      <a:pt x="136" y="59"/>
                    </a:lnTo>
                    <a:lnTo>
                      <a:pt x="156" y="71"/>
                    </a:lnTo>
                    <a:lnTo>
                      <a:pt x="174" y="81"/>
                    </a:lnTo>
                    <a:lnTo>
                      <a:pt x="193" y="92"/>
                    </a:lnTo>
                    <a:lnTo>
                      <a:pt x="212" y="103"/>
                    </a:lnTo>
                    <a:lnTo>
                      <a:pt x="232" y="117"/>
                    </a:lnTo>
                    <a:lnTo>
                      <a:pt x="250" y="127"/>
                    </a:lnTo>
                    <a:lnTo>
                      <a:pt x="269" y="141"/>
                    </a:lnTo>
                    <a:lnTo>
                      <a:pt x="250" y="144"/>
                    </a:lnTo>
                    <a:lnTo>
                      <a:pt x="239" y="154"/>
                    </a:lnTo>
                    <a:lnTo>
                      <a:pt x="229" y="168"/>
                    </a:lnTo>
                    <a:lnTo>
                      <a:pt x="223" y="182"/>
                    </a:lnTo>
                    <a:lnTo>
                      <a:pt x="223" y="184"/>
                    </a:lnTo>
                    <a:lnTo>
                      <a:pt x="223" y="188"/>
                    </a:lnTo>
                    <a:lnTo>
                      <a:pt x="223" y="190"/>
                    </a:lnTo>
                    <a:lnTo>
                      <a:pt x="248" y="200"/>
                    </a:lnTo>
                    <a:lnTo>
                      <a:pt x="269" y="218"/>
                    </a:lnTo>
                    <a:lnTo>
                      <a:pt x="289" y="234"/>
                    </a:lnTo>
                    <a:lnTo>
                      <a:pt x="308" y="253"/>
                    </a:lnTo>
                    <a:lnTo>
                      <a:pt x="324" y="274"/>
                    </a:lnTo>
                    <a:lnTo>
                      <a:pt x="340" y="294"/>
                    </a:lnTo>
                    <a:lnTo>
                      <a:pt x="359" y="310"/>
                    </a:lnTo>
                    <a:lnTo>
                      <a:pt x="379" y="326"/>
                    </a:lnTo>
                    <a:lnTo>
                      <a:pt x="390" y="324"/>
                    </a:lnTo>
                    <a:lnTo>
                      <a:pt x="400" y="324"/>
                    </a:lnTo>
                    <a:lnTo>
                      <a:pt x="411" y="321"/>
                    </a:lnTo>
                    <a:lnTo>
                      <a:pt x="425" y="318"/>
                    </a:lnTo>
                    <a:lnTo>
                      <a:pt x="436" y="318"/>
                    </a:lnTo>
                    <a:lnTo>
                      <a:pt x="446" y="315"/>
                    </a:lnTo>
                    <a:lnTo>
                      <a:pt x="457" y="315"/>
                    </a:lnTo>
                    <a:lnTo>
                      <a:pt x="469" y="315"/>
                    </a:lnTo>
                    <a:lnTo>
                      <a:pt x="490" y="345"/>
                    </a:lnTo>
                    <a:lnTo>
                      <a:pt x="510" y="375"/>
                    </a:lnTo>
                    <a:lnTo>
                      <a:pt x="529" y="405"/>
                    </a:lnTo>
                    <a:lnTo>
                      <a:pt x="547" y="438"/>
                    </a:lnTo>
                    <a:lnTo>
                      <a:pt x="567" y="468"/>
                    </a:lnTo>
                    <a:lnTo>
                      <a:pt x="586" y="501"/>
                    </a:lnTo>
                    <a:lnTo>
                      <a:pt x="605" y="531"/>
                    </a:lnTo>
                    <a:lnTo>
                      <a:pt x="623" y="561"/>
                    </a:lnTo>
                    <a:lnTo>
                      <a:pt x="591" y="566"/>
                    </a:lnTo>
                    <a:lnTo>
                      <a:pt x="558" y="574"/>
                    </a:lnTo>
                    <a:lnTo>
                      <a:pt x="526" y="580"/>
                    </a:lnTo>
                    <a:lnTo>
                      <a:pt x="496" y="586"/>
                    </a:lnTo>
                    <a:lnTo>
                      <a:pt x="464" y="591"/>
                    </a:lnTo>
                    <a:lnTo>
                      <a:pt x="430" y="596"/>
                    </a:lnTo>
                    <a:lnTo>
                      <a:pt x="398" y="602"/>
                    </a:lnTo>
                    <a:lnTo>
                      <a:pt x="365" y="607"/>
                    </a:lnTo>
                    <a:lnTo>
                      <a:pt x="363" y="568"/>
                    </a:lnTo>
                    <a:lnTo>
                      <a:pt x="363" y="528"/>
                    </a:lnTo>
                    <a:lnTo>
                      <a:pt x="359" y="487"/>
                    </a:lnTo>
                    <a:lnTo>
                      <a:pt x="349" y="446"/>
                    </a:lnTo>
                    <a:lnTo>
                      <a:pt x="359" y="435"/>
                    </a:lnTo>
                    <a:lnTo>
                      <a:pt x="315" y="381"/>
                    </a:lnTo>
                    <a:lnTo>
                      <a:pt x="269" y="326"/>
                    </a:lnTo>
                    <a:lnTo>
                      <a:pt x="226" y="274"/>
                    </a:lnTo>
                    <a:lnTo>
                      <a:pt x="179" y="220"/>
                    </a:lnTo>
                    <a:lnTo>
                      <a:pt x="136" y="168"/>
                    </a:lnTo>
                    <a:lnTo>
                      <a:pt x="90" y="114"/>
                    </a:lnTo>
                    <a:lnTo>
                      <a:pt x="46" y="62"/>
                    </a:lnTo>
                    <a:lnTo>
                      <a:pt x="0" y="11"/>
                    </a:lnTo>
                    <a:lnTo>
                      <a:pt x="7" y="5"/>
                    </a:lnTo>
                    <a:lnTo>
                      <a:pt x="21" y="2"/>
                    </a:lnTo>
                    <a:lnTo>
                      <a:pt x="35" y="2"/>
                    </a:lnTo>
                    <a:lnTo>
                      <a:pt x="48" y="0"/>
                    </a:lnTo>
                    <a:lnTo>
                      <a:pt x="68" y="7"/>
                    </a:lnTo>
                    <a:lnTo>
                      <a:pt x="85" y="21"/>
                    </a:lnTo>
                    <a:lnTo>
                      <a:pt x="101" y="37"/>
                    </a:lnTo>
                    <a:lnTo>
                      <a:pt x="117" y="51"/>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95" name="Freeform 428"/>
              <p:cNvSpPr/>
              <p:nvPr/>
            </p:nvSpPr>
            <p:spPr bwMode="auto">
              <a:xfrm>
                <a:off x="3015" y="2054"/>
                <a:ext cx="136" cy="164"/>
              </a:xfrm>
              <a:custGeom>
                <a:avLst/>
                <a:gdLst>
                  <a:gd name="T0" fmla="*/ 0 w 545"/>
                  <a:gd name="T1" fmla="*/ 0 h 654"/>
                  <a:gd name="T2" fmla="*/ 0 w 545"/>
                  <a:gd name="T3" fmla="*/ 0 h 654"/>
                  <a:gd name="T4" fmla="*/ 0 w 545"/>
                  <a:gd name="T5" fmla="*/ 0 h 654"/>
                  <a:gd name="T6" fmla="*/ 0 w 545"/>
                  <a:gd name="T7" fmla="*/ 0 h 654"/>
                  <a:gd name="T8" fmla="*/ 0 w 545"/>
                  <a:gd name="T9" fmla="*/ 0 h 654"/>
                  <a:gd name="T10" fmla="*/ 0 w 545"/>
                  <a:gd name="T11" fmla="*/ 0 h 654"/>
                  <a:gd name="T12" fmla="*/ 0 w 545"/>
                  <a:gd name="T13" fmla="*/ 0 h 654"/>
                  <a:gd name="T14" fmla="*/ 0 w 545"/>
                  <a:gd name="T15" fmla="*/ 0 h 654"/>
                  <a:gd name="T16" fmla="*/ 0 w 545"/>
                  <a:gd name="T17" fmla="*/ 0 h 654"/>
                  <a:gd name="T18" fmla="*/ 0 w 545"/>
                  <a:gd name="T19" fmla="*/ 0 h 654"/>
                  <a:gd name="T20" fmla="*/ 0 w 545"/>
                  <a:gd name="T21" fmla="*/ 0 h 654"/>
                  <a:gd name="T22" fmla="*/ 0 w 545"/>
                  <a:gd name="T23" fmla="*/ 0 h 654"/>
                  <a:gd name="T24" fmla="*/ 0 w 545"/>
                  <a:gd name="T25" fmla="*/ 0 h 654"/>
                  <a:gd name="T26" fmla="*/ 0 w 545"/>
                  <a:gd name="T27" fmla="*/ 0 h 654"/>
                  <a:gd name="T28" fmla="*/ 0 w 545"/>
                  <a:gd name="T29" fmla="*/ 0 h 654"/>
                  <a:gd name="T30" fmla="*/ 0 w 545"/>
                  <a:gd name="T31" fmla="*/ 0 h 654"/>
                  <a:gd name="T32" fmla="*/ 0 w 545"/>
                  <a:gd name="T33" fmla="*/ 0 h 654"/>
                  <a:gd name="T34" fmla="*/ 0 w 545"/>
                  <a:gd name="T35" fmla="*/ 0 h 654"/>
                  <a:gd name="T36" fmla="*/ 0 w 545"/>
                  <a:gd name="T37" fmla="*/ 0 h 654"/>
                  <a:gd name="T38" fmla="*/ 0 w 545"/>
                  <a:gd name="T39" fmla="*/ 0 h 654"/>
                  <a:gd name="T40" fmla="*/ 0 w 545"/>
                  <a:gd name="T41" fmla="*/ 0 h 654"/>
                  <a:gd name="T42" fmla="*/ 0 w 545"/>
                  <a:gd name="T43" fmla="*/ 0 h 654"/>
                  <a:gd name="T44" fmla="*/ 0 w 545"/>
                  <a:gd name="T45" fmla="*/ 0 h 654"/>
                  <a:gd name="T46" fmla="*/ 0 w 545"/>
                  <a:gd name="T47" fmla="*/ 0 h 654"/>
                  <a:gd name="T48" fmla="*/ 0 w 545"/>
                  <a:gd name="T49" fmla="*/ 0 h 654"/>
                  <a:gd name="T50" fmla="*/ 0 w 545"/>
                  <a:gd name="T51" fmla="*/ 0 h 654"/>
                  <a:gd name="T52" fmla="*/ 0 w 545"/>
                  <a:gd name="T53" fmla="*/ 0 h 654"/>
                  <a:gd name="T54" fmla="*/ 0 w 545"/>
                  <a:gd name="T55" fmla="*/ 0 h 654"/>
                  <a:gd name="T56" fmla="*/ 0 w 545"/>
                  <a:gd name="T57" fmla="*/ 0 h 654"/>
                  <a:gd name="T58" fmla="*/ 0 w 545"/>
                  <a:gd name="T59" fmla="*/ 0 h 654"/>
                  <a:gd name="T60" fmla="*/ 0 w 545"/>
                  <a:gd name="T61" fmla="*/ 0 h 654"/>
                  <a:gd name="T62" fmla="*/ 0 w 545"/>
                  <a:gd name="T63" fmla="*/ 0 h 654"/>
                  <a:gd name="T64" fmla="*/ 0 w 545"/>
                  <a:gd name="T65" fmla="*/ 0 h 654"/>
                  <a:gd name="T66" fmla="*/ 0 w 545"/>
                  <a:gd name="T67" fmla="*/ 0 h 654"/>
                  <a:gd name="T68" fmla="*/ 0 w 545"/>
                  <a:gd name="T69" fmla="*/ 0 h 654"/>
                  <a:gd name="T70" fmla="*/ 0 w 545"/>
                  <a:gd name="T71" fmla="*/ 0 h 654"/>
                  <a:gd name="T72" fmla="*/ 0 w 545"/>
                  <a:gd name="T73" fmla="*/ 0 h 654"/>
                  <a:gd name="T74" fmla="*/ 0 w 545"/>
                  <a:gd name="T75" fmla="*/ 0 h 654"/>
                  <a:gd name="T76" fmla="*/ 0 w 545"/>
                  <a:gd name="T77" fmla="*/ 0 h 654"/>
                  <a:gd name="T78" fmla="*/ 0 w 545"/>
                  <a:gd name="T79" fmla="*/ 0 h 654"/>
                  <a:gd name="T80" fmla="*/ 0 w 545"/>
                  <a:gd name="T81" fmla="*/ 0 h 654"/>
                  <a:gd name="T82" fmla="*/ 0 w 545"/>
                  <a:gd name="T83" fmla="*/ 0 h 6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45" h="654">
                    <a:moveTo>
                      <a:pt x="211" y="136"/>
                    </a:moveTo>
                    <a:lnTo>
                      <a:pt x="255" y="196"/>
                    </a:lnTo>
                    <a:lnTo>
                      <a:pt x="295" y="256"/>
                    </a:lnTo>
                    <a:lnTo>
                      <a:pt x="338" y="316"/>
                    </a:lnTo>
                    <a:lnTo>
                      <a:pt x="379" y="376"/>
                    </a:lnTo>
                    <a:lnTo>
                      <a:pt x="423" y="439"/>
                    </a:lnTo>
                    <a:lnTo>
                      <a:pt x="464" y="499"/>
                    </a:lnTo>
                    <a:lnTo>
                      <a:pt x="505" y="559"/>
                    </a:lnTo>
                    <a:lnTo>
                      <a:pt x="545" y="619"/>
                    </a:lnTo>
                    <a:lnTo>
                      <a:pt x="522" y="624"/>
                    </a:lnTo>
                    <a:lnTo>
                      <a:pt x="497" y="630"/>
                    </a:lnTo>
                    <a:lnTo>
                      <a:pt x="469" y="632"/>
                    </a:lnTo>
                    <a:lnTo>
                      <a:pt x="445" y="637"/>
                    </a:lnTo>
                    <a:lnTo>
                      <a:pt x="418" y="640"/>
                    </a:lnTo>
                    <a:lnTo>
                      <a:pt x="393" y="646"/>
                    </a:lnTo>
                    <a:lnTo>
                      <a:pt x="366" y="649"/>
                    </a:lnTo>
                    <a:lnTo>
                      <a:pt x="342" y="654"/>
                    </a:lnTo>
                    <a:lnTo>
                      <a:pt x="338" y="626"/>
                    </a:lnTo>
                    <a:lnTo>
                      <a:pt x="336" y="602"/>
                    </a:lnTo>
                    <a:lnTo>
                      <a:pt x="336" y="578"/>
                    </a:lnTo>
                    <a:lnTo>
                      <a:pt x="336" y="553"/>
                    </a:lnTo>
                    <a:lnTo>
                      <a:pt x="347" y="553"/>
                    </a:lnTo>
                    <a:lnTo>
                      <a:pt x="361" y="553"/>
                    </a:lnTo>
                    <a:lnTo>
                      <a:pt x="374" y="553"/>
                    </a:lnTo>
                    <a:lnTo>
                      <a:pt x="386" y="550"/>
                    </a:lnTo>
                    <a:lnTo>
                      <a:pt x="396" y="550"/>
                    </a:lnTo>
                    <a:lnTo>
                      <a:pt x="407" y="545"/>
                    </a:lnTo>
                    <a:lnTo>
                      <a:pt x="415" y="537"/>
                    </a:lnTo>
                    <a:lnTo>
                      <a:pt x="421" y="523"/>
                    </a:lnTo>
                    <a:lnTo>
                      <a:pt x="421" y="509"/>
                    </a:lnTo>
                    <a:lnTo>
                      <a:pt x="418" y="499"/>
                    </a:lnTo>
                    <a:lnTo>
                      <a:pt x="412" y="488"/>
                    </a:lnTo>
                    <a:lnTo>
                      <a:pt x="402" y="483"/>
                    </a:lnTo>
                    <a:lnTo>
                      <a:pt x="391" y="479"/>
                    </a:lnTo>
                    <a:lnTo>
                      <a:pt x="377" y="477"/>
                    </a:lnTo>
                    <a:lnTo>
                      <a:pt x="366" y="477"/>
                    </a:lnTo>
                    <a:lnTo>
                      <a:pt x="356" y="477"/>
                    </a:lnTo>
                    <a:lnTo>
                      <a:pt x="342" y="477"/>
                    </a:lnTo>
                    <a:lnTo>
                      <a:pt x="331" y="477"/>
                    </a:lnTo>
                    <a:lnTo>
                      <a:pt x="322" y="477"/>
                    </a:lnTo>
                    <a:lnTo>
                      <a:pt x="312" y="477"/>
                    </a:lnTo>
                    <a:lnTo>
                      <a:pt x="298" y="463"/>
                    </a:lnTo>
                    <a:lnTo>
                      <a:pt x="285" y="447"/>
                    </a:lnTo>
                    <a:lnTo>
                      <a:pt x="271" y="430"/>
                    </a:lnTo>
                    <a:lnTo>
                      <a:pt x="260" y="414"/>
                    </a:lnTo>
                    <a:lnTo>
                      <a:pt x="246" y="401"/>
                    </a:lnTo>
                    <a:lnTo>
                      <a:pt x="235" y="384"/>
                    </a:lnTo>
                    <a:lnTo>
                      <a:pt x="225" y="368"/>
                    </a:lnTo>
                    <a:lnTo>
                      <a:pt x="211" y="354"/>
                    </a:lnTo>
                    <a:lnTo>
                      <a:pt x="214" y="338"/>
                    </a:lnTo>
                    <a:lnTo>
                      <a:pt x="216" y="324"/>
                    </a:lnTo>
                    <a:lnTo>
                      <a:pt x="214" y="313"/>
                    </a:lnTo>
                    <a:lnTo>
                      <a:pt x="200" y="302"/>
                    </a:lnTo>
                    <a:lnTo>
                      <a:pt x="202" y="292"/>
                    </a:lnTo>
                    <a:lnTo>
                      <a:pt x="197" y="283"/>
                    </a:lnTo>
                    <a:lnTo>
                      <a:pt x="189" y="278"/>
                    </a:lnTo>
                    <a:lnTo>
                      <a:pt x="186" y="267"/>
                    </a:lnTo>
                    <a:lnTo>
                      <a:pt x="120" y="177"/>
                    </a:lnTo>
                    <a:lnTo>
                      <a:pt x="137" y="175"/>
                    </a:lnTo>
                    <a:lnTo>
                      <a:pt x="154" y="171"/>
                    </a:lnTo>
                    <a:lnTo>
                      <a:pt x="167" y="169"/>
                    </a:lnTo>
                    <a:lnTo>
                      <a:pt x="175" y="157"/>
                    </a:lnTo>
                    <a:lnTo>
                      <a:pt x="175" y="150"/>
                    </a:lnTo>
                    <a:lnTo>
                      <a:pt x="178" y="141"/>
                    </a:lnTo>
                    <a:lnTo>
                      <a:pt x="181" y="134"/>
                    </a:lnTo>
                    <a:lnTo>
                      <a:pt x="181" y="128"/>
                    </a:lnTo>
                    <a:lnTo>
                      <a:pt x="170" y="117"/>
                    </a:lnTo>
                    <a:lnTo>
                      <a:pt x="156" y="106"/>
                    </a:lnTo>
                    <a:lnTo>
                      <a:pt x="142" y="101"/>
                    </a:lnTo>
                    <a:lnTo>
                      <a:pt x="129" y="95"/>
                    </a:lnTo>
                    <a:lnTo>
                      <a:pt x="115" y="93"/>
                    </a:lnTo>
                    <a:lnTo>
                      <a:pt x="99" y="93"/>
                    </a:lnTo>
                    <a:lnTo>
                      <a:pt x="85" y="95"/>
                    </a:lnTo>
                    <a:lnTo>
                      <a:pt x="69" y="98"/>
                    </a:lnTo>
                    <a:lnTo>
                      <a:pt x="0" y="8"/>
                    </a:lnTo>
                    <a:lnTo>
                      <a:pt x="12" y="5"/>
                    </a:lnTo>
                    <a:lnTo>
                      <a:pt x="23" y="3"/>
                    </a:lnTo>
                    <a:lnTo>
                      <a:pt x="34" y="3"/>
                    </a:lnTo>
                    <a:lnTo>
                      <a:pt x="44" y="8"/>
                    </a:lnTo>
                    <a:lnTo>
                      <a:pt x="64" y="5"/>
                    </a:lnTo>
                    <a:lnTo>
                      <a:pt x="80" y="3"/>
                    </a:lnTo>
                    <a:lnTo>
                      <a:pt x="96" y="0"/>
                    </a:lnTo>
                    <a:lnTo>
                      <a:pt x="110" y="3"/>
                    </a:lnTo>
                    <a:lnTo>
                      <a:pt x="211" y="136"/>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96" name="Freeform 429"/>
              <p:cNvSpPr/>
              <p:nvPr/>
            </p:nvSpPr>
            <p:spPr bwMode="auto">
              <a:xfrm>
                <a:off x="2702" y="2062"/>
                <a:ext cx="83" cy="205"/>
              </a:xfrm>
              <a:custGeom>
                <a:avLst/>
                <a:gdLst>
                  <a:gd name="T0" fmla="*/ 0 w 329"/>
                  <a:gd name="T1" fmla="*/ 0 h 820"/>
                  <a:gd name="T2" fmla="*/ 0 w 329"/>
                  <a:gd name="T3" fmla="*/ 0 h 820"/>
                  <a:gd name="T4" fmla="*/ 0 w 329"/>
                  <a:gd name="T5" fmla="*/ 0 h 820"/>
                  <a:gd name="T6" fmla="*/ 0 w 329"/>
                  <a:gd name="T7" fmla="*/ 0 h 820"/>
                  <a:gd name="T8" fmla="*/ 0 w 329"/>
                  <a:gd name="T9" fmla="*/ 0 h 820"/>
                  <a:gd name="T10" fmla="*/ 0 w 329"/>
                  <a:gd name="T11" fmla="*/ 0 h 820"/>
                  <a:gd name="T12" fmla="*/ 0 w 329"/>
                  <a:gd name="T13" fmla="*/ 0 h 820"/>
                  <a:gd name="T14" fmla="*/ 0 w 329"/>
                  <a:gd name="T15" fmla="*/ 0 h 820"/>
                  <a:gd name="T16" fmla="*/ 0 w 329"/>
                  <a:gd name="T17" fmla="*/ 0 h 820"/>
                  <a:gd name="T18" fmla="*/ 0 w 329"/>
                  <a:gd name="T19" fmla="*/ 0 h 820"/>
                  <a:gd name="T20" fmla="*/ 0 w 329"/>
                  <a:gd name="T21" fmla="*/ 0 h 820"/>
                  <a:gd name="T22" fmla="*/ 0 w 329"/>
                  <a:gd name="T23" fmla="*/ 0 h 820"/>
                  <a:gd name="T24" fmla="*/ 0 w 329"/>
                  <a:gd name="T25" fmla="*/ 0 h 820"/>
                  <a:gd name="T26" fmla="*/ 0 w 329"/>
                  <a:gd name="T27" fmla="*/ 0 h 820"/>
                  <a:gd name="T28" fmla="*/ 0 w 329"/>
                  <a:gd name="T29" fmla="*/ 0 h 820"/>
                  <a:gd name="T30" fmla="*/ 0 w 329"/>
                  <a:gd name="T31" fmla="*/ 0 h 820"/>
                  <a:gd name="T32" fmla="*/ 0 w 329"/>
                  <a:gd name="T33" fmla="*/ 0 h 820"/>
                  <a:gd name="T34" fmla="*/ 0 w 329"/>
                  <a:gd name="T35" fmla="*/ 0 h 820"/>
                  <a:gd name="T36" fmla="*/ 0 w 329"/>
                  <a:gd name="T37" fmla="*/ 0 h 820"/>
                  <a:gd name="T38" fmla="*/ 0 w 329"/>
                  <a:gd name="T39" fmla="*/ 0 h 820"/>
                  <a:gd name="T40" fmla="*/ 0 w 329"/>
                  <a:gd name="T41" fmla="*/ 0 h 820"/>
                  <a:gd name="T42" fmla="*/ 0 w 329"/>
                  <a:gd name="T43" fmla="*/ 0 h 820"/>
                  <a:gd name="T44" fmla="*/ 0 w 329"/>
                  <a:gd name="T45" fmla="*/ 0 h 820"/>
                  <a:gd name="T46" fmla="*/ 0 w 329"/>
                  <a:gd name="T47" fmla="*/ 0 h 820"/>
                  <a:gd name="T48" fmla="*/ 0 w 329"/>
                  <a:gd name="T49" fmla="*/ 0 h 820"/>
                  <a:gd name="T50" fmla="*/ 0 w 329"/>
                  <a:gd name="T51" fmla="*/ 0 h 820"/>
                  <a:gd name="T52" fmla="*/ 0 w 329"/>
                  <a:gd name="T53" fmla="*/ 0 h 820"/>
                  <a:gd name="T54" fmla="*/ 0 w 329"/>
                  <a:gd name="T55" fmla="*/ 0 h 820"/>
                  <a:gd name="T56" fmla="*/ 0 w 329"/>
                  <a:gd name="T57" fmla="*/ 0 h 820"/>
                  <a:gd name="T58" fmla="*/ 0 w 329"/>
                  <a:gd name="T59" fmla="*/ 0 h 820"/>
                  <a:gd name="T60" fmla="*/ 0 w 329"/>
                  <a:gd name="T61" fmla="*/ 0 h 820"/>
                  <a:gd name="T62" fmla="*/ 0 w 329"/>
                  <a:gd name="T63" fmla="*/ 0 h 820"/>
                  <a:gd name="T64" fmla="*/ 0 w 329"/>
                  <a:gd name="T65" fmla="*/ 0 h 820"/>
                  <a:gd name="T66" fmla="*/ 0 w 329"/>
                  <a:gd name="T67" fmla="*/ 0 h 820"/>
                  <a:gd name="T68" fmla="*/ 0 w 329"/>
                  <a:gd name="T69" fmla="*/ 0 h 820"/>
                  <a:gd name="T70" fmla="*/ 0 w 329"/>
                  <a:gd name="T71" fmla="*/ 0 h 820"/>
                  <a:gd name="T72" fmla="*/ 0 w 329"/>
                  <a:gd name="T73" fmla="*/ 0 h 820"/>
                  <a:gd name="T74" fmla="*/ 0 w 329"/>
                  <a:gd name="T75" fmla="*/ 0 h 820"/>
                  <a:gd name="T76" fmla="*/ 0 w 329"/>
                  <a:gd name="T77" fmla="*/ 0 h 820"/>
                  <a:gd name="T78" fmla="*/ 0 w 329"/>
                  <a:gd name="T79" fmla="*/ 0 h 820"/>
                  <a:gd name="T80" fmla="*/ 0 w 329"/>
                  <a:gd name="T81" fmla="*/ 0 h 820"/>
                  <a:gd name="T82" fmla="*/ 0 w 329"/>
                  <a:gd name="T83" fmla="*/ 0 h 820"/>
                  <a:gd name="T84" fmla="*/ 0 w 329"/>
                  <a:gd name="T85" fmla="*/ 0 h 820"/>
                  <a:gd name="T86" fmla="*/ 0 w 329"/>
                  <a:gd name="T87" fmla="*/ 0 h 820"/>
                  <a:gd name="T88" fmla="*/ 0 w 329"/>
                  <a:gd name="T89" fmla="*/ 0 h 820"/>
                  <a:gd name="T90" fmla="*/ 0 w 329"/>
                  <a:gd name="T91" fmla="*/ 0 h 820"/>
                  <a:gd name="T92" fmla="*/ 0 w 329"/>
                  <a:gd name="T93" fmla="*/ 0 h 820"/>
                  <a:gd name="T94" fmla="*/ 0 w 329"/>
                  <a:gd name="T95" fmla="*/ 0 h 820"/>
                  <a:gd name="T96" fmla="*/ 0 w 329"/>
                  <a:gd name="T97" fmla="*/ 0 h 8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820">
                    <a:moveTo>
                      <a:pt x="35" y="11"/>
                    </a:moveTo>
                    <a:lnTo>
                      <a:pt x="38" y="25"/>
                    </a:lnTo>
                    <a:lnTo>
                      <a:pt x="46" y="35"/>
                    </a:lnTo>
                    <a:lnTo>
                      <a:pt x="54" y="48"/>
                    </a:lnTo>
                    <a:lnTo>
                      <a:pt x="59" y="60"/>
                    </a:lnTo>
                    <a:lnTo>
                      <a:pt x="89" y="133"/>
                    </a:lnTo>
                    <a:lnTo>
                      <a:pt x="122" y="204"/>
                    </a:lnTo>
                    <a:lnTo>
                      <a:pt x="155" y="278"/>
                    </a:lnTo>
                    <a:lnTo>
                      <a:pt x="188" y="349"/>
                    </a:lnTo>
                    <a:lnTo>
                      <a:pt x="220" y="422"/>
                    </a:lnTo>
                    <a:lnTo>
                      <a:pt x="253" y="492"/>
                    </a:lnTo>
                    <a:lnTo>
                      <a:pt x="289" y="563"/>
                    </a:lnTo>
                    <a:lnTo>
                      <a:pt x="321" y="634"/>
                    </a:lnTo>
                    <a:lnTo>
                      <a:pt x="324" y="678"/>
                    </a:lnTo>
                    <a:lnTo>
                      <a:pt x="326" y="724"/>
                    </a:lnTo>
                    <a:lnTo>
                      <a:pt x="329" y="768"/>
                    </a:lnTo>
                    <a:lnTo>
                      <a:pt x="329" y="814"/>
                    </a:lnTo>
                    <a:lnTo>
                      <a:pt x="324" y="814"/>
                    </a:lnTo>
                    <a:lnTo>
                      <a:pt x="319" y="818"/>
                    </a:lnTo>
                    <a:lnTo>
                      <a:pt x="313" y="820"/>
                    </a:lnTo>
                    <a:lnTo>
                      <a:pt x="305" y="820"/>
                    </a:lnTo>
                    <a:lnTo>
                      <a:pt x="308" y="814"/>
                    </a:lnTo>
                    <a:lnTo>
                      <a:pt x="305" y="812"/>
                    </a:lnTo>
                    <a:lnTo>
                      <a:pt x="303" y="806"/>
                    </a:lnTo>
                    <a:lnTo>
                      <a:pt x="303" y="800"/>
                    </a:lnTo>
                    <a:lnTo>
                      <a:pt x="319" y="779"/>
                    </a:lnTo>
                    <a:lnTo>
                      <a:pt x="324" y="719"/>
                    </a:lnTo>
                    <a:lnTo>
                      <a:pt x="316" y="664"/>
                    </a:lnTo>
                    <a:lnTo>
                      <a:pt x="299" y="651"/>
                    </a:lnTo>
                    <a:lnTo>
                      <a:pt x="299" y="689"/>
                    </a:lnTo>
                    <a:lnTo>
                      <a:pt x="303" y="722"/>
                    </a:lnTo>
                    <a:lnTo>
                      <a:pt x="303" y="757"/>
                    </a:lnTo>
                    <a:lnTo>
                      <a:pt x="299" y="795"/>
                    </a:lnTo>
                    <a:lnTo>
                      <a:pt x="261" y="708"/>
                    </a:lnTo>
                    <a:lnTo>
                      <a:pt x="223" y="623"/>
                    </a:lnTo>
                    <a:lnTo>
                      <a:pt x="185" y="536"/>
                    </a:lnTo>
                    <a:lnTo>
                      <a:pt x="149" y="452"/>
                    </a:lnTo>
                    <a:lnTo>
                      <a:pt x="112" y="365"/>
                    </a:lnTo>
                    <a:lnTo>
                      <a:pt x="73" y="280"/>
                    </a:lnTo>
                    <a:lnTo>
                      <a:pt x="38" y="193"/>
                    </a:lnTo>
                    <a:lnTo>
                      <a:pt x="0" y="108"/>
                    </a:lnTo>
                    <a:lnTo>
                      <a:pt x="2" y="81"/>
                    </a:lnTo>
                    <a:lnTo>
                      <a:pt x="8" y="51"/>
                    </a:lnTo>
                    <a:lnTo>
                      <a:pt x="13" y="25"/>
                    </a:lnTo>
                    <a:lnTo>
                      <a:pt x="21" y="0"/>
                    </a:lnTo>
                    <a:lnTo>
                      <a:pt x="27" y="0"/>
                    </a:lnTo>
                    <a:lnTo>
                      <a:pt x="32" y="2"/>
                    </a:lnTo>
                    <a:lnTo>
                      <a:pt x="35" y="7"/>
                    </a:lnTo>
                    <a:lnTo>
                      <a:pt x="35" y="11"/>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97" name="Freeform 430"/>
              <p:cNvSpPr/>
              <p:nvPr/>
            </p:nvSpPr>
            <p:spPr bwMode="auto">
              <a:xfrm>
                <a:off x="2780" y="2064"/>
                <a:ext cx="281" cy="106"/>
              </a:xfrm>
              <a:custGeom>
                <a:avLst/>
                <a:gdLst>
                  <a:gd name="T0" fmla="*/ 0 w 1126"/>
                  <a:gd name="T1" fmla="*/ 0 h 423"/>
                  <a:gd name="T2" fmla="*/ 0 w 1126"/>
                  <a:gd name="T3" fmla="*/ 0 h 423"/>
                  <a:gd name="T4" fmla="*/ 0 w 1126"/>
                  <a:gd name="T5" fmla="*/ 0 h 423"/>
                  <a:gd name="T6" fmla="*/ 0 w 1126"/>
                  <a:gd name="T7" fmla="*/ 0 h 423"/>
                  <a:gd name="T8" fmla="*/ 0 w 1126"/>
                  <a:gd name="T9" fmla="*/ 0 h 423"/>
                  <a:gd name="T10" fmla="*/ 0 w 1126"/>
                  <a:gd name="T11" fmla="*/ 0 h 423"/>
                  <a:gd name="T12" fmla="*/ 0 w 1126"/>
                  <a:gd name="T13" fmla="*/ 0 h 423"/>
                  <a:gd name="T14" fmla="*/ 0 w 1126"/>
                  <a:gd name="T15" fmla="*/ 0 h 423"/>
                  <a:gd name="T16" fmla="*/ 0 w 1126"/>
                  <a:gd name="T17" fmla="*/ 0 h 423"/>
                  <a:gd name="T18" fmla="*/ 0 w 1126"/>
                  <a:gd name="T19" fmla="*/ 0 h 423"/>
                  <a:gd name="T20" fmla="*/ 0 w 1126"/>
                  <a:gd name="T21" fmla="*/ 0 h 423"/>
                  <a:gd name="T22" fmla="*/ 0 w 1126"/>
                  <a:gd name="T23" fmla="*/ 0 h 423"/>
                  <a:gd name="T24" fmla="*/ 0 w 1126"/>
                  <a:gd name="T25" fmla="*/ 0 h 423"/>
                  <a:gd name="T26" fmla="*/ 0 w 1126"/>
                  <a:gd name="T27" fmla="*/ 0 h 423"/>
                  <a:gd name="T28" fmla="*/ 0 w 1126"/>
                  <a:gd name="T29" fmla="*/ 0 h 423"/>
                  <a:gd name="T30" fmla="*/ 0 w 1126"/>
                  <a:gd name="T31" fmla="*/ 0 h 423"/>
                  <a:gd name="T32" fmla="*/ 0 w 1126"/>
                  <a:gd name="T33" fmla="*/ 0 h 423"/>
                  <a:gd name="T34" fmla="*/ 0 w 1126"/>
                  <a:gd name="T35" fmla="*/ 0 h 423"/>
                  <a:gd name="T36" fmla="*/ 0 w 1126"/>
                  <a:gd name="T37" fmla="*/ 0 h 423"/>
                  <a:gd name="T38" fmla="*/ 0 w 1126"/>
                  <a:gd name="T39" fmla="*/ 0 h 423"/>
                  <a:gd name="T40" fmla="*/ 0 w 1126"/>
                  <a:gd name="T41" fmla="*/ 0 h 423"/>
                  <a:gd name="T42" fmla="*/ 0 w 1126"/>
                  <a:gd name="T43" fmla="*/ 0 h 423"/>
                  <a:gd name="T44" fmla="*/ 0 w 1126"/>
                  <a:gd name="T45" fmla="*/ 0 h 423"/>
                  <a:gd name="T46" fmla="*/ 0 w 1126"/>
                  <a:gd name="T47" fmla="*/ 0 h 423"/>
                  <a:gd name="T48" fmla="*/ 0 w 1126"/>
                  <a:gd name="T49" fmla="*/ 0 h 423"/>
                  <a:gd name="T50" fmla="*/ 0 w 1126"/>
                  <a:gd name="T51" fmla="*/ 0 h 423"/>
                  <a:gd name="T52" fmla="*/ 0 w 1126"/>
                  <a:gd name="T53" fmla="*/ 0 h 423"/>
                  <a:gd name="T54" fmla="*/ 0 w 1126"/>
                  <a:gd name="T55" fmla="*/ 0 h 423"/>
                  <a:gd name="T56" fmla="*/ 0 w 1126"/>
                  <a:gd name="T57" fmla="*/ 0 h 423"/>
                  <a:gd name="T58" fmla="*/ 0 w 1126"/>
                  <a:gd name="T59" fmla="*/ 0 h 423"/>
                  <a:gd name="T60" fmla="*/ 0 w 1126"/>
                  <a:gd name="T61" fmla="*/ 0 h 423"/>
                  <a:gd name="T62" fmla="*/ 0 w 1126"/>
                  <a:gd name="T63" fmla="*/ 0 h 423"/>
                  <a:gd name="T64" fmla="*/ 0 w 1126"/>
                  <a:gd name="T65" fmla="*/ 0 h 423"/>
                  <a:gd name="T66" fmla="*/ 0 w 1126"/>
                  <a:gd name="T67" fmla="*/ 0 h 4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26" h="423">
                    <a:moveTo>
                      <a:pt x="1126" y="262"/>
                    </a:moveTo>
                    <a:lnTo>
                      <a:pt x="1104" y="278"/>
                    </a:lnTo>
                    <a:lnTo>
                      <a:pt x="1082" y="292"/>
                    </a:lnTo>
                    <a:lnTo>
                      <a:pt x="1058" y="301"/>
                    </a:lnTo>
                    <a:lnTo>
                      <a:pt x="1034" y="306"/>
                    </a:lnTo>
                    <a:lnTo>
                      <a:pt x="1006" y="312"/>
                    </a:lnTo>
                    <a:lnTo>
                      <a:pt x="979" y="314"/>
                    </a:lnTo>
                    <a:lnTo>
                      <a:pt x="952" y="317"/>
                    </a:lnTo>
                    <a:lnTo>
                      <a:pt x="924" y="322"/>
                    </a:lnTo>
                    <a:lnTo>
                      <a:pt x="881" y="331"/>
                    </a:lnTo>
                    <a:lnTo>
                      <a:pt x="839" y="336"/>
                    </a:lnTo>
                    <a:lnTo>
                      <a:pt x="796" y="344"/>
                    </a:lnTo>
                    <a:lnTo>
                      <a:pt x="752" y="349"/>
                    </a:lnTo>
                    <a:lnTo>
                      <a:pt x="712" y="358"/>
                    </a:lnTo>
                    <a:lnTo>
                      <a:pt x="668" y="363"/>
                    </a:lnTo>
                    <a:lnTo>
                      <a:pt x="625" y="368"/>
                    </a:lnTo>
                    <a:lnTo>
                      <a:pt x="584" y="374"/>
                    </a:lnTo>
                    <a:lnTo>
                      <a:pt x="540" y="379"/>
                    </a:lnTo>
                    <a:lnTo>
                      <a:pt x="499" y="388"/>
                    </a:lnTo>
                    <a:lnTo>
                      <a:pt x="455" y="393"/>
                    </a:lnTo>
                    <a:lnTo>
                      <a:pt x="414" y="399"/>
                    </a:lnTo>
                    <a:lnTo>
                      <a:pt x="371" y="404"/>
                    </a:lnTo>
                    <a:lnTo>
                      <a:pt x="330" y="409"/>
                    </a:lnTo>
                    <a:lnTo>
                      <a:pt x="287" y="418"/>
                    </a:lnTo>
                    <a:lnTo>
                      <a:pt x="246" y="423"/>
                    </a:lnTo>
                    <a:lnTo>
                      <a:pt x="232" y="423"/>
                    </a:lnTo>
                    <a:lnTo>
                      <a:pt x="216" y="423"/>
                    </a:lnTo>
                    <a:lnTo>
                      <a:pt x="202" y="423"/>
                    </a:lnTo>
                    <a:lnTo>
                      <a:pt x="188" y="420"/>
                    </a:lnTo>
                    <a:lnTo>
                      <a:pt x="172" y="420"/>
                    </a:lnTo>
                    <a:lnTo>
                      <a:pt x="158" y="415"/>
                    </a:lnTo>
                    <a:lnTo>
                      <a:pt x="145" y="412"/>
                    </a:lnTo>
                    <a:lnTo>
                      <a:pt x="131" y="407"/>
                    </a:lnTo>
                    <a:lnTo>
                      <a:pt x="112" y="379"/>
                    </a:lnTo>
                    <a:lnTo>
                      <a:pt x="96" y="349"/>
                    </a:lnTo>
                    <a:lnTo>
                      <a:pt x="80" y="319"/>
                    </a:lnTo>
                    <a:lnTo>
                      <a:pt x="66" y="289"/>
                    </a:lnTo>
                    <a:lnTo>
                      <a:pt x="50" y="257"/>
                    </a:lnTo>
                    <a:lnTo>
                      <a:pt x="33" y="227"/>
                    </a:lnTo>
                    <a:lnTo>
                      <a:pt x="16" y="197"/>
                    </a:lnTo>
                    <a:lnTo>
                      <a:pt x="0" y="167"/>
                    </a:lnTo>
                    <a:lnTo>
                      <a:pt x="39" y="208"/>
                    </a:lnTo>
                    <a:lnTo>
                      <a:pt x="85" y="246"/>
                    </a:lnTo>
                    <a:lnTo>
                      <a:pt x="140" y="278"/>
                    </a:lnTo>
                    <a:lnTo>
                      <a:pt x="200" y="306"/>
                    </a:lnTo>
                    <a:lnTo>
                      <a:pt x="265" y="328"/>
                    </a:lnTo>
                    <a:lnTo>
                      <a:pt x="333" y="347"/>
                    </a:lnTo>
                    <a:lnTo>
                      <a:pt x="404" y="358"/>
                    </a:lnTo>
                    <a:lnTo>
                      <a:pt x="478" y="363"/>
                    </a:lnTo>
                    <a:lnTo>
                      <a:pt x="549" y="363"/>
                    </a:lnTo>
                    <a:lnTo>
                      <a:pt x="619" y="358"/>
                    </a:lnTo>
                    <a:lnTo>
                      <a:pt x="687" y="349"/>
                    </a:lnTo>
                    <a:lnTo>
                      <a:pt x="750" y="331"/>
                    </a:lnTo>
                    <a:lnTo>
                      <a:pt x="809" y="308"/>
                    </a:lnTo>
                    <a:lnTo>
                      <a:pt x="864" y="278"/>
                    </a:lnTo>
                    <a:lnTo>
                      <a:pt x="908" y="243"/>
                    </a:lnTo>
                    <a:lnTo>
                      <a:pt x="946" y="202"/>
                    </a:lnTo>
                    <a:lnTo>
                      <a:pt x="960" y="151"/>
                    </a:lnTo>
                    <a:lnTo>
                      <a:pt x="970" y="96"/>
                    </a:lnTo>
                    <a:lnTo>
                      <a:pt x="968" y="44"/>
                    </a:lnTo>
                    <a:lnTo>
                      <a:pt x="940" y="0"/>
                    </a:lnTo>
                    <a:lnTo>
                      <a:pt x="965" y="31"/>
                    </a:lnTo>
                    <a:lnTo>
                      <a:pt x="990" y="64"/>
                    </a:lnTo>
                    <a:lnTo>
                      <a:pt x="1014" y="96"/>
                    </a:lnTo>
                    <a:lnTo>
                      <a:pt x="1036" y="129"/>
                    </a:lnTo>
                    <a:lnTo>
                      <a:pt x="1058" y="161"/>
                    </a:lnTo>
                    <a:lnTo>
                      <a:pt x="1082" y="195"/>
                    </a:lnTo>
                    <a:lnTo>
                      <a:pt x="1104" y="230"/>
                    </a:lnTo>
                    <a:lnTo>
                      <a:pt x="1126" y="262"/>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98" name="Freeform 431"/>
              <p:cNvSpPr/>
              <p:nvPr/>
            </p:nvSpPr>
            <p:spPr bwMode="auto">
              <a:xfrm>
                <a:off x="2646" y="2067"/>
                <a:ext cx="83" cy="211"/>
              </a:xfrm>
              <a:custGeom>
                <a:avLst/>
                <a:gdLst>
                  <a:gd name="T0" fmla="*/ 0 w 330"/>
                  <a:gd name="T1" fmla="*/ 0 h 842"/>
                  <a:gd name="T2" fmla="*/ 0 w 330"/>
                  <a:gd name="T3" fmla="*/ 0 h 842"/>
                  <a:gd name="T4" fmla="*/ 0 w 330"/>
                  <a:gd name="T5" fmla="*/ 0 h 842"/>
                  <a:gd name="T6" fmla="*/ 0 w 330"/>
                  <a:gd name="T7" fmla="*/ 0 h 842"/>
                  <a:gd name="T8" fmla="*/ 0 w 330"/>
                  <a:gd name="T9" fmla="*/ 0 h 842"/>
                  <a:gd name="T10" fmla="*/ 0 w 330"/>
                  <a:gd name="T11" fmla="*/ 0 h 842"/>
                  <a:gd name="T12" fmla="*/ 0 w 330"/>
                  <a:gd name="T13" fmla="*/ 0 h 842"/>
                  <a:gd name="T14" fmla="*/ 0 w 330"/>
                  <a:gd name="T15" fmla="*/ 0 h 842"/>
                  <a:gd name="T16" fmla="*/ 0 w 330"/>
                  <a:gd name="T17" fmla="*/ 0 h 842"/>
                  <a:gd name="T18" fmla="*/ 0 w 330"/>
                  <a:gd name="T19" fmla="*/ 0 h 842"/>
                  <a:gd name="T20" fmla="*/ 0 w 330"/>
                  <a:gd name="T21" fmla="*/ 0 h 842"/>
                  <a:gd name="T22" fmla="*/ 0 w 330"/>
                  <a:gd name="T23" fmla="*/ 0 h 842"/>
                  <a:gd name="T24" fmla="*/ 0 w 330"/>
                  <a:gd name="T25" fmla="*/ 0 h 842"/>
                  <a:gd name="T26" fmla="*/ 0 w 330"/>
                  <a:gd name="T27" fmla="*/ 0 h 842"/>
                  <a:gd name="T28" fmla="*/ 0 w 330"/>
                  <a:gd name="T29" fmla="*/ 0 h 842"/>
                  <a:gd name="T30" fmla="*/ 0 w 330"/>
                  <a:gd name="T31" fmla="*/ 0 h 842"/>
                  <a:gd name="T32" fmla="*/ 0 w 330"/>
                  <a:gd name="T33" fmla="*/ 0 h 842"/>
                  <a:gd name="T34" fmla="*/ 0 w 330"/>
                  <a:gd name="T35" fmla="*/ 0 h 842"/>
                  <a:gd name="T36" fmla="*/ 0 w 330"/>
                  <a:gd name="T37" fmla="*/ 0 h 842"/>
                  <a:gd name="T38" fmla="*/ 0 w 330"/>
                  <a:gd name="T39" fmla="*/ 0 h 842"/>
                  <a:gd name="T40" fmla="*/ 0 w 330"/>
                  <a:gd name="T41" fmla="*/ 0 h 842"/>
                  <a:gd name="T42" fmla="*/ 0 w 330"/>
                  <a:gd name="T43" fmla="*/ 0 h 842"/>
                  <a:gd name="T44" fmla="*/ 0 w 330"/>
                  <a:gd name="T45" fmla="*/ 0 h 842"/>
                  <a:gd name="T46" fmla="*/ 0 w 330"/>
                  <a:gd name="T47" fmla="*/ 0 h 842"/>
                  <a:gd name="T48" fmla="*/ 0 w 330"/>
                  <a:gd name="T49" fmla="*/ 0 h 842"/>
                  <a:gd name="T50" fmla="*/ 0 w 330"/>
                  <a:gd name="T51" fmla="*/ 0 h 842"/>
                  <a:gd name="T52" fmla="*/ 0 w 330"/>
                  <a:gd name="T53" fmla="*/ 0 h 842"/>
                  <a:gd name="T54" fmla="*/ 0 w 330"/>
                  <a:gd name="T55" fmla="*/ 0 h 842"/>
                  <a:gd name="T56" fmla="*/ 0 w 330"/>
                  <a:gd name="T57" fmla="*/ 0 h 842"/>
                  <a:gd name="T58" fmla="*/ 0 w 330"/>
                  <a:gd name="T59" fmla="*/ 0 h 842"/>
                  <a:gd name="T60" fmla="*/ 0 w 330"/>
                  <a:gd name="T61" fmla="*/ 0 h 842"/>
                  <a:gd name="T62" fmla="*/ 0 w 330"/>
                  <a:gd name="T63" fmla="*/ 0 h 842"/>
                  <a:gd name="T64" fmla="*/ 0 w 330"/>
                  <a:gd name="T65" fmla="*/ 0 h 842"/>
                  <a:gd name="T66" fmla="*/ 0 w 330"/>
                  <a:gd name="T67" fmla="*/ 0 h 842"/>
                  <a:gd name="T68" fmla="*/ 0 w 330"/>
                  <a:gd name="T69" fmla="*/ 0 h 842"/>
                  <a:gd name="T70" fmla="*/ 0 w 330"/>
                  <a:gd name="T71" fmla="*/ 0 h 842"/>
                  <a:gd name="T72" fmla="*/ 0 w 330"/>
                  <a:gd name="T73" fmla="*/ 0 h 8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30" h="842">
                    <a:moveTo>
                      <a:pt x="44" y="20"/>
                    </a:moveTo>
                    <a:lnTo>
                      <a:pt x="49" y="44"/>
                    </a:lnTo>
                    <a:lnTo>
                      <a:pt x="58" y="66"/>
                    </a:lnTo>
                    <a:lnTo>
                      <a:pt x="68" y="88"/>
                    </a:lnTo>
                    <a:lnTo>
                      <a:pt x="79" y="113"/>
                    </a:lnTo>
                    <a:lnTo>
                      <a:pt x="84" y="113"/>
                    </a:lnTo>
                    <a:lnTo>
                      <a:pt x="111" y="186"/>
                    </a:lnTo>
                    <a:lnTo>
                      <a:pt x="141" y="260"/>
                    </a:lnTo>
                    <a:lnTo>
                      <a:pt x="171" y="333"/>
                    </a:lnTo>
                    <a:lnTo>
                      <a:pt x="201" y="407"/>
                    </a:lnTo>
                    <a:lnTo>
                      <a:pt x="235" y="480"/>
                    </a:lnTo>
                    <a:lnTo>
                      <a:pt x="265" y="551"/>
                    </a:lnTo>
                    <a:lnTo>
                      <a:pt x="295" y="625"/>
                    </a:lnTo>
                    <a:lnTo>
                      <a:pt x="325" y="699"/>
                    </a:lnTo>
                    <a:lnTo>
                      <a:pt x="322" y="729"/>
                    </a:lnTo>
                    <a:lnTo>
                      <a:pt x="325" y="758"/>
                    </a:lnTo>
                    <a:lnTo>
                      <a:pt x="327" y="791"/>
                    </a:lnTo>
                    <a:lnTo>
                      <a:pt x="330" y="818"/>
                    </a:lnTo>
                    <a:lnTo>
                      <a:pt x="330" y="832"/>
                    </a:lnTo>
                    <a:lnTo>
                      <a:pt x="322" y="840"/>
                    </a:lnTo>
                    <a:lnTo>
                      <a:pt x="308" y="842"/>
                    </a:lnTo>
                    <a:lnTo>
                      <a:pt x="295" y="842"/>
                    </a:lnTo>
                    <a:lnTo>
                      <a:pt x="259" y="750"/>
                    </a:lnTo>
                    <a:lnTo>
                      <a:pt x="221" y="660"/>
                    </a:lnTo>
                    <a:lnTo>
                      <a:pt x="185" y="568"/>
                    </a:lnTo>
                    <a:lnTo>
                      <a:pt x="147" y="474"/>
                    </a:lnTo>
                    <a:lnTo>
                      <a:pt x="111" y="385"/>
                    </a:lnTo>
                    <a:lnTo>
                      <a:pt x="74" y="292"/>
                    </a:lnTo>
                    <a:lnTo>
                      <a:pt x="38" y="202"/>
                    </a:lnTo>
                    <a:lnTo>
                      <a:pt x="0" y="113"/>
                    </a:lnTo>
                    <a:lnTo>
                      <a:pt x="3" y="94"/>
                    </a:lnTo>
                    <a:lnTo>
                      <a:pt x="5" y="71"/>
                    </a:lnTo>
                    <a:lnTo>
                      <a:pt x="8" y="50"/>
                    </a:lnTo>
                    <a:lnTo>
                      <a:pt x="14" y="30"/>
                    </a:lnTo>
                    <a:lnTo>
                      <a:pt x="14" y="12"/>
                    </a:lnTo>
                    <a:lnTo>
                      <a:pt x="33" y="0"/>
                    </a:lnTo>
                    <a:lnTo>
                      <a:pt x="44" y="20"/>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99" name="Freeform 432"/>
              <p:cNvSpPr/>
              <p:nvPr/>
            </p:nvSpPr>
            <p:spPr bwMode="auto">
              <a:xfrm>
                <a:off x="2774" y="2073"/>
                <a:ext cx="64" cy="30"/>
              </a:xfrm>
              <a:custGeom>
                <a:avLst/>
                <a:gdLst>
                  <a:gd name="T0" fmla="*/ 0 w 257"/>
                  <a:gd name="T1" fmla="*/ 0 h 120"/>
                  <a:gd name="T2" fmla="*/ 0 w 257"/>
                  <a:gd name="T3" fmla="*/ 0 h 120"/>
                  <a:gd name="T4" fmla="*/ 0 w 257"/>
                  <a:gd name="T5" fmla="*/ 0 h 120"/>
                  <a:gd name="T6" fmla="*/ 0 w 257"/>
                  <a:gd name="T7" fmla="*/ 0 h 120"/>
                  <a:gd name="T8" fmla="*/ 0 w 257"/>
                  <a:gd name="T9" fmla="*/ 0 h 120"/>
                  <a:gd name="T10" fmla="*/ 0 w 257"/>
                  <a:gd name="T11" fmla="*/ 0 h 120"/>
                  <a:gd name="T12" fmla="*/ 0 w 257"/>
                  <a:gd name="T13" fmla="*/ 0 h 120"/>
                  <a:gd name="T14" fmla="*/ 0 w 257"/>
                  <a:gd name="T15" fmla="*/ 0 h 120"/>
                  <a:gd name="T16" fmla="*/ 0 w 257"/>
                  <a:gd name="T17" fmla="*/ 0 h 120"/>
                  <a:gd name="T18" fmla="*/ 0 w 257"/>
                  <a:gd name="T19" fmla="*/ 0 h 120"/>
                  <a:gd name="T20" fmla="*/ 0 w 257"/>
                  <a:gd name="T21" fmla="*/ 0 h 120"/>
                  <a:gd name="T22" fmla="*/ 0 w 257"/>
                  <a:gd name="T23" fmla="*/ 0 h 120"/>
                  <a:gd name="T24" fmla="*/ 0 w 257"/>
                  <a:gd name="T25" fmla="*/ 0 h 120"/>
                  <a:gd name="T26" fmla="*/ 0 w 257"/>
                  <a:gd name="T27" fmla="*/ 0 h 120"/>
                  <a:gd name="T28" fmla="*/ 0 w 257"/>
                  <a:gd name="T29" fmla="*/ 0 h 120"/>
                  <a:gd name="T30" fmla="*/ 0 w 257"/>
                  <a:gd name="T31" fmla="*/ 0 h 120"/>
                  <a:gd name="T32" fmla="*/ 0 w 257"/>
                  <a:gd name="T33" fmla="*/ 0 h 120"/>
                  <a:gd name="T34" fmla="*/ 0 w 257"/>
                  <a:gd name="T35" fmla="*/ 0 h 120"/>
                  <a:gd name="T36" fmla="*/ 0 w 257"/>
                  <a:gd name="T37" fmla="*/ 0 h 120"/>
                  <a:gd name="T38" fmla="*/ 0 w 257"/>
                  <a:gd name="T39" fmla="*/ 0 h 120"/>
                  <a:gd name="T40" fmla="*/ 0 w 257"/>
                  <a:gd name="T41" fmla="*/ 0 h 120"/>
                  <a:gd name="T42" fmla="*/ 0 w 257"/>
                  <a:gd name="T43" fmla="*/ 0 h 120"/>
                  <a:gd name="T44" fmla="*/ 0 w 257"/>
                  <a:gd name="T45" fmla="*/ 0 h 120"/>
                  <a:gd name="T46" fmla="*/ 0 w 257"/>
                  <a:gd name="T47" fmla="*/ 0 h 120"/>
                  <a:gd name="T48" fmla="*/ 0 w 257"/>
                  <a:gd name="T49" fmla="*/ 0 h 1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120">
                    <a:moveTo>
                      <a:pt x="227" y="0"/>
                    </a:moveTo>
                    <a:lnTo>
                      <a:pt x="230" y="19"/>
                    </a:lnTo>
                    <a:lnTo>
                      <a:pt x="238" y="30"/>
                    </a:lnTo>
                    <a:lnTo>
                      <a:pt x="248" y="38"/>
                    </a:lnTo>
                    <a:lnTo>
                      <a:pt x="257" y="60"/>
                    </a:lnTo>
                    <a:lnTo>
                      <a:pt x="230" y="69"/>
                    </a:lnTo>
                    <a:lnTo>
                      <a:pt x="205" y="76"/>
                    </a:lnTo>
                    <a:lnTo>
                      <a:pt x="178" y="85"/>
                    </a:lnTo>
                    <a:lnTo>
                      <a:pt x="151" y="90"/>
                    </a:lnTo>
                    <a:lnTo>
                      <a:pt x="124" y="99"/>
                    </a:lnTo>
                    <a:lnTo>
                      <a:pt x="99" y="106"/>
                    </a:lnTo>
                    <a:lnTo>
                      <a:pt x="71" y="111"/>
                    </a:lnTo>
                    <a:lnTo>
                      <a:pt x="44" y="120"/>
                    </a:lnTo>
                    <a:lnTo>
                      <a:pt x="31" y="99"/>
                    </a:lnTo>
                    <a:lnTo>
                      <a:pt x="20" y="74"/>
                    </a:lnTo>
                    <a:lnTo>
                      <a:pt x="11" y="49"/>
                    </a:lnTo>
                    <a:lnTo>
                      <a:pt x="0" y="22"/>
                    </a:lnTo>
                    <a:lnTo>
                      <a:pt x="28" y="19"/>
                    </a:lnTo>
                    <a:lnTo>
                      <a:pt x="58" y="14"/>
                    </a:lnTo>
                    <a:lnTo>
                      <a:pt x="85" y="11"/>
                    </a:lnTo>
                    <a:lnTo>
                      <a:pt x="112" y="5"/>
                    </a:lnTo>
                    <a:lnTo>
                      <a:pt x="140" y="3"/>
                    </a:lnTo>
                    <a:lnTo>
                      <a:pt x="167" y="3"/>
                    </a:lnTo>
                    <a:lnTo>
                      <a:pt x="197" y="0"/>
                    </a:lnTo>
                    <a:lnTo>
                      <a:pt x="227" y="0"/>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00" name="Freeform 433"/>
              <p:cNvSpPr/>
              <p:nvPr/>
            </p:nvSpPr>
            <p:spPr bwMode="auto">
              <a:xfrm>
                <a:off x="2617" y="2073"/>
                <a:ext cx="78" cy="209"/>
              </a:xfrm>
              <a:custGeom>
                <a:avLst/>
                <a:gdLst>
                  <a:gd name="T0" fmla="*/ 0 w 311"/>
                  <a:gd name="T1" fmla="*/ 0 h 834"/>
                  <a:gd name="T2" fmla="*/ 0 w 311"/>
                  <a:gd name="T3" fmla="*/ 0 h 834"/>
                  <a:gd name="T4" fmla="*/ 0 w 311"/>
                  <a:gd name="T5" fmla="*/ 0 h 834"/>
                  <a:gd name="T6" fmla="*/ 0 w 311"/>
                  <a:gd name="T7" fmla="*/ 0 h 834"/>
                  <a:gd name="T8" fmla="*/ 0 w 311"/>
                  <a:gd name="T9" fmla="*/ 0 h 834"/>
                  <a:gd name="T10" fmla="*/ 0 w 311"/>
                  <a:gd name="T11" fmla="*/ 0 h 834"/>
                  <a:gd name="T12" fmla="*/ 0 w 311"/>
                  <a:gd name="T13" fmla="*/ 0 h 834"/>
                  <a:gd name="T14" fmla="*/ 0 w 311"/>
                  <a:gd name="T15" fmla="*/ 0 h 834"/>
                  <a:gd name="T16" fmla="*/ 0 w 311"/>
                  <a:gd name="T17" fmla="*/ 0 h 834"/>
                  <a:gd name="T18" fmla="*/ 0 w 311"/>
                  <a:gd name="T19" fmla="*/ 0 h 834"/>
                  <a:gd name="T20" fmla="*/ 0 w 311"/>
                  <a:gd name="T21" fmla="*/ 0 h 834"/>
                  <a:gd name="T22" fmla="*/ 0 w 311"/>
                  <a:gd name="T23" fmla="*/ 0 h 834"/>
                  <a:gd name="T24" fmla="*/ 0 w 311"/>
                  <a:gd name="T25" fmla="*/ 0 h 834"/>
                  <a:gd name="T26" fmla="*/ 0 w 311"/>
                  <a:gd name="T27" fmla="*/ 0 h 834"/>
                  <a:gd name="T28" fmla="*/ 0 w 311"/>
                  <a:gd name="T29" fmla="*/ 0 h 834"/>
                  <a:gd name="T30" fmla="*/ 0 w 311"/>
                  <a:gd name="T31" fmla="*/ 0 h 834"/>
                  <a:gd name="T32" fmla="*/ 0 w 311"/>
                  <a:gd name="T33" fmla="*/ 0 h 834"/>
                  <a:gd name="T34" fmla="*/ 0 w 311"/>
                  <a:gd name="T35" fmla="*/ 0 h 834"/>
                  <a:gd name="T36" fmla="*/ 0 w 311"/>
                  <a:gd name="T37" fmla="*/ 0 h 834"/>
                  <a:gd name="T38" fmla="*/ 0 w 311"/>
                  <a:gd name="T39" fmla="*/ 0 h 834"/>
                  <a:gd name="T40" fmla="*/ 0 w 311"/>
                  <a:gd name="T41" fmla="*/ 0 h 834"/>
                  <a:gd name="T42" fmla="*/ 0 w 311"/>
                  <a:gd name="T43" fmla="*/ 0 h 834"/>
                  <a:gd name="T44" fmla="*/ 0 w 311"/>
                  <a:gd name="T45" fmla="*/ 0 h 834"/>
                  <a:gd name="T46" fmla="*/ 0 w 311"/>
                  <a:gd name="T47" fmla="*/ 0 h 834"/>
                  <a:gd name="T48" fmla="*/ 0 w 311"/>
                  <a:gd name="T49" fmla="*/ 0 h 834"/>
                  <a:gd name="T50" fmla="*/ 0 w 311"/>
                  <a:gd name="T51" fmla="*/ 0 h 834"/>
                  <a:gd name="T52" fmla="*/ 0 w 311"/>
                  <a:gd name="T53" fmla="*/ 0 h 834"/>
                  <a:gd name="T54" fmla="*/ 0 w 311"/>
                  <a:gd name="T55" fmla="*/ 0 h 834"/>
                  <a:gd name="T56" fmla="*/ 0 w 311"/>
                  <a:gd name="T57" fmla="*/ 0 h 834"/>
                  <a:gd name="T58" fmla="*/ 0 w 311"/>
                  <a:gd name="T59" fmla="*/ 0 h 834"/>
                  <a:gd name="T60" fmla="*/ 0 w 311"/>
                  <a:gd name="T61" fmla="*/ 0 h 834"/>
                  <a:gd name="T62" fmla="*/ 0 w 311"/>
                  <a:gd name="T63" fmla="*/ 0 h 834"/>
                  <a:gd name="T64" fmla="*/ 0 w 311"/>
                  <a:gd name="T65" fmla="*/ 0 h 8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1" h="834">
                    <a:moveTo>
                      <a:pt x="35" y="28"/>
                    </a:moveTo>
                    <a:lnTo>
                      <a:pt x="68" y="109"/>
                    </a:lnTo>
                    <a:lnTo>
                      <a:pt x="98" y="189"/>
                    </a:lnTo>
                    <a:lnTo>
                      <a:pt x="131" y="270"/>
                    </a:lnTo>
                    <a:lnTo>
                      <a:pt x="163" y="352"/>
                    </a:lnTo>
                    <a:lnTo>
                      <a:pt x="196" y="433"/>
                    </a:lnTo>
                    <a:lnTo>
                      <a:pt x="228" y="515"/>
                    </a:lnTo>
                    <a:lnTo>
                      <a:pt x="258" y="596"/>
                    </a:lnTo>
                    <a:lnTo>
                      <a:pt x="292" y="679"/>
                    </a:lnTo>
                    <a:lnTo>
                      <a:pt x="297" y="717"/>
                    </a:lnTo>
                    <a:lnTo>
                      <a:pt x="299" y="755"/>
                    </a:lnTo>
                    <a:lnTo>
                      <a:pt x="302" y="793"/>
                    </a:lnTo>
                    <a:lnTo>
                      <a:pt x="311" y="831"/>
                    </a:lnTo>
                    <a:lnTo>
                      <a:pt x="302" y="831"/>
                    </a:lnTo>
                    <a:lnTo>
                      <a:pt x="292" y="831"/>
                    </a:lnTo>
                    <a:lnTo>
                      <a:pt x="283" y="834"/>
                    </a:lnTo>
                    <a:lnTo>
                      <a:pt x="272" y="834"/>
                    </a:lnTo>
                    <a:lnTo>
                      <a:pt x="237" y="747"/>
                    </a:lnTo>
                    <a:lnTo>
                      <a:pt x="205" y="660"/>
                    </a:lnTo>
                    <a:lnTo>
                      <a:pt x="169" y="573"/>
                    </a:lnTo>
                    <a:lnTo>
                      <a:pt x="136" y="485"/>
                    </a:lnTo>
                    <a:lnTo>
                      <a:pt x="101" y="396"/>
                    </a:lnTo>
                    <a:lnTo>
                      <a:pt x="68" y="308"/>
                    </a:lnTo>
                    <a:lnTo>
                      <a:pt x="33" y="221"/>
                    </a:lnTo>
                    <a:lnTo>
                      <a:pt x="0" y="131"/>
                    </a:lnTo>
                    <a:lnTo>
                      <a:pt x="5" y="101"/>
                    </a:lnTo>
                    <a:lnTo>
                      <a:pt x="8" y="69"/>
                    </a:lnTo>
                    <a:lnTo>
                      <a:pt x="14" y="35"/>
                    </a:lnTo>
                    <a:lnTo>
                      <a:pt x="16" y="0"/>
                    </a:lnTo>
                    <a:lnTo>
                      <a:pt x="24" y="3"/>
                    </a:lnTo>
                    <a:lnTo>
                      <a:pt x="30" y="8"/>
                    </a:lnTo>
                    <a:lnTo>
                      <a:pt x="33" y="19"/>
                    </a:lnTo>
                    <a:lnTo>
                      <a:pt x="35" y="28"/>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01" name="Freeform 434"/>
              <p:cNvSpPr/>
              <p:nvPr/>
            </p:nvSpPr>
            <p:spPr bwMode="auto">
              <a:xfrm>
                <a:off x="2579" y="2078"/>
                <a:ext cx="83" cy="211"/>
              </a:xfrm>
              <a:custGeom>
                <a:avLst/>
                <a:gdLst>
                  <a:gd name="T0" fmla="*/ 0 w 331"/>
                  <a:gd name="T1" fmla="*/ 0 h 844"/>
                  <a:gd name="T2" fmla="*/ 0 w 331"/>
                  <a:gd name="T3" fmla="*/ 0 h 844"/>
                  <a:gd name="T4" fmla="*/ 0 w 331"/>
                  <a:gd name="T5" fmla="*/ 0 h 844"/>
                  <a:gd name="T6" fmla="*/ 0 w 331"/>
                  <a:gd name="T7" fmla="*/ 0 h 844"/>
                  <a:gd name="T8" fmla="*/ 0 w 331"/>
                  <a:gd name="T9" fmla="*/ 0 h 844"/>
                  <a:gd name="T10" fmla="*/ 0 w 331"/>
                  <a:gd name="T11" fmla="*/ 0 h 844"/>
                  <a:gd name="T12" fmla="*/ 0 w 331"/>
                  <a:gd name="T13" fmla="*/ 0 h 844"/>
                  <a:gd name="T14" fmla="*/ 0 w 331"/>
                  <a:gd name="T15" fmla="*/ 0 h 844"/>
                  <a:gd name="T16" fmla="*/ 0 w 331"/>
                  <a:gd name="T17" fmla="*/ 0 h 844"/>
                  <a:gd name="T18" fmla="*/ 0 w 331"/>
                  <a:gd name="T19" fmla="*/ 0 h 844"/>
                  <a:gd name="T20" fmla="*/ 0 w 331"/>
                  <a:gd name="T21" fmla="*/ 0 h 844"/>
                  <a:gd name="T22" fmla="*/ 0 w 331"/>
                  <a:gd name="T23" fmla="*/ 0 h 844"/>
                  <a:gd name="T24" fmla="*/ 0 w 331"/>
                  <a:gd name="T25" fmla="*/ 0 h 844"/>
                  <a:gd name="T26" fmla="*/ 0 w 331"/>
                  <a:gd name="T27" fmla="*/ 0 h 844"/>
                  <a:gd name="T28" fmla="*/ 0 w 331"/>
                  <a:gd name="T29" fmla="*/ 0 h 844"/>
                  <a:gd name="T30" fmla="*/ 0 w 331"/>
                  <a:gd name="T31" fmla="*/ 0 h 844"/>
                  <a:gd name="T32" fmla="*/ 0 w 331"/>
                  <a:gd name="T33" fmla="*/ 0 h 844"/>
                  <a:gd name="T34" fmla="*/ 0 w 331"/>
                  <a:gd name="T35" fmla="*/ 0 h 844"/>
                  <a:gd name="T36" fmla="*/ 0 w 331"/>
                  <a:gd name="T37" fmla="*/ 0 h 844"/>
                  <a:gd name="T38" fmla="*/ 0 w 331"/>
                  <a:gd name="T39" fmla="*/ 0 h 844"/>
                  <a:gd name="T40" fmla="*/ 0 w 331"/>
                  <a:gd name="T41" fmla="*/ 0 h 844"/>
                  <a:gd name="T42" fmla="*/ 0 w 331"/>
                  <a:gd name="T43" fmla="*/ 0 h 844"/>
                  <a:gd name="T44" fmla="*/ 0 w 331"/>
                  <a:gd name="T45" fmla="*/ 0 h 844"/>
                  <a:gd name="T46" fmla="*/ 0 w 331"/>
                  <a:gd name="T47" fmla="*/ 0 h 844"/>
                  <a:gd name="T48" fmla="*/ 0 w 331"/>
                  <a:gd name="T49" fmla="*/ 0 h 844"/>
                  <a:gd name="T50" fmla="*/ 0 w 331"/>
                  <a:gd name="T51" fmla="*/ 0 h 844"/>
                  <a:gd name="T52" fmla="*/ 0 w 331"/>
                  <a:gd name="T53" fmla="*/ 0 h 844"/>
                  <a:gd name="T54" fmla="*/ 0 w 331"/>
                  <a:gd name="T55" fmla="*/ 0 h 844"/>
                  <a:gd name="T56" fmla="*/ 0 w 331"/>
                  <a:gd name="T57" fmla="*/ 0 h 844"/>
                  <a:gd name="T58" fmla="*/ 0 w 331"/>
                  <a:gd name="T59" fmla="*/ 0 h 844"/>
                  <a:gd name="T60" fmla="*/ 0 w 331"/>
                  <a:gd name="T61" fmla="*/ 0 h 844"/>
                  <a:gd name="T62" fmla="*/ 0 w 331"/>
                  <a:gd name="T63" fmla="*/ 0 h 844"/>
                  <a:gd name="T64" fmla="*/ 0 w 331"/>
                  <a:gd name="T65" fmla="*/ 0 h 844"/>
                  <a:gd name="T66" fmla="*/ 0 w 331"/>
                  <a:gd name="T67" fmla="*/ 0 h 844"/>
                  <a:gd name="T68" fmla="*/ 0 w 331"/>
                  <a:gd name="T69" fmla="*/ 0 h 844"/>
                  <a:gd name="T70" fmla="*/ 0 w 331"/>
                  <a:gd name="T71" fmla="*/ 0 h 844"/>
                  <a:gd name="T72" fmla="*/ 0 w 331"/>
                  <a:gd name="T73" fmla="*/ 0 h 844"/>
                  <a:gd name="T74" fmla="*/ 0 w 331"/>
                  <a:gd name="T75" fmla="*/ 0 h 844"/>
                  <a:gd name="T76" fmla="*/ 0 w 331"/>
                  <a:gd name="T77" fmla="*/ 0 h 844"/>
                  <a:gd name="T78" fmla="*/ 0 w 331"/>
                  <a:gd name="T79" fmla="*/ 0 h 844"/>
                  <a:gd name="T80" fmla="*/ 0 w 331"/>
                  <a:gd name="T81" fmla="*/ 0 h 844"/>
                  <a:gd name="T82" fmla="*/ 0 w 331"/>
                  <a:gd name="T83" fmla="*/ 0 h 844"/>
                  <a:gd name="T84" fmla="*/ 0 w 331"/>
                  <a:gd name="T85" fmla="*/ 0 h 844"/>
                  <a:gd name="T86" fmla="*/ 0 w 331"/>
                  <a:gd name="T87" fmla="*/ 0 h 844"/>
                  <a:gd name="T88" fmla="*/ 0 w 331"/>
                  <a:gd name="T89" fmla="*/ 0 h 844"/>
                  <a:gd name="T90" fmla="*/ 0 w 331"/>
                  <a:gd name="T91" fmla="*/ 0 h 844"/>
                  <a:gd name="T92" fmla="*/ 0 w 331"/>
                  <a:gd name="T93" fmla="*/ 0 h 844"/>
                  <a:gd name="T94" fmla="*/ 0 w 331"/>
                  <a:gd name="T95" fmla="*/ 0 h 844"/>
                  <a:gd name="T96" fmla="*/ 0 w 331"/>
                  <a:gd name="T97" fmla="*/ 0 h 8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1" h="844">
                    <a:moveTo>
                      <a:pt x="61" y="35"/>
                    </a:moveTo>
                    <a:lnTo>
                      <a:pt x="91" y="117"/>
                    </a:lnTo>
                    <a:lnTo>
                      <a:pt x="121" y="201"/>
                    </a:lnTo>
                    <a:lnTo>
                      <a:pt x="154" y="283"/>
                    </a:lnTo>
                    <a:lnTo>
                      <a:pt x="184" y="365"/>
                    </a:lnTo>
                    <a:lnTo>
                      <a:pt x="214" y="446"/>
                    </a:lnTo>
                    <a:lnTo>
                      <a:pt x="246" y="528"/>
                    </a:lnTo>
                    <a:lnTo>
                      <a:pt x="276" y="609"/>
                    </a:lnTo>
                    <a:lnTo>
                      <a:pt x="306" y="692"/>
                    </a:lnTo>
                    <a:lnTo>
                      <a:pt x="317" y="727"/>
                    </a:lnTo>
                    <a:lnTo>
                      <a:pt x="322" y="763"/>
                    </a:lnTo>
                    <a:lnTo>
                      <a:pt x="326" y="798"/>
                    </a:lnTo>
                    <a:lnTo>
                      <a:pt x="331" y="831"/>
                    </a:lnTo>
                    <a:lnTo>
                      <a:pt x="320" y="834"/>
                    </a:lnTo>
                    <a:lnTo>
                      <a:pt x="312" y="836"/>
                    </a:lnTo>
                    <a:lnTo>
                      <a:pt x="303" y="839"/>
                    </a:lnTo>
                    <a:lnTo>
                      <a:pt x="292" y="841"/>
                    </a:lnTo>
                    <a:lnTo>
                      <a:pt x="296" y="811"/>
                    </a:lnTo>
                    <a:lnTo>
                      <a:pt x="296" y="779"/>
                    </a:lnTo>
                    <a:lnTo>
                      <a:pt x="296" y="749"/>
                    </a:lnTo>
                    <a:lnTo>
                      <a:pt x="298" y="716"/>
                    </a:lnTo>
                    <a:lnTo>
                      <a:pt x="292" y="710"/>
                    </a:lnTo>
                    <a:lnTo>
                      <a:pt x="292" y="705"/>
                    </a:lnTo>
                    <a:lnTo>
                      <a:pt x="292" y="700"/>
                    </a:lnTo>
                    <a:lnTo>
                      <a:pt x="287" y="694"/>
                    </a:lnTo>
                    <a:lnTo>
                      <a:pt x="282" y="730"/>
                    </a:lnTo>
                    <a:lnTo>
                      <a:pt x="278" y="768"/>
                    </a:lnTo>
                    <a:lnTo>
                      <a:pt x="278" y="804"/>
                    </a:lnTo>
                    <a:lnTo>
                      <a:pt x="276" y="836"/>
                    </a:lnTo>
                    <a:lnTo>
                      <a:pt x="278" y="839"/>
                    </a:lnTo>
                    <a:lnTo>
                      <a:pt x="285" y="841"/>
                    </a:lnTo>
                    <a:lnTo>
                      <a:pt x="287" y="841"/>
                    </a:lnTo>
                    <a:lnTo>
                      <a:pt x="276" y="844"/>
                    </a:lnTo>
                    <a:lnTo>
                      <a:pt x="241" y="758"/>
                    </a:lnTo>
                    <a:lnTo>
                      <a:pt x="205" y="670"/>
                    </a:lnTo>
                    <a:lnTo>
                      <a:pt x="170" y="579"/>
                    </a:lnTo>
                    <a:lnTo>
                      <a:pt x="137" y="493"/>
                    </a:lnTo>
                    <a:lnTo>
                      <a:pt x="101" y="406"/>
                    </a:lnTo>
                    <a:lnTo>
                      <a:pt x="69" y="319"/>
                    </a:lnTo>
                    <a:lnTo>
                      <a:pt x="34" y="231"/>
                    </a:lnTo>
                    <a:lnTo>
                      <a:pt x="0" y="144"/>
                    </a:lnTo>
                    <a:lnTo>
                      <a:pt x="9" y="108"/>
                    </a:lnTo>
                    <a:lnTo>
                      <a:pt x="14" y="71"/>
                    </a:lnTo>
                    <a:lnTo>
                      <a:pt x="20" y="35"/>
                    </a:lnTo>
                    <a:lnTo>
                      <a:pt x="31" y="0"/>
                    </a:lnTo>
                    <a:lnTo>
                      <a:pt x="39" y="5"/>
                    </a:lnTo>
                    <a:lnTo>
                      <a:pt x="48" y="16"/>
                    </a:lnTo>
                    <a:lnTo>
                      <a:pt x="55" y="27"/>
                    </a:lnTo>
                    <a:lnTo>
                      <a:pt x="61" y="35"/>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02" name="Freeform 435"/>
              <p:cNvSpPr/>
              <p:nvPr/>
            </p:nvSpPr>
            <p:spPr bwMode="auto">
              <a:xfrm>
                <a:off x="2951" y="2078"/>
                <a:ext cx="65" cy="57"/>
              </a:xfrm>
              <a:custGeom>
                <a:avLst/>
                <a:gdLst>
                  <a:gd name="T0" fmla="*/ 0 w 261"/>
                  <a:gd name="T1" fmla="*/ 0 h 229"/>
                  <a:gd name="T2" fmla="*/ 0 w 261"/>
                  <a:gd name="T3" fmla="*/ 0 h 229"/>
                  <a:gd name="T4" fmla="*/ 0 w 261"/>
                  <a:gd name="T5" fmla="*/ 0 h 229"/>
                  <a:gd name="T6" fmla="*/ 0 w 261"/>
                  <a:gd name="T7" fmla="*/ 0 h 229"/>
                  <a:gd name="T8" fmla="*/ 0 w 261"/>
                  <a:gd name="T9" fmla="*/ 0 h 229"/>
                  <a:gd name="T10" fmla="*/ 0 w 261"/>
                  <a:gd name="T11" fmla="*/ 0 h 229"/>
                  <a:gd name="T12" fmla="*/ 0 w 261"/>
                  <a:gd name="T13" fmla="*/ 0 h 229"/>
                  <a:gd name="T14" fmla="*/ 0 w 261"/>
                  <a:gd name="T15" fmla="*/ 0 h 229"/>
                  <a:gd name="T16" fmla="*/ 0 w 261"/>
                  <a:gd name="T17" fmla="*/ 0 h 229"/>
                  <a:gd name="T18" fmla="*/ 0 w 261"/>
                  <a:gd name="T19" fmla="*/ 0 h 229"/>
                  <a:gd name="T20" fmla="*/ 0 w 261"/>
                  <a:gd name="T21" fmla="*/ 0 h 229"/>
                  <a:gd name="T22" fmla="*/ 0 w 261"/>
                  <a:gd name="T23" fmla="*/ 0 h 229"/>
                  <a:gd name="T24" fmla="*/ 0 w 261"/>
                  <a:gd name="T25" fmla="*/ 0 h 229"/>
                  <a:gd name="T26" fmla="*/ 0 w 261"/>
                  <a:gd name="T27" fmla="*/ 0 h 229"/>
                  <a:gd name="T28" fmla="*/ 0 w 261"/>
                  <a:gd name="T29" fmla="*/ 0 h 229"/>
                  <a:gd name="T30" fmla="*/ 0 w 261"/>
                  <a:gd name="T31" fmla="*/ 0 h 229"/>
                  <a:gd name="T32" fmla="*/ 0 w 261"/>
                  <a:gd name="T33" fmla="*/ 0 h 229"/>
                  <a:gd name="T34" fmla="*/ 0 w 261"/>
                  <a:gd name="T35" fmla="*/ 0 h 229"/>
                  <a:gd name="T36" fmla="*/ 0 w 261"/>
                  <a:gd name="T37" fmla="*/ 0 h 229"/>
                  <a:gd name="T38" fmla="*/ 0 w 261"/>
                  <a:gd name="T39" fmla="*/ 0 h 229"/>
                  <a:gd name="T40" fmla="*/ 0 w 261"/>
                  <a:gd name="T41" fmla="*/ 0 h 229"/>
                  <a:gd name="T42" fmla="*/ 0 w 261"/>
                  <a:gd name="T43" fmla="*/ 0 h 229"/>
                  <a:gd name="T44" fmla="*/ 0 w 261"/>
                  <a:gd name="T45" fmla="*/ 0 h 229"/>
                  <a:gd name="T46" fmla="*/ 0 w 261"/>
                  <a:gd name="T47" fmla="*/ 0 h 229"/>
                  <a:gd name="T48" fmla="*/ 0 w 261"/>
                  <a:gd name="T49" fmla="*/ 0 h 229"/>
                  <a:gd name="T50" fmla="*/ 0 w 261"/>
                  <a:gd name="T51" fmla="*/ 0 h 229"/>
                  <a:gd name="T52" fmla="*/ 0 w 261"/>
                  <a:gd name="T53" fmla="*/ 0 h 229"/>
                  <a:gd name="T54" fmla="*/ 0 w 261"/>
                  <a:gd name="T55" fmla="*/ 0 h 229"/>
                  <a:gd name="T56" fmla="*/ 0 w 261"/>
                  <a:gd name="T57" fmla="*/ 0 h 229"/>
                  <a:gd name="T58" fmla="*/ 0 w 261"/>
                  <a:gd name="T59" fmla="*/ 0 h 229"/>
                  <a:gd name="T60" fmla="*/ 0 w 261"/>
                  <a:gd name="T61" fmla="*/ 0 h 229"/>
                  <a:gd name="T62" fmla="*/ 0 w 261"/>
                  <a:gd name="T63" fmla="*/ 0 h 229"/>
                  <a:gd name="T64" fmla="*/ 0 w 261"/>
                  <a:gd name="T65" fmla="*/ 0 h 229"/>
                  <a:gd name="T66" fmla="*/ 0 w 261"/>
                  <a:gd name="T67" fmla="*/ 0 h 229"/>
                  <a:gd name="T68" fmla="*/ 0 w 261"/>
                  <a:gd name="T69" fmla="*/ 0 h 229"/>
                  <a:gd name="T70" fmla="*/ 0 w 261"/>
                  <a:gd name="T71" fmla="*/ 0 h 229"/>
                  <a:gd name="T72" fmla="*/ 0 w 261"/>
                  <a:gd name="T73" fmla="*/ 0 h 2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229">
                    <a:moveTo>
                      <a:pt x="261" y="48"/>
                    </a:moveTo>
                    <a:lnTo>
                      <a:pt x="261" y="82"/>
                    </a:lnTo>
                    <a:lnTo>
                      <a:pt x="255" y="112"/>
                    </a:lnTo>
                    <a:lnTo>
                      <a:pt x="239" y="144"/>
                    </a:lnTo>
                    <a:lnTo>
                      <a:pt x="214" y="168"/>
                    </a:lnTo>
                    <a:lnTo>
                      <a:pt x="204" y="177"/>
                    </a:lnTo>
                    <a:lnTo>
                      <a:pt x="196" y="185"/>
                    </a:lnTo>
                    <a:lnTo>
                      <a:pt x="184" y="193"/>
                    </a:lnTo>
                    <a:lnTo>
                      <a:pt x="172" y="201"/>
                    </a:lnTo>
                    <a:lnTo>
                      <a:pt x="161" y="207"/>
                    </a:lnTo>
                    <a:lnTo>
                      <a:pt x="149" y="215"/>
                    </a:lnTo>
                    <a:lnTo>
                      <a:pt x="136" y="220"/>
                    </a:lnTo>
                    <a:lnTo>
                      <a:pt x="124" y="229"/>
                    </a:lnTo>
                    <a:lnTo>
                      <a:pt x="111" y="212"/>
                    </a:lnTo>
                    <a:lnTo>
                      <a:pt x="98" y="195"/>
                    </a:lnTo>
                    <a:lnTo>
                      <a:pt x="84" y="179"/>
                    </a:lnTo>
                    <a:lnTo>
                      <a:pt x="67" y="165"/>
                    </a:lnTo>
                    <a:lnTo>
                      <a:pt x="48" y="152"/>
                    </a:lnTo>
                    <a:lnTo>
                      <a:pt x="32" y="142"/>
                    </a:lnTo>
                    <a:lnTo>
                      <a:pt x="16" y="128"/>
                    </a:lnTo>
                    <a:lnTo>
                      <a:pt x="0" y="114"/>
                    </a:lnTo>
                    <a:lnTo>
                      <a:pt x="2" y="87"/>
                    </a:lnTo>
                    <a:lnTo>
                      <a:pt x="11" y="62"/>
                    </a:lnTo>
                    <a:lnTo>
                      <a:pt x="21" y="38"/>
                    </a:lnTo>
                    <a:lnTo>
                      <a:pt x="35" y="13"/>
                    </a:lnTo>
                    <a:lnTo>
                      <a:pt x="37" y="8"/>
                    </a:lnTo>
                    <a:lnTo>
                      <a:pt x="35" y="5"/>
                    </a:lnTo>
                    <a:lnTo>
                      <a:pt x="32" y="2"/>
                    </a:lnTo>
                    <a:lnTo>
                      <a:pt x="30" y="0"/>
                    </a:lnTo>
                    <a:lnTo>
                      <a:pt x="60" y="5"/>
                    </a:lnTo>
                    <a:lnTo>
                      <a:pt x="89" y="11"/>
                    </a:lnTo>
                    <a:lnTo>
                      <a:pt x="119" y="16"/>
                    </a:lnTo>
                    <a:lnTo>
                      <a:pt x="149" y="18"/>
                    </a:lnTo>
                    <a:lnTo>
                      <a:pt x="177" y="27"/>
                    </a:lnTo>
                    <a:lnTo>
                      <a:pt x="207" y="32"/>
                    </a:lnTo>
                    <a:lnTo>
                      <a:pt x="234" y="41"/>
                    </a:lnTo>
                    <a:lnTo>
                      <a:pt x="261" y="48"/>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03" name="Freeform 436"/>
              <p:cNvSpPr/>
              <p:nvPr/>
            </p:nvSpPr>
            <p:spPr bwMode="auto">
              <a:xfrm>
                <a:off x="2727" y="2079"/>
                <a:ext cx="81" cy="175"/>
              </a:xfrm>
              <a:custGeom>
                <a:avLst/>
                <a:gdLst>
                  <a:gd name="T0" fmla="*/ 0 w 324"/>
                  <a:gd name="T1" fmla="*/ 0 h 700"/>
                  <a:gd name="T2" fmla="*/ 0 w 324"/>
                  <a:gd name="T3" fmla="*/ 0 h 700"/>
                  <a:gd name="T4" fmla="*/ 0 w 324"/>
                  <a:gd name="T5" fmla="*/ 0 h 700"/>
                  <a:gd name="T6" fmla="*/ 0 w 324"/>
                  <a:gd name="T7" fmla="*/ 0 h 700"/>
                  <a:gd name="T8" fmla="*/ 0 w 324"/>
                  <a:gd name="T9" fmla="*/ 0 h 700"/>
                  <a:gd name="T10" fmla="*/ 0 w 324"/>
                  <a:gd name="T11" fmla="*/ 0 h 700"/>
                  <a:gd name="T12" fmla="*/ 0 w 324"/>
                  <a:gd name="T13" fmla="*/ 0 h 700"/>
                  <a:gd name="T14" fmla="*/ 0 w 324"/>
                  <a:gd name="T15" fmla="*/ 0 h 700"/>
                  <a:gd name="T16" fmla="*/ 0 w 324"/>
                  <a:gd name="T17" fmla="*/ 0 h 700"/>
                  <a:gd name="T18" fmla="*/ 0 w 324"/>
                  <a:gd name="T19" fmla="*/ 0 h 700"/>
                  <a:gd name="T20" fmla="*/ 0 w 324"/>
                  <a:gd name="T21" fmla="*/ 0 h 700"/>
                  <a:gd name="T22" fmla="*/ 0 w 324"/>
                  <a:gd name="T23" fmla="*/ 0 h 700"/>
                  <a:gd name="T24" fmla="*/ 0 w 324"/>
                  <a:gd name="T25" fmla="*/ 0 h 700"/>
                  <a:gd name="T26" fmla="*/ 0 w 324"/>
                  <a:gd name="T27" fmla="*/ 0 h 700"/>
                  <a:gd name="T28" fmla="*/ 0 w 324"/>
                  <a:gd name="T29" fmla="*/ 0 h 700"/>
                  <a:gd name="T30" fmla="*/ 0 w 324"/>
                  <a:gd name="T31" fmla="*/ 0 h 700"/>
                  <a:gd name="T32" fmla="*/ 0 w 324"/>
                  <a:gd name="T33" fmla="*/ 0 h 700"/>
                  <a:gd name="T34" fmla="*/ 0 w 324"/>
                  <a:gd name="T35" fmla="*/ 0 h 700"/>
                  <a:gd name="T36" fmla="*/ 0 w 324"/>
                  <a:gd name="T37" fmla="*/ 0 h 700"/>
                  <a:gd name="T38" fmla="*/ 0 w 324"/>
                  <a:gd name="T39" fmla="*/ 0 h 700"/>
                  <a:gd name="T40" fmla="*/ 0 w 324"/>
                  <a:gd name="T41" fmla="*/ 0 h 700"/>
                  <a:gd name="T42" fmla="*/ 0 w 324"/>
                  <a:gd name="T43" fmla="*/ 0 h 700"/>
                  <a:gd name="T44" fmla="*/ 0 w 324"/>
                  <a:gd name="T45" fmla="*/ 0 h 700"/>
                  <a:gd name="T46" fmla="*/ 0 w 324"/>
                  <a:gd name="T47" fmla="*/ 0 h 700"/>
                  <a:gd name="T48" fmla="*/ 0 w 324"/>
                  <a:gd name="T49" fmla="*/ 0 h 700"/>
                  <a:gd name="T50" fmla="*/ 0 w 324"/>
                  <a:gd name="T51" fmla="*/ 0 h 700"/>
                  <a:gd name="T52" fmla="*/ 0 w 324"/>
                  <a:gd name="T53" fmla="*/ 0 h 700"/>
                  <a:gd name="T54" fmla="*/ 0 w 324"/>
                  <a:gd name="T55" fmla="*/ 0 h 700"/>
                  <a:gd name="T56" fmla="*/ 0 w 324"/>
                  <a:gd name="T57" fmla="*/ 0 h 700"/>
                  <a:gd name="T58" fmla="*/ 0 w 324"/>
                  <a:gd name="T59" fmla="*/ 0 h 700"/>
                  <a:gd name="T60" fmla="*/ 0 w 324"/>
                  <a:gd name="T61" fmla="*/ 0 h 700"/>
                  <a:gd name="T62" fmla="*/ 0 w 324"/>
                  <a:gd name="T63" fmla="*/ 0 h 700"/>
                  <a:gd name="T64" fmla="*/ 0 w 324"/>
                  <a:gd name="T65" fmla="*/ 0 h 700"/>
                  <a:gd name="T66" fmla="*/ 0 w 324"/>
                  <a:gd name="T67" fmla="*/ 0 h 700"/>
                  <a:gd name="T68" fmla="*/ 0 w 324"/>
                  <a:gd name="T69" fmla="*/ 0 h 7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4" h="700">
                    <a:moveTo>
                      <a:pt x="315" y="574"/>
                    </a:moveTo>
                    <a:lnTo>
                      <a:pt x="324" y="581"/>
                    </a:lnTo>
                    <a:lnTo>
                      <a:pt x="324" y="592"/>
                    </a:lnTo>
                    <a:lnTo>
                      <a:pt x="321" y="602"/>
                    </a:lnTo>
                    <a:lnTo>
                      <a:pt x="324" y="616"/>
                    </a:lnTo>
                    <a:lnTo>
                      <a:pt x="321" y="700"/>
                    </a:lnTo>
                    <a:lnTo>
                      <a:pt x="310" y="670"/>
                    </a:lnTo>
                    <a:lnTo>
                      <a:pt x="294" y="640"/>
                    </a:lnTo>
                    <a:lnTo>
                      <a:pt x="275" y="611"/>
                    </a:lnTo>
                    <a:lnTo>
                      <a:pt x="255" y="581"/>
                    </a:lnTo>
                    <a:lnTo>
                      <a:pt x="253" y="581"/>
                    </a:lnTo>
                    <a:lnTo>
                      <a:pt x="248" y="578"/>
                    </a:lnTo>
                    <a:lnTo>
                      <a:pt x="245" y="572"/>
                    </a:lnTo>
                    <a:lnTo>
                      <a:pt x="239" y="569"/>
                    </a:lnTo>
                    <a:lnTo>
                      <a:pt x="209" y="504"/>
                    </a:lnTo>
                    <a:lnTo>
                      <a:pt x="179" y="439"/>
                    </a:lnTo>
                    <a:lnTo>
                      <a:pt x="149" y="374"/>
                    </a:lnTo>
                    <a:lnTo>
                      <a:pt x="119" y="308"/>
                    </a:lnTo>
                    <a:lnTo>
                      <a:pt x="89" y="243"/>
                    </a:lnTo>
                    <a:lnTo>
                      <a:pt x="59" y="174"/>
                    </a:lnTo>
                    <a:lnTo>
                      <a:pt x="29" y="109"/>
                    </a:lnTo>
                    <a:lnTo>
                      <a:pt x="0" y="41"/>
                    </a:lnTo>
                    <a:lnTo>
                      <a:pt x="7" y="43"/>
                    </a:lnTo>
                    <a:lnTo>
                      <a:pt x="16" y="43"/>
                    </a:lnTo>
                    <a:lnTo>
                      <a:pt x="18" y="43"/>
                    </a:lnTo>
                    <a:lnTo>
                      <a:pt x="24" y="38"/>
                    </a:lnTo>
                    <a:lnTo>
                      <a:pt x="29" y="0"/>
                    </a:lnTo>
                    <a:lnTo>
                      <a:pt x="68" y="71"/>
                    </a:lnTo>
                    <a:lnTo>
                      <a:pt x="103" y="142"/>
                    </a:lnTo>
                    <a:lnTo>
                      <a:pt x="138" y="213"/>
                    </a:lnTo>
                    <a:lnTo>
                      <a:pt x="174" y="284"/>
                    </a:lnTo>
                    <a:lnTo>
                      <a:pt x="209" y="357"/>
                    </a:lnTo>
                    <a:lnTo>
                      <a:pt x="245" y="427"/>
                    </a:lnTo>
                    <a:lnTo>
                      <a:pt x="280" y="501"/>
                    </a:lnTo>
                    <a:lnTo>
                      <a:pt x="315" y="574"/>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04" name="Freeform 437"/>
              <p:cNvSpPr/>
              <p:nvPr/>
            </p:nvSpPr>
            <p:spPr bwMode="auto">
              <a:xfrm>
                <a:off x="2843" y="2091"/>
                <a:ext cx="8" cy="7"/>
              </a:xfrm>
              <a:custGeom>
                <a:avLst/>
                <a:gdLst>
                  <a:gd name="T0" fmla="*/ 0 w 36"/>
                  <a:gd name="T1" fmla="*/ 0 h 30"/>
                  <a:gd name="T2" fmla="*/ 0 w 36"/>
                  <a:gd name="T3" fmla="*/ 0 h 30"/>
                  <a:gd name="T4" fmla="*/ 0 w 36"/>
                  <a:gd name="T5" fmla="*/ 0 h 30"/>
                  <a:gd name="T6" fmla="*/ 0 w 36"/>
                  <a:gd name="T7" fmla="*/ 0 h 30"/>
                  <a:gd name="T8" fmla="*/ 0 w 36"/>
                  <a:gd name="T9" fmla="*/ 0 h 30"/>
                  <a:gd name="T10" fmla="*/ 0 w 36"/>
                  <a:gd name="T11" fmla="*/ 0 h 30"/>
                  <a:gd name="T12" fmla="*/ 0 w 36"/>
                  <a:gd name="T13" fmla="*/ 0 h 30"/>
                  <a:gd name="T14" fmla="*/ 0 w 36"/>
                  <a:gd name="T15" fmla="*/ 0 h 30"/>
                  <a:gd name="T16" fmla="*/ 0 w 36"/>
                  <a:gd name="T17" fmla="*/ 0 h 30"/>
                  <a:gd name="T18" fmla="*/ 0 w 36"/>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30">
                    <a:moveTo>
                      <a:pt x="36" y="19"/>
                    </a:moveTo>
                    <a:lnTo>
                      <a:pt x="6" y="30"/>
                    </a:lnTo>
                    <a:lnTo>
                      <a:pt x="2" y="22"/>
                    </a:lnTo>
                    <a:lnTo>
                      <a:pt x="2" y="14"/>
                    </a:lnTo>
                    <a:lnTo>
                      <a:pt x="0" y="5"/>
                    </a:lnTo>
                    <a:lnTo>
                      <a:pt x="6" y="0"/>
                    </a:lnTo>
                    <a:lnTo>
                      <a:pt x="14" y="5"/>
                    </a:lnTo>
                    <a:lnTo>
                      <a:pt x="22" y="8"/>
                    </a:lnTo>
                    <a:lnTo>
                      <a:pt x="30" y="14"/>
                    </a:lnTo>
                    <a:lnTo>
                      <a:pt x="36" y="19"/>
                    </a:ln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05" name="Freeform 438"/>
              <p:cNvSpPr/>
              <p:nvPr/>
            </p:nvSpPr>
            <p:spPr bwMode="auto">
              <a:xfrm>
                <a:off x="2672" y="2096"/>
                <a:ext cx="103" cy="179"/>
              </a:xfrm>
              <a:custGeom>
                <a:avLst/>
                <a:gdLst>
                  <a:gd name="T0" fmla="*/ 0 w 411"/>
                  <a:gd name="T1" fmla="*/ 0 h 717"/>
                  <a:gd name="T2" fmla="*/ 0 w 411"/>
                  <a:gd name="T3" fmla="*/ 0 h 717"/>
                  <a:gd name="T4" fmla="*/ 0 w 411"/>
                  <a:gd name="T5" fmla="*/ 0 h 717"/>
                  <a:gd name="T6" fmla="*/ 0 w 411"/>
                  <a:gd name="T7" fmla="*/ 0 h 717"/>
                  <a:gd name="T8" fmla="*/ 0 w 411"/>
                  <a:gd name="T9" fmla="*/ 0 h 717"/>
                  <a:gd name="T10" fmla="*/ 0 w 411"/>
                  <a:gd name="T11" fmla="*/ 0 h 717"/>
                  <a:gd name="T12" fmla="*/ 0 w 411"/>
                  <a:gd name="T13" fmla="*/ 0 h 717"/>
                  <a:gd name="T14" fmla="*/ 0 w 411"/>
                  <a:gd name="T15" fmla="*/ 0 h 717"/>
                  <a:gd name="T16" fmla="*/ 0 w 411"/>
                  <a:gd name="T17" fmla="*/ 0 h 717"/>
                  <a:gd name="T18" fmla="*/ 0 w 411"/>
                  <a:gd name="T19" fmla="*/ 0 h 717"/>
                  <a:gd name="T20" fmla="*/ 0 w 411"/>
                  <a:gd name="T21" fmla="*/ 0 h 717"/>
                  <a:gd name="T22" fmla="*/ 0 w 411"/>
                  <a:gd name="T23" fmla="*/ 0 h 717"/>
                  <a:gd name="T24" fmla="*/ 0 w 411"/>
                  <a:gd name="T25" fmla="*/ 0 h 717"/>
                  <a:gd name="T26" fmla="*/ 0 w 411"/>
                  <a:gd name="T27" fmla="*/ 0 h 717"/>
                  <a:gd name="T28" fmla="*/ 0 w 411"/>
                  <a:gd name="T29" fmla="*/ 0 h 717"/>
                  <a:gd name="T30" fmla="*/ 0 w 411"/>
                  <a:gd name="T31" fmla="*/ 0 h 717"/>
                  <a:gd name="T32" fmla="*/ 0 w 411"/>
                  <a:gd name="T33" fmla="*/ 0 h 717"/>
                  <a:gd name="T34" fmla="*/ 0 w 411"/>
                  <a:gd name="T35" fmla="*/ 0 h 717"/>
                  <a:gd name="T36" fmla="*/ 0 w 411"/>
                  <a:gd name="T37" fmla="*/ 0 h 717"/>
                  <a:gd name="T38" fmla="*/ 0 w 411"/>
                  <a:gd name="T39" fmla="*/ 0 h 717"/>
                  <a:gd name="T40" fmla="*/ 0 w 411"/>
                  <a:gd name="T41" fmla="*/ 0 h 717"/>
                  <a:gd name="T42" fmla="*/ 0 w 411"/>
                  <a:gd name="T43" fmla="*/ 0 h 717"/>
                  <a:gd name="T44" fmla="*/ 0 w 411"/>
                  <a:gd name="T45" fmla="*/ 0 h 717"/>
                  <a:gd name="T46" fmla="*/ 0 w 411"/>
                  <a:gd name="T47" fmla="*/ 0 h 717"/>
                  <a:gd name="T48" fmla="*/ 0 w 411"/>
                  <a:gd name="T49" fmla="*/ 0 h 717"/>
                  <a:gd name="T50" fmla="*/ 0 w 411"/>
                  <a:gd name="T51" fmla="*/ 0 h 717"/>
                  <a:gd name="T52" fmla="*/ 0 w 411"/>
                  <a:gd name="T53" fmla="*/ 0 h 717"/>
                  <a:gd name="T54" fmla="*/ 0 w 411"/>
                  <a:gd name="T55" fmla="*/ 0 h 717"/>
                  <a:gd name="T56" fmla="*/ 0 w 411"/>
                  <a:gd name="T57" fmla="*/ 0 h 717"/>
                  <a:gd name="T58" fmla="*/ 0 w 411"/>
                  <a:gd name="T59" fmla="*/ 0 h 717"/>
                  <a:gd name="T60" fmla="*/ 0 w 411"/>
                  <a:gd name="T61" fmla="*/ 0 h 717"/>
                  <a:gd name="T62" fmla="*/ 0 w 411"/>
                  <a:gd name="T63" fmla="*/ 0 h 717"/>
                  <a:gd name="T64" fmla="*/ 0 w 411"/>
                  <a:gd name="T65" fmla="*/ 0 h 717"/>
                  <a:gd name="T66" fmla="*/ 0 w 411"/>
                  <a:gd name="T67" fmla="*/ 0 h 717"/>
                  <a:gd name="T68" fmla="*/ 0 w 411"/>
                  <a:gd name="T69" fmla="*/ 0 h 717"/>
                  <a:gd name="T70" fmla="*/ 0 w 411"/>
                  <a:gd name="T71" fmla="*/ 0 h 717"/>
                  <a:gd name="T72" fmla="*/ 0 w 411"/>
                  <a:gd name="T73" fmla="*/ 0 h 717"/>
                  <a:gd name="T74" fmla="*/ 0 w 411"/>
                  <a:gd name="T75" fmla="*/ 0 h 7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11" h="717">
                    <a:moveTo>
                      <a:pt x="405" y="679"/>
                    </a:moveTo>
                    <a:lnTo>
                      <a:pt x="405" y="681"/>
                    </a:lnTo>
                    <a:lnTo>
                      <a:pt x="405" y="685"/>
                    </a:lnTo>
                    <a:lnTo>
                      <a:pt x="409" y="687"/>
                    </a:lnTo>
                    <a:lnTo>
                      <a:pt x="411" y="687"/>
                    </a:lnTo>
                    <a:lnTo>
                      <a:pt x="389" y="692"/>
                    </a:lnTo>
                    <a:lnTo>
                      <a:pt x="370" y="697"/>
                    </a:lnTo>
                    <a:lnTo>
                      <a:pt x="349" y="701"/>
                    </a:lnTo>
                    <a:lnTo>
                      <a:pt x="329" y="706"/>
                    </a:lnTo>
                    <a:lnTo>
                      <a:pt x="308" y="708"/>
                    </a:lnTo>
                    <a:lnTo>
                      <a:pt x="289" y="711"/>
                    </a:lnTo>
                    <a:lnTo>
                      <a:pt x="269" y="715"/>
                    </a:lnTo>
                    <a:lnTo>
                      <a:pt x="250" y="717"/>
                    </a:lnTo>
                    <a:lnTo>
                      <a:pt x="245" y="690"/>
                    </a:lnTo>
                    <a:lnTo>
                      <a:pt x="242" y="662"/>
                    </a:lnTo>
                    <a:lnTo>
                      <a:pt x="239" y="637"/>
                    </a:lnTo>
                    <a:lnTo>
                      <a:pt x="237" y="614"/>
                    </a:lnTo>
                    <a:lnTo>
                      <a:pt x="248" y="616"/>
                    </a:lnTo>
                    <a:lnTo>
                      <a:pt x="258" y="619"/>
                    </a:lnTo>
                    <a:lnTo>
                      <a:pt x="269" y="619"/>
                    </a:lnTo>
                    <a:lnTo>
                      <a:pt x="280" y="619"/>
                    </a:lnTo>
                    <a:lnTo>
                      <a:pt x="292" y="619"/>
                    </a:lnTo>
                    <a:lnTo>
                      <a:pt x="302" y="616"/>
                    </a:lnTo>
                    <a:lnTo>
                      <a:pt x="313" y="614"/>
                    </a:lnTo>
                    <a:lnTo>
                      <a:pt x="324" y="607"/>
                    </a:lnTo>
                    <a:lnTo>
                      <a:pt x="329" y="597"/>
                    </a:lnTo>
                    <a:lnTo>
                      <a:pt x="329" y="584"/>
                    </a:lnTo>
                    <a:lnTo>
                      <a:pt x="329" y="570"/>
                    </a:lnTo>
                    <a:lnTo>
                      <a:pt x="327" y="559"/>
                    </a:lnTo>
                    <a:lnTo>
                      <a:pt x="319" y="550"/>
                    </a:lnTo>
                    <a:lnTo>
                      <a:pt x="310" y="545"/>
                    </a:lnTo>
                    <a:lnTo>
                      <a:pt x="302" y="540"/>
                    </a:lnTo>
                    <a:lnTo>
                      <a:pt x="292" y="536"/>
                    </a:lnTo>
                    <a:lnTo>
                      <a:pt x="280" y="534"/>
                    </a:lnTo>
                    <a:lnTo>
                      <a:pt x="267" y="534"/>
                    </a:lnTo>
                    <a:lnTo>
                      <a:pt x="256" y="534"/>
                    </a:lnTo>
                    <a:lnTo>
                      <a:pt x="245" y="536"/>
                    </a:lnTo>
                    <a:lnTo>
                      <a:pt x="226" y="543"/>
                    </a:lnTo>
                    <a:lnTo>
                      <a:pt x="207" y="496"/>
                    </a:lnTo>
                    <a:lnTo>
                      <a:pt x="185" y="453"/>
                    </a:lnTo>
                    <a:lnTo>
                      <a:pt x="166" y="407"/>
                    </a:lnTo>
                    <a:lnTo>
                      <a:pt x="147" y="359"/>
                    </a:lnTo>
                    <a:lnTo>
                      <a:pt x="125" y="313"/>
                    </a:lnTo>
                    <a:lnTo>
                      <a:pt x="106" y="264"/>
                    </a:lnTo>
                    <a:lnTo>
                      <a:pt x="85" y="218"/>
                    </a:lnTo>
                    <a:lnTo>
                      <a:pt x="65" y="172"/>
                    </a:lnTo>
                    <a:lnTo>
                      <a:pt x="76" y="170"/>
                    </a:lnTo>
                    <a:lnTo>
                      <a:pt x="90" y="170"/>
                    </a:lnTo>
                    <a:lnTo>
                      <a:pt x="101" y="170"/>
                    </a:lnTo>
                    <a:lnTo>
                      <a:pt x="111" y="166"/>
                    </a:lnTo>
                    <a:lnTo>
                      <a:pt x="125" y="163"/>
                    </a:lnTo>
                    <a:lnTo>
                      <a:pt x="136" y="161"/>
                    </a:lnTo>
                    <a:lnTo>
                      <a:pt x="144" y="156"/>
                    </a:lnTo>
                    <a:lnTo>
                      <a:pt x="155" y="147"/>
                    </a:lnTo>
                    <a:lnTo>
                      <a:pt x="152" y="134"/>
                    </a:lnTo>
                    <a:lnTo>
                      <a:pt x="147" y="120"/>
                    </a:lnTo>
                    <a:lnTo>
                      <a:pt x="141" y="109"/>
                    </a:lnTo>
                    <a:lnTo>
                      <a:pt x="131" y="95"/>
                    </a:lnTo>
                    <a:lnTo>
                      <a:pt x="120" y="92"/>
                    </a:lnTo>
                    <a:lnTo>
                      <a:pt x="106" y="92"/>
                    </a:lnTo>
                    <a:lnTo>
                      <a:pt x="95" y="92"/>
                    </a:lnTo>
                    <a:lnTo>
                      <a:pt x="81" y="92"/>
                    </a:lnTo>
                    <a:lnTo>
                      <a:pt x="71" y="95"/>
                    </a:lnTo>
                    <a:lnTo>
                      <a:pt x="60" y="99"/>
                    </a:lnTo>
                    <a:lnTo>
                      <a:pt x="49" y="101"/>
                    </a:lnTo>
                    <a:lnTo>
                      <a:pt x="41" y="106"/>
                    </a:lnTo>
                    <a:lnTo>
                      <a:pt x="41" y="112"/>
                    </a:lnTo>
                    <a:lnTo>
                      <a:pt x="0" y="16"/>
                    </a:lnTo>
                    <a:lnTo>
                      <a:pt x="14" y="14"/>
                    </a:lnTo>
                    <a:lnTo>
                      <a:pt x="27" y="11"/>
                    </a:lnTo>
                    <a:lnTo>
                      <a:pt x="43" y="9"/>
                    </a:lnTo>
                    <a:lnTo>
                      <a:pt x="57" y="5"/>
                    </a:lnTo>
                    <a:lnTo>
                      <a:pt x="73" y="5"/>
                    </a:lnTo>
                    <a:lnTo>
                      <a:pt x="90" y="3"/>
                    </a:lnTo>
                    <a:lnTo>
                      <a:pt x="103" y="3"/>
                    </a:lnTo>
                    <a:lnTo>
                      <a:pt x="120" y="0"/>
                    </a:lnTo>
                    <a:lnTo>
                      <a:pt x="405" y="679"/>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06" name="Freeform 439"/>
              <p:cNvSpPr/>
              <p:nvPr/>
            </p:nvSpPr>
            <p:spPr bwMode="auto">
              <a:xfrm>
                <a:off x="2847" y="2099"/>
                <a:ext cx="35" cy="6"/>
              </a:xfrm>
              <a:custGeom>
                <a:avLst/>
                <a:gdLst>
                  <a:gd name="T0" fmla="*/ 0 w 138"/>
                  <a:gd name="T1" fmla="*/ 0 h 21"/>
                  <a:gd name="T2" fmla="*/ 0 w 138"/>
                  <a:gd name="T3" fmla="*/ 0 h 21"/>
                  <a:gd name="T4" fmla="*/ 0 w 138"/>
                  <a:gd name="T5" fmla="*/ 0 h 21"/>
                  <a:gd name="T6" fmla="*/ 0 w 138"/>
                  <a:gd name="T7" fmla="*/ 0 h 21"/>
                  <a:gd name="T8" fmla="*/ 0 w 138"/>
                  <a:gd name="T9" fmla="*/ 0 h 21"/>
                  <a:gd name="T10" fmla="*/ 0 w 138"/>
                  <a:gd name="T11" fmla="*/ 0 h 21"/>
                  <a:gd name="T12" fmla="*/ 0 w 138"/>
                  <a:gd name="T13" fmla="*/ 0 h 21"/>
                  <a:gd name="T14" fmla="*/ 0 w 138"/>
                  <a:gd name="T15" fmla="*/ 0 h 21"/>
                  <a:gd name="T16" fmla="*/ 0 w 138"/>
                  <a:gd name="T17" fmla="*/ 0 h 21"/>
                  <a:gd name="T18" fmla="*/ 0 w 138"/>
                  <a:gd name="T19" fmla="*/ 0 h 21"/>
                  <a:gd name="T20" fmla="*/ 0 w 138"/>
                  <a:gd name="T21" fmla="*/ 0 h 21"/>
                  <a:gd name="T22" fmla="*/ 0 w 138"/>
                  <a:gd name="T23" fmla="*/ 0 h 21"/>
                  <a:gd name="T24" fmla="*/ 0 w 138"/>
                  <a:gd name="T25" fmla="*/ 0 h 21"/>
                  <a:gd name="T26" fmla="*/ 0 w 138"/>
                  <a:gd name="T27" fmla="*/ 0 h 21"/>
                  <a:gd name="T28" fmla="*/ 0 w 138"/>
                  <a:gd name="T29" fmla="*/ 0 h 21"/>
                  <a:gd name="T30" fmla="*/ 0 w 138"/>
                  <a:gd name="T31" fmla="*/ 0 h 21"/>
                  <a:gd name="T32" fmla="*/ 0 w 138"/>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8" h="21">
                    <a:moveTo>
                      <a:pt x="0" y="13"/>
                    </a:moveTo>
                    <a:lnTo>
                      <a:pt x="16" y="5"/>
                    </a:lnTo>
                    <a:lnTo>
                      <a:pt x="35" y="0"/>
                    </a:lnTo>
                    <a:lnTo>
                      <a:pt x="51" y="0"/>
                    </a:lnTo>
                    <a:lnTo>
                      <a:pt x="70" y="2"/>
                    </a:lnTo>
                    <a:lnTo>
                      <a:pt x="87" y="7"/>
                    </a:lnTo>
                    <a:lnTo>
                      <a:pt x="106" y="13"/>
                    </a:lnTo>
                    <a:lnTo>
                      <a:pt x="122" y="19"/>
                    </a:lnTo>
                    <a:lnTo>
                      <a:pt x="138" y="21"/>
                    </a:lnTo>
                    <a:lnTo>
                      <a:pt x="133" y="21"/>
                    </a:lnTo>
                    <a:lnTo>
                      <a:pt x="122" y="21"/>
                    </a:lnTo>
                    <a:lnTo>
                      <a:pt x="106" y="19"/>
                    </a:lnTo>
                    <a:lnTo>
                      <a:pt x="83" y="16"/>
                    </a:lnTo>
                    <a:lnTo>
                      <a:pt x="62" y="16"/>
                    </a:lnTo>
                    <a:lnTo>
                      <a:pt x="37" y="13"/>
                    </a:lnTo>
                    <a:lnTo>
                      <a:pt x="16" y="13"/>
                    </a:lnTo>
                    <a:lnTo>
                      <a:pt x="0" y="13"/>
                    </a:ln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07" name="Freeform 440"/>
              <p:cNvSpPr/>
              <p:nvPr/>
            </p:nvSpPr>
            <p:spPr bwMode="auto">
              <a:xfrm>
                <a:off x="2637" y="2100"/>
                <a:ext cx="78" cy="180"/>
              </a:xfrm>
              <a:custGeom>
                <a:avLst/>
                <a:gdLst>
                  <a:gd name="T0" fmla="*/ 0 w 312"/>
                  <a:gd name="T1" fmla="*/ 0 h 722"/>
                  <a:gd name="T2" fmla="*/ 0 w 312"/>
                  <a:gd name="T3" fmla="*/ 0 h 722"/>
                  <a:gd name="T4" fmla="*/ 0 w 312"/>
                  <a:gd name="T5" fmla="*/ 0 h 722"/>
                  <a:gd name="T6" fmla="*/ 0 w 312"/>
                  <a:gd name="T7" fmla="*/ 0 h 722"/>
                  <a:gd name="T8" fmla="*/ 0 w 312"/>
                  <a:gd name="T9" fmla="*/ 0 h 722"/>
                  <a:gd name="T10" fmla="*/ 0 w 312"/>
                  <a:gd name="T11" fmla="*/ 0 h 722"/>
                  <a:gd name="T12" fmla="*/ 0 w 312"/>
                  <a:gd name="T13" fmla="*/ 0 h 722"/>
                  <a:gd name="T14" fmla="*/ 0 w 312"/>
                  <a:gd name="T15" fmla="*/ 0 h 722"/>
                  <a:gd name="T16" fmla="*/ 0 w 312"/>
                  <a:gd name="T17" fmla="*/ 0 h 722"/>
                  <a:gd name="T18" fmla="*/ 0 w 312"/>
                  <a:gd name="T19" fmla="*/ 0 h 722"/>
                  <a:gd name="T20" fmla="*/ 0 w 312"/>
                  <a:gd name="T21" fmla="*/ 0 h 722"/>
                  <a:gd name="T22" fmla="*/ 0 w 312"/>
                  <a:gd name="T23" fmla="*/ 0 h 722"/>
                  <a:gd name="T24" fmla="*/ 0 w 312"/>
                  <a:gd name="T25" fmla="*/ 0 h 722"/>
                  <a:gd name="T26" fmla="*/ 0 w 312"/>
                  <a:gd name="T27" fmla="*/ 0 h 722"/>
                  <a:gd name="T28" fmla="*/ 0 w 312"/>
                  <a:gd name="T29" fmla="*/ 0 h 722"/>
                  <a:gd name="T30" fmla="*/ 0 w 312"/>
                  <a:gd name="T31" fmla="*/ 0 h 722"/>
                  <a:gd name="T32" fmla="*/ 0 w 312"/>
                  <a:gd name="T33" fmla="*/ 0 h 722"/>
                  <a:gd name="T34" fmla="*/ 0 w 312"/>
                  <a:gd name="T35" fmla="*/ 0 h 722"/>
                  <a:gd name="T36" fmla="*/ 0 w 312"/>
                  <a:gd name="T37" fmla="*/ 0 h 722"/>
                  <a:gd name="T38" fmla="*/ 0 w 312"/>
                  <a:gd name="T39" fmla="*/ 0 h 722"/>
                  <a:gd name="T40" fmla="*/ 0 w 312"/>
                  <a:gd name="T41" fmla="*/ 0 h 722"/>
                  <a:gd name="T42" fmla="*/ 0 w 312"/>
                  <a:gd name="T43" fmla="*/ 0 h 722"/>
                  <a:gd name="T44" fmla="*/ 0 w 312"/>
                  <a:gd name="T45" fmla="*/ 0 h 722"/>
                  <a:gd name="T46" fmla="*/ 0 w 312"/>
                  <a:gd name="T47" fmla="*/ 0 h 722"/>
                  <a:gd name="T48" fmla="*/ 0 w 312"/>
                  <a:gd name="T49" fmla="*/ 0 h 722"/>
                  <a:gd name="T50" fmla="*/ 0 w 312"/>
                  <a:gd name="T51" fmla="*/ 0 h 722"/>
                  <a:gd name="T52" fmla="*/ 0 w 312"/>
                  <a:gd name="T53" fmla="*/ 0 h 722"/>
                  <a:gd name="T54" fmla="*/ 0 w 312"/>
                  <a:gd name="T55" fmla="*/ 0 h 722"/>
                  <a:gd name="T56" fmla="*/ 0 w 312"/>
                  <a:gd name="T57" fmla="*/ 0 h 7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2" h="722">
                    <a:moveTo>
                      <a:pt x="34" y="5"/>
                    </a:moveTo>
                    <a:lnTo>
                      <a:pt x="66" y="93"/>
                    </a:lnTo>
                    <a:lnTo>
                      <a:pt x="101" y="184"/>
                    </a:lnTo>
                    <a:lnTo>
                      <a:pt x="137" y="270"/>
                    </a:lnTo>
                    <a:lnTo>
                      <a:pt x="172" y="357"/>
                    </a:lnTo>
                    <a:lnTo>
                      <a:pt x="205" y="448"/>
                    </a:lnTo>
                    <a:lnTo>
                      <a:pt x="241" y="534"/>
                    </a:lnTo>
                    <a:lnTo>
                      <a:pt x="276" y="625"/>
                    </a:lnTo>
                    <a:lnTo>
                      <a:pt x="312" y="711"/>
                    </a:lnTo>
                    <a:lnTo>
                      <a:pt x="292" y="715"/>
                    </a:lnTo>
                    <a:lnTo>
                      <a:pt x="276" y="717"/>
                    </a:lnTo>
                    <a:lnTo>
                      <a:pt x="257" y="720"/>
                    </a:lnTo>
                    <a:lnTo>
                      <a:pt x="241" y="722"/>
                    </a:lnTo>
                    <a:lnTo>
                      <a:pt x="241" y="679"/>
                    </a:lnTo>
                    <a:lnTo>
                      <a:pt x="237" y="638"/>
                    </a:lnTo>
                    <a:lnTo>
                      <a:pt x="232" y="595"/>
                    </a:lnTo>
                    <a:lnTo>
                      <a:pt x="225" y="551"/>
                    </a:lnTo>
                    <a:lnTo>
                      <a:pt x="195" y="483"/>
                    </a:lnTo>
                    <a:lnTo>
                      <a:pt x="167" y="414"/>
                    </a:lnTo>
                    <a:lnTo>
                      <a:pt x="137" y="347"/>
                    </a:lnTo>
                    <a:lnTo>
                      <a:pt x="110" y="278"/>
                    </a:lnTo>
                    <a:lnTo>
                      <a:pt x="82" y="207"/>
                    </a:lnTo>
                    <a:lnTo>
                      <a:pt x="55" y="140"/>
                    </a:lnTo>
                    <a:lnTo>
                      <a:pt x="28" y="69"/>
                    </a:lnTo>
                    <a:lnTo>
                      <a:pt x="0" y="0"/>
                    </a:lnTo>
                    <a:lnTo>
                      <a:pt x="6" y="3"/>
                    </a:lnTo>
                    <a:lnTo>
                      <a:pt x="14" y="5"/>
                    </a:lnTo>
                    <a:lnTo>
                      <a:pt x="23" y="9"/>
                    </a:lnTo>
                    <a:lnTo>
                      <a:pt x="34" y="5"/>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08" name="Freeform 441"/>
              <p:cNvSpPr/>
              <p:nvPr/>
            </p:nvSpPr>
            <p:spPr bwMode="auto">
              <a:xfrm>
                <a:off x="2900" y="2103"/>
                <a:ext cx="79" cy="47"/>
              </a:xfrm>
              <a:custGeom>
                <a:avLst/>
                <a:gdLst>
                  <a:gd name="T0" fmla="*/ 0 w 316"/>
                  <a:gd name="T1" fmla="*/ 0 h 186"/>
                  <a:gd name="T2" fmla="*/ 0 w 316"/>
                  <a:gd name="T3" fmla="*/ 0 h 186"/>
                  <a:gd name="T4" fmla="*/ 0 w 316"/>
                  <a:gd name="T5" fmla="*/ 0 h 186"/>
                  <a:gd name="T6" fmla="*/ 0 w 316"/>
                  <a:gd name="T7" fmla="*/ 0 h 186"/>
                  <a:gd name="T8" fmla="*/ 0 w 316"/>
                  <a:gd name="T9" fmla="*/ 0 h 186"/>
                  <a:gd name="T10" fmla="*/ 0 w 316"/>
                  <a:gd name="T11" fmla="*/ 0 h 186"/>
                  <a:gd name="T12" fmla="*/ 0 w 316"/>
                  <a:gd name="T13" fmla="*/ 0 h 186"/>
                  <a:gd name="T14" fmla="*/ 0 w 316"/>
                  <a:gd name="T15" fmla="*/ 0 h 186"/>
                  <a:gd name="T16" fmla="*/ 0 w 316"/>
                  <a:gd name="T17" fmla="*/ 0 h 186"/>
                  <a:gd name="T18" fmla="*/ 0 w 316"/>
                  <a:gd name="T19" fmla="*/ 0 h 186"/>
                  <a:gd name="T20" fmla="*/ 0 w 316"/>
                  <a:gd name="T21" fmla="*/ 0 h 186"/>
                  <a:gd name="T22" fmla="*/ 0 w 316"/>
                  <a:gd name="T23" fmla="*/ 0 h 186"/>
                  <a:gd name="T24" fmla="*/ 0 w 316"/>
                  <a:gd name="T25" fmla="*/ 0 h 186"/>
                  <a:gd name="T26" fmla="*/ 0 w 316"/>
                  <a:gd name="T27" fmla="*/ 0 h 186"/>
                  <a:gd name="T28" fmla="*/ 0 w 316"/>
                  <a:gd name="T29" fmla="*/ 0 h 186"/>
                  <a:gd name="T30" fmla="*/ 0 w 316"/>
                  <a:gd name="T31" fmla="*/ 0 h 186"/>
                  <a:gd name="T32" fmla="*/ 0 w 316"/>
                  <a:gd name="T33" fmla="*/ 0 h 186"/>
                  <a:gd name="T34" fmla="*/ 0 w 316"/>
                  <a:gd name="T35" fmla="*/ 0 h 186"/>
                  <a:gd name="T36" fmla="*/ 0 w 316"/>
                  <a:gd name="T37" fmla="*/ 0 h 186"/>
                  <a:gd name="T38" fmla="*/ 0 w 316"/>
                  <a:gd name="T39" fmla="*/ 0 h 186"/>
                  <a:gd name="T40" fmla="*/ 0 w 316"/>
                  <a:gd name="T41" fmla="*/ 0 h 186"/>
                  <a:gd name="T42" fmla="*/ 0 w 316"/>
                  <a:gd name="T43" fmla="*/ 0 h 186"/>
                  <a:gd name="T44" fmla="*/ 0 w 316"/>
                  <a:gd name="T45" fmla="*/ 0 h 186"/>
                  <a:gd name="T46" fmla="*/ 0 w 316"/>
                  <a:gd name="T47" fmla="*/ 0 h 186"/>
                  <a:gd name="T48" fmla="*/ 0 w 316"/>
                  <a:gd name="T49" fmla="*/ 0 h 186"/>
                  <a:gd name="T50" fmla="*/ 0 w 316"/>
                  <a:gd name="T51" fmla="*/ 0 h 186"/>
                  <a:gd name="T52" fmla="*/ 0 w 316"/>
                  <a:gd name="T53" fmla="*/ 0 h 186"/>
                  <a:gd name="T54" fmla="*/ 0 w 316"/>
                  <a:gd name="T55" fmla="*/ 0 h 186"/>
                  <a:gd name="T56" fmla="*/ 0 w 316"/>
                  <a:gd name="T57" fmla="*/ 0 h 186"/>
                  <a:gd name="T58" fmla="*/ 0 w 316"/>
                  <a:gd name="T59" fmla="*/ 0 h 186"/>
                  <a:gd name="T60" fmla="*/ 0 w 316"/>
                  <a:gd name="T61" fmla="*/ 0 h 186"/>
                  <a:gd name="T62" fmla="*/ 0 w 316"/>
                  <a:gd name="T63" fmla="*/ 0 h 186"/>
                  <a:gd name="T64" fmla="*/ 0 w 316"/>
                  <a:gd name="T65" fmla="*/ 0 h 186"/>
                  <a:gd name="T66" fmla="*/ 0 w 316"/>
                  <a:gd name="T67" fmla="*/ 0 h 186"/>
                  <a:gd name="T68" fmla="*/ 0 w 316"/>
                  <a:gd name="T69" fmla="*/ 0 h 186"/>
                  <a:gd name="T70" fmla="*/ 0 w 316"/>
                  <a:gd name="T71" fmla="*/ 0 h 186"/>
                  <a:gd name="T72" fmla="*/ 0 w 316"/>
                  <a:gd name="T73" fmla="*/ 0 h 186"/>
                  <a:gd name="T74" fmla="*/ 0 w 316"/>
                  <a:gd name="T75" fmla="*/ 0 h 186"/>
                  <a:gd name="T76" fmla="*/ 0 w 316"/>
                  <a:gd name="T77" fmla="*/ 0 h 186"/>
                  <a:gd name="T78" fmla="*/ 0 w 316"/>
                  <a:gd name="T79" fmla="*/ 0 h 186"/>
                  <a:gd name="T80" fmla="*/ 0 w 316"/>
                  <a:gd name="T81" fmla="*/ 0 h 186"/>
                  <a:gd name="T82" fmla="*/ 0 w 316"/>
                  <a:gd name="T83" fmla="*/ 0 h 186"/>
                  <a:gd name="T84" fmla="*/ 0 w 316"/>
                  <a:gd name="T85" fmla="*/ 0 h 186"/>
                  <a:gd name="T86" fmla="*/ 0 w 316"/>
                  <a:gd name="T87" fmla="*/ 0 h 186"/>
                  <a:gd name="T88" fmla="*/ 0 w 316"/>
                  <a:gd name="T89" fmla="*/ 0 h 1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16" h="186">
                    <a:moveTo>
                      <a:pt x="223" y="46"/>
                    </a:moveTo>
                    <a:lnTo>
                      <a:pt x="237" y="55"/>
                    </a:lnTo>
                    <a:lnTo>
                      <a:pt x="248" y="62"/>
                    </a:lnTo>
                    <a:lnTo>
                      <a:pt x="256" y="71"/>
                    </a:lnTo>
                    <a:lnTo>
                      <a:pt x="267" y="82"/>
                    </a:lnTo>
                    <a:lnTo>
                      <a:pt x="278" y="92"/>
                    </a:lnTo>
                    <a:lnTo>
                      <a:pt x="286" y="104"/>
                    </a:lnTo>
                    <a:lnTo>
                      <a:pt x="297" y="115"/>
                    </a:lnTo>
                    <a:lnTo>
                      <a:pt x="311" y="122"/>
                    </a:lnTo>
                    <a:lnTo>
                      <a:pt x="316" y="133"/>
                    </a:lnTo>
                    <a:lnTo>
                      <a:pt x="308" y="142"/>
                    </a:lnTo>
                    <a:lnTo>
                      <a:pt x="294" y="147"/>
                    </a:lnTo>
                    <a:lnTo>
                      <a:pt x="281" y="152"/>
                    </a:lnTo>
                    <a:lnTo>
                      <a:pt x="253" y="163"/>
                    </a:lnTo>
                    <a:lnTo>
                      <a:pt x="226" y="172"/>
                    </a:lnTo>
                    <a:lnTo>
                      <a:pt x="196" y="177"/>
                    </a:lnTo>
                    <a:lnTo>
                      <a:pt x="166" y="180"/>
                    </a:lnTo>
                    <a:lnTo>
                      <a:pt x="136" y="182"/>
                    </a:lnTo>
                    <a:lnTo>
                      <a:pt x="106" y="186"/>
                    </a:lnTo>
                    <a:lnTo>
                      <a:pt x="74" y="186"/>
                    </a:lnTo>
                    <a:lnTo>
                      <a:pt x="44" y="186"/>
                    </a:lnTo>
                    <a:lnTo>
                      <a:pt x="28" y="180"/>
                    </a:lnTo>
                    <a:lnTo>
                      <a:pt x="19" y="170"/>
                    </a:lnTo>
                    <a:lnTo>
                      <a:pt x="11" y="152"/>
                    </a:lnTo>
                    <a:lnTo>
                      <a:pt x="5" y="136"/>
                    </a:lnTo>
                    <a:lnTo>
                      <a:pt x="3" y="120"/>
                    </a:lnTo>
                    <a:lnTo>
                      <a:pt x="0" y="104"/>
                    </a:lnTo>
                    <a:lnTo>
                      <a:pt x="3" y="87"/>
                    </a:lnTo>
                    <a:lnTo>
                      <a:pt x="14" y="76"/>
                    </a:lnTo>
                    <a:lnTo>
                      <a:pt x="28" y="71"/>
                    </a:lnTo>
                    <a:lnTo>
                      <a:pt x="41" y="65"/>
                    </a:lnTo>
                    <a:lnTo>
                      <a:pt x="55" y="57"/>
                    </a:lnTo>
                    <a:lnTo>
                      <a:pt x="69" y="52"/>
                    </a:lnTo>
                    <a:lnTo>
                      <a:pt x="81" y="44"/>
                    </a:lnTo>
                    <a:lnTo>
                      <a:pt x="95" y="35"/>
                    </a:lnTo>
                    <a:lnTo>
                      <a:pt x="109" y="30"/>
                    </a:lnTo>
                    <a:lnTo>
                      <a:pt x="120" y="22"/>
                    </a:lnTo>
                    <a:lnTo>
                      <a:pt x="131" y="22"/>
                    </a:lnTo>
                    <a:lnTo>
                      <a:pt x="136" y="14"/>
                    </a:lnTo>
                    <a:lnTo>
                      <a:pt x="142" y="5"/>
                    </a:lnTo>
                    <a:lnTo>
                      <a:pt x="150" y="0"/>
                    </a:lnTo>
                    <a:lnTo>
                      <a:pt x="169" y="5"/>
                    </a:lnTo>
                    <a:lnTo>
                      <a:pt x="188" y="19"/>
                    </a:lnTo>
                    <a:lnTo>
                      <a:pt x="205" y="35"/>
                    </a:lnTo>
                    <a:lnTo>
                      <a:pt x="223" y="46"/>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09" name="Freeform 442"/>
              <p:cNvSpPr/>
              <p:nvPr/>
            </p:nvSpPr>
            <p:spPr bwMode="auto">
              <a:xfrm>
                <a:off x="2885" y="2105"/>
                <a:ext cx="11" cy="20"/>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w 46"/>
                  <a:gd name="T21" fmla="*/ 0 h 82"/>
                  <a:gd name="T22" fmla="*/ 0 w 46"/>
                  <a:gd name="T23" fmla="*/ 0 h 82"/>
                  <a:gd name="T24" fmla="*/ 0 w 46"/>
                  <a:gd name="T25" fmla="*/ 0 h 82"/>
                  <a:gd name="T26" fmla="*/ 0 w 46"/>
                  <a:gd name="T27" fmla="*/ 0 h 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82">
                    <a:moveTo>
                      <a:pt x="44" y="6"/>
                    </a:moveTo>
                    <a:lnTo>
                      <a:pt x="46" y="25"/>
                    </a:lnTo>
                    <a:lnTo>
                      <a:pt x="44" y="44"/>
                    </a:lnTo>
                    <a:lnTo>
                      <a:pt x="41" y="64"/>
                    </a:lnTo>
                    <a:lnTo>
                      <a:pt x="44" y="82"/>
                    </a:lnTo>
                    <a:lnTo>
                      <a:pt x="33" y="77"/>
                    </a:lnTo>
                    <a:lnTo>
                      <a:pt x="19" y="77"/>
                    </a:lnTo>
                    <a:lnTo>
                      <a:pt x="5" y="71"/>
                    </a:lnTo>
                    <a:lnTo>
                      <a:pt x="0" y="60"/>
                    </a:lnTo>
                    <a:lnTo>
                      <a:pt x="14" y="0"/>
                    </a:lnTo>
                    <a:lnTo>
                      <a:pt x="22" y="4"/>
                    </a:lnTo>
                    <a:lnTo>
                      <a:pt x="30" y="6"/>
                    </a:lnTo>
                    <a:lnTo>
                      <a:pt x="35" y="6"/>
                    </a:lnTo>
                    <a:lnTo>
                      <a:pt x="44" y="6"/>
                    </a:ln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10" name="Freeform 443"/>
              <p:cNvSpPr/>
              <p:nvPr/>
            </p:nvSpPr>
            <p:spPr bwMode="auto">
              <a:xfrm>
                <a:off x="2820" y="2106"/>
                <a:ext cx="63" cy="39"/>
              </a:xfrm>
              <a:custGeom>
                <a:avLst/>
                <a:gdLst>
                  <a:gd name="T0" fmla="*/ 0 w 253"/>
                  <a:gd name="T1" fmla="*/ 0 h 155"/>
                  <a:gd name="T2" fmla="*/ 0 w 253"/>
                  <a:gd name="T3" fmla="*/ 0 h 155"/>
                  <a:gd name="T4" fmla="*/ 0 w 253"/>
                  <a:gd name="T5" fmla="*/ 0 h 155"/>
                  <a:gd name="T6" fmla="*/ 0 w 253"/>
                  <a:gd name="T7" fmla="*/ 0 h 155"/>
                  <a:gd name="T8" fmla="*/ 0 w 253"/>
                  <a:gd name="T9" fmla="*/ 0 h 155"/>
                  <a:gd name="T10" fmla="*/ 0 w 253"/>
                  <a:gd name="T11" fmla="*/ 0 h 155"/>
                  <a:gd name="T12" fmla="*/ 0 w 253"/>
                  <a:gd name="T13" fmla="*/ 0 h 155"/>
                  <a:gd name="T14" fmla="*/ 0 w 253"/>
                  <a:gd name="T15" fmla="*/ 0 h 155"/>
                  <a:gd name="T16" fmla="*/ 0 w 253"/>
                  <a:gd name="T17" fmla="*/ 0 h 155"/>
                  <a:gd name="T18" fmla="*/ 0 w 253"/>
                  <a:gd name="T19" fmla="*/ 0 h 155"/>
                  <a:gd name="T20" fmla="*/ 0 w 253"/>
                  <a:gd name="T21" fmla="*/ 0 h 155"/>
                  <a:gd name="T22" fmla="*/ 0 w 253"/>
                  <a:gd name="T23" fmla="*/ 0 h 155"/>
                  <a:gd name="T24" fmla="*/ 0 w 253"/>
                  <a:gd name="T25" fmla="*/ 0 h 155"/>
                  <a:gd name="T26" fmla="*/ 0 w 253"/>
                  <a:gd name="T27" fmla="*/ 0 h 155"/>
                  <a:gd name="T28" fmla="*/ 0 w 253"/>
                  <a:gd name="T29" fmla="*/ 0 h 155"/>
                  <a:gd name="T30" fmla="*/ 0 w 253"/>
                  <a:gd name="T31" fmla="*/ 0 h 155"/>
                  <a:gd name="T32" fmla="*/ 0 w 253"/>
                  <a:gd name="T33" fmla="*/ 0 h 155"/>
                  <a:gd name="T34" fmla="*/ 0 w 253"/>
                  <a:gd name="T35" fmla="*/ 0 h 155"/>
                  <a:gd name="T36" fmla="*/ 0 w 253"/>
                  <a:gd name="T37" fmla="*/ 0 h 155"/>
                  <a:gd name="T38" fmla="*/ 0 w 253"/>
                  <a:gd name="T39" fmla="*/ 0 h 155"/>
                  <a:gd name="T40" fmla="*/ 0 w 253"/>
                  <a:gd name="T41" fmla="*/ 0 h 155"/>
                  <a:gd name="T42" fmla="*/ 0 w 253"/>
                  <a:gd name="T43" fmla="*/ 0 h 155"/>
                  <a:gd name="T44" fmla="*/ 0 w 253"/>
                  <a:gd name="T45" fmla="*/ 0 h 155"/>
                  <a:gd name="T46" fmla="*/ 0 w 253"/>
                  <a:gd name="T47" fmla="*/ 0 h 155"/>
                  <a:gd name="T48" fmla="*/ 0 w 253"/>
                  <a:gd name="T49" fmla="*/ 0 h 155"/>
                  <a:gd name="T50" fmla="*/ 0 w 253"/>
                  <a:gd name="T51" fmla="*/ 0 h 155"/>
                  <a:gd name="T52" fmla="*/ 0 w 253"/>
                  <a:gd name="T53" fmla="*/ 0 h 155"/>
                  <a:gd name="T54" fmla="*/ 0 w 253"/>
                  <a:gd name="T55" fmla="*/ 0 h 155"/>
                  <a:gd name="T56" fmla="*/ 0 w 253"/>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3" h="155">
                    <a:moveTo>
                      <a:pt x="253" y="11"/>
                    </a:moveTo>
                    <a:lnTo>
                      <a:pt x="248" y="49"/>
                    </a:lnTo>
                    <a:lnTo>
                      <a:pt x="241" y="85"/>
                    </a:lnTo>
                    <a:lnTo>
                      <a:pt x="227" y="120"/>
                    </a:lnTo>
                    <a:lnTo>
                      <a:pt x="216" y="155"/>
                    </a:lnTo>
                    <a:lnTo>
                      <a:pt x="188" y="152"/>
                    </a:lnTo>
                    <a:lnTo>
                      <a:pt x="161" y="147"/>
                    </a:lnTo>
                    <a:lnTo>
                      <a:pt x="133" y="141"/>
                    </a:lnTo>
                    <a:lnTo>
                      <a:pt x="106" y="134"/>
                    </a:lnTo>
                    <a:lnTo>
                      <a:pt x="80" y="122"/>
                    </a:lnTo>
                    <a:lnTo>
                      <a:pt x="52" y="115"/>
                    </a:lnTo>
                    <a:lnTo>
                      <a:pt x="27" y="104"/>
                    </a:lnTo>
                    <a:lnTo>
                      <a:pt x="0" y="95"/>
                    </a:lnTo>
                    <a:lnTo>
                      <a:pt x="6" y="68"/>
                    </a:lnTo>
                    <a:lnTo>
                      <a:pt x="19" y="44"/>
                    </a:lnTo>
                    <a:lnTo>
                      <a:pt x="39" y="28"/>
                    </a:lnTo>
                    <a:lnTo>
                      <a:pt x="60" y="11"/>
                    </a:lnTo>
                    <a:lnTo>
                      <a:pt x="68" y="11"/>
                    </a:lnTo>
                    <a:lnTo>
                      <a:pt x="74" y="8"/>
                    </a:lnTo>
                    <a:lnTo>
                      <a:pt x="80" y="5"/>
                    </a:lnTo>
                    <a:lnTo>
                      <a:pt x="85" y="0"/>
                    </a:lnTo>
                    <a:lnTo>
                      <a:pt x="106" y="3"/>
                    </a:lnTo>
                    <a:lnTo>
                      <a:pt x="126" y="5"/>
                    </a:lnTo>
                    <a:lnTo>
                      <a:pt x="147" y="8"/>
                    </a:lnTo>
                    <a:lnTo>
                      <a:pt x="169" y="11"/>
                    </a:lnTo>
                    <a:lnTo>
                      <a:pt x="191" y="14"/>
                    </a:lnTo>
                    <a:lnTo>
                      <a:pt x="213" y="14"/>
                    </a:lnTo>
                    <a:lnTo>
                      <a:pt x="232" y="14"/>
                    </a:lnTo>
                    <a:lnTo>
                      <a:pt x="253" y="11"/>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11" name="Freeform 444"/>
              <p:cNvSpPr/>
              <p:nvPr/>
            </p:nvSpPr>
            <p:spPr bwMode="auto">
              <a:xfrm>
                <a:off x="2901" y="2106"/>
                <a:ext cx="14" cy="9"/>
              </a:xfrm>
              <a:custGeom>
                <a:avLst/>
                <a:gdLst>
                  <a:gd name="T0" fmla="*/ 0 w 55"/>
                  <a:gd name="T1" fmla="*/ 0 h 35"/>
                  <a:gd name="T2" fmla="*/ 0 w 55"/>
                  <a:gd name="T3" fmla="*/ 0 h 35"/>
                  <a:gd name="T4" fmla="*/ 0 w 55"/>
                  <a:gd name="T5" fmla="*/ 0 h 35"/>
                  <a:gd name="T6" fmla="*/ 0 w 55"/>
                  <a:gd name="T7" fmla="*/ 0 h 35"/>
                  <a:gd name="T8" fmla="*/ 0 w 55"/>
                  <a:gd name="T9" fmla="*/ 0 h 35"/>
                  <a:gd name="T10" fmla="*/ 0 w 55"/>
                  <a:gd name="T11" fmla="*/ 0 h 35"/>
                  <a:gd name="T12" fmla="*/ 0 w 55"/>
                  <a:gd name="T13" fmla="*/ 0 h 35"/>
                  <a:gd name="T14" fmla="*/ 0 w 55"/>
                  <a:gd name="T15" fmla="*/ 0 h 35"/>
                  <a:gd name="T16" fmla="*/ 0 w 55"/>
                  <a:gd name="T17" fmla="*/ 0 h 35"/>
                  <a:gd name="T18" fmla="*/ 0 w 55"/>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5">
                    <a:moveTo>
                      <a:pt x="20" y="0"/>
                    </a:moveTo>
                    <a:lnTo>
                      <a:pt x="20" y="3"/>
                    </a:lnTo>
                    <a:lnTo>
                      <a:pt x="20" y="5"/>
                    </a:lnTo>
                    <a:lnTo>
                      <a:pt x="28" y="8"/>
                    </a:lnTo>
                    <a:lnTo>
                      <a:pt x="39" y="8"/>
                    </a:lnTo>
                    <a:lnTo>
                      <a:pt x="46" y="5"/>
                    </a:lnTo>
                    <a:lnTo>
                      <a:pt x="55" y="5"/>
                    </a:lnTo>
                    <a:lnTo>
                      <a:pt x="0" y="35"/>
                    </a:lnTo>
                    <a:lnTo>
                      <a:pt x="0" y="0"/>
                    </a:lnTo>
                    <a:lnTo>
                      <a:pt x="20" y="0"/>
                    </a:ln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12" name="Freeform 445"/>
              <p:cNvSpPr/>
              <p:nvPr/>
            </p:nvSpPr>
            <p:spPr bwMode="auto">
              <a:xfrm>
                <a:off x="2606" y="2107"/>
                <a:ext cx="75" cy="178"/>
              </a:xfrm>
              <a:custGeom>
                <a:avLst/>
                <a:gdLst>
                  <a:gd name="T0" fmla="*/ 0 w 300"/>
                  <a:gd name="T1" fmla="*/ 0 h 712"/>
                  <a:gd name="T2" fmla="*/ 0 w 300"/>
                  <a:gd name="T3" fmla="*/ 0 h 712"/>
                  <a:gd name="T4" fmla="*/ 0 w 300"/>
                  <a:gd name="T5" fmla="*/ 0 h 712"/>
                  <a:gd name="T6" fmla="*/ 0 w 300"/>
                  <a:gd name="T7" fmla="*/ 0 h 712"/>
                  <a:gd name="T8" fmla="*/ 0 w 300"/>
                  <a:gd name="T9" fmla="*/ 0 h 712"/>
                  <a:gd name="T10" fmla="*/ 0 w 300"/>
                  <a:gd name="T11" fmla="*/ 0 h 712"/>
                  <a:gd name="T12" fmla="*/ 0 w 300"/>
                  <a:gd name="T13" fmla="*/ 0 h 712"/>
                  <a:gd name="T14" fmla="*/ 0 w 300"/>
                  <a:gd name="T15" fmla="*/ 0 h 712"/>
                  <a:gd name="T16" fmla="*/ 0 w 300"/>
                  <a:gd name="T17" fmla="*/ 0 h 712"/>
                  <a:gd name="T18" fmla="*/ 0 w 300"/>
                  <a:gd name="T19" fmla="*/ 0 h 712"/>
                  <a:gd name="T20" fmla="*/ 0 w 300"/>
                  <a:gd name="T21" fmla="*/ 0 h 712"/>
                  <a:gd name="T22" fmla="*/ 0 w 300"/>
                  <a:gd name="T23" fmla="*/ 0 h 712"/>
                  <a:gd name="T24" fmla="*/ 0 w 300"/>
                  <a:gd name="T25" fmla="*/ 0 h 712"/>
                  <a:gd name="T26" fmla="*/ 0 w 300"/>
                  <a:gd name="T27" fmla="*/ 0 h 712"/>
                  <a:gd name="T28" fmla="*/ 0 w 300"/>
                  <a:gd name="T29" fmla="*/ 0 h 712"/>
                  <a:gd name="T30" fmla="*/ 0 w 300"/>
                  <a:gd name="T31" fmla="*/ 0 h 712"/>
                  <a:gd name="T32" fmla="*/ 0 w 300"/>
                  <a:gd name="T33" fmla="*/ 0 h 712"/>
                  <a:gd name="T34" fmla="*/ 0 w 300"/>
                  <a:gd name="T35" fmla="*/ 0 h 712"/>
                  <a:gd name="T36" fmla="*/ 0 w 300"/>
                  <a:gd name="T37" fmla="*/ 0 h 712"/>
                  <a:gd name="T38" fmla="*/ 0 w 300"/>
                  <a:gd name="T39" fmla="*/ 0 h 712"/>
                  <a:gd name="T40" fmla="*/ 0 w 300"/>
                  <a:gd name="T41" fmla="*/ 0 h 712"/>
                  <a:gd name="T42" fmla="*/ 0 w 300"/>
                  <a:gd name="T43" fmla="*/ 0 h 712"/>
                  <a:gd name="T44" fmla="*/ 0 w 300"/>
                  <a:gd name="T45" fmla="*/ 0 h 7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0" h="712">
                    <a:moveTo>
                      <a:pt x="44" y="25"/>
                    </a:moveTo>
                    <a:lnTo>
                      <a:pt x="77" y="110"/>
                    </a:lnTo>
                    <a:lnTo>
                      <a:pt x="109" y="194"/>
                    </a:lnTo>
                    <a:lnTo>
                      <a:pt x="142" y="278"/>
                    </a:lnTo>
                    <a:lnTo>
                      <a:pt x="171" y="363"/>
                    </a:lnTo>
                    <a:lnTo>
                      <a:pt x="205" y="448"/>
                    </a:lnTo>
                    <a:lnTo>
                      <a:pt x="237" y="532"/>
                    </a:lnTo>
                    <a:lnTo>
                      <a:pt x="267" y="616"/>
                    </a:lnTo>
                    <a:lnTo>
                      <a:pt x="300" y="701"/>
                    </a:lnTo>
                    <a:lnTo>
                      <a:pt x="240" y="712"/>
                    </a:lnTo>
                    <a:lnTo>
                      <a:pt x="235" y="649"/>
                    </a:lnTo>
                    <a:lnTo>
                      <a:pt x="224" y="586"/>
                    </a:lnTo>
                    <a:lnTo>
                      <a:pt x="205" y="526"/>
                    </a:lnTo>
                    <a:lnTo>
                      <a:pt x="183" y="469"/>
                    </a:lnTo>
                    <a:lnTo>
                      <a:pt x="159" y="409"/>
                    </a:lnTo>
                    <a:lnTo>
                      <a:pt x="131" y="352"/>
                    </a:lnTo>
                    <a:lnTo>
                      <a:pt x="107" y="295"/>
                    </a:lnTo>
                    <a:lnTo>
                      <a:pt x="85" y="235"/>
                    </a:lnTo>
                    <a:lnTo>
                      <a:pt x="0" y="0"/>
                    </a:lnTo>
                    <a:lnTo>
                      <a:pt x="14" y="3"/>
                    </a:lnTo>
                    <a:lnTo>
                      <a:pt x="28" y="3"/>
                    </a:lnTo>
                    <a:lnTo>
                      <a:pt x="38" y="9"/>
                    </a:lnTo>
                    <a:lnTo>
                      <a:pt x="44" y="25"/>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13" name="Freeform 446"/>
              <p:cNvSpPr/>
              <p:nvPr/>
            </p:nvSpPr>
            <p:spPr bwMode="auto">
              <a:xfrm>
                <a:off x="2526" y="2116"/>
                <a:ext cx="117" cy="179"/>
              </a:xfrm>
              <a:custGeom>
                <a:avLst/>
                <a:gdLst>
                  <a:gd name="T0" fmla="*/ 0 w 471"/>
                  <a:gd name="T1" fmla="*/ 0 h 716"/>
                  <a:gd name="T2" fmla="*/ 0 w 471"/>
                  <a:gd name="T3" fmla="*/ 0 h 716"/>
                  <a:gd name="T4" fmla="*/ 0 w 471"/>
                  <a:gd name="T5" fmla="*/ 0 h 716"/>
                  <a:gd name="T6" fmla="*/ 0 w 471"/>
                  <a:gd name="T7" fmla="*/ 0 h 716"/>
                  <a:gd name="T8" fmla="*/ 0 w 471"/>
                  <a:gd name="T9" fmla="*/ 0 h 716"/>
                  <a:gd name="T10" fmla="*/ 0 w 471"/>
                  <a:gd name="T11" fmla="*/ 0 h 716"/>
                  <a:gd name="T12" fmla="*/ 0 w 471"/>
                  <a:gd name="T13" fmla="*/ 0 h 716"/>
                  <a:gd name="T14" fmla="*/ 0 w 471"/>
                  <a:gd name="T15" fmla="*/ 0 h 716"/>
                  <a:gd name="T16" fmla="*/ 0 w 471"/>
                  <a:gd name="T17" fmla="*/ 0 h 716"/>
                  <a:gd name="T18" fmla="*/ 0 w 471"/>
                  <a:gd name="T19" fmla="*/ 0 h 716"/>
                  <a:gd name="T20" fmla="*/ 0 w 471"/>
                  <a:gd name="T21" fmla="*/ 0 h 716"/>
                  <a:gd name="T22" fmla="*/ 0 w 471"/>
                  <a:gd name="T23" fmla="*/ 0 h 716"/>
                  <a:gd name="T24" fmla="*/ 0 w 471"/>
                  <a:gd name="T25" fmla="*/ 0 h 716"/>
                  <a:gd name="T26" fmla="*/ 0 w 471"/>
                  <a:gd name="T27" fmla="*/ 0 h 716"/>
                  <a:gd name="T28" fmla="*/ 0 w 471"/>
                  <a:gd name="T29" fmla="*/ 0 h 716"/>
                  <a:gd name="T30" fmla="*/ 0 w 471"/>
                  <a:gd name="T31" fmla="*/ 0 h 716"/>
                  <a:gd name="T32" fmla="*/ 0 w 471"/>
                  <a:gd name="T33" fmla="*/ 0 h 716"/>
                  <a:gd name="T34" fmla="*/ 0 w 471"/>
                  <a:gd name="T35" fmla="*/ 0 h 716"/>
                  <a:gd name="T36" fmla="*/ 0 w 471"/>
                  <a:gd name="T37" fmla="*/ 0 h 716"/>
                  <a:gd name="T38" fmla="*/ 0 w 471"/>
                  <a:gd name="T39" fmla="*/ 0 h 716"/>
                  <a:gd name="T40" fmla="*/ 0 w 471"/>
                  <a:gd name="T41" fmla="*/ 0 h 716"/>
                  <a:gd name="T42" fmla="*/ 0 w 471"/>
                  <a:gd name="T43" fmla="*/ 0 h 716"/>
                  <a:gd name="T44" fmla="*/ 0 w 471"/>
                  <a:gd name="T45" fmla="*/ 0 h 716"/>
                  <a:gd name="T46" fmla="*/ 0 w 471"/>
                  <a:gd name="T47" fmla="*/ 0 h 716"/>
                  <a:gd name="T48" fmla="*/ 0 w 471"/>
                  <a:gd name="T49" fmla="*/ 0 h 716"/>
                  <a:gd name="T50" fmla="*/ 0 w 471"/>
                  <a:gd name="T51" fmla="*/ 0 h 716"/>
                  <a:gd name="T52" fmla="*/ 0 w 471"/>
                  <a:gd name="T53" fmla="*/ 0 h 716"/>
                  <a:gd name="T54" fmla="*/ 0 w 471"/>
                  <a:gd name="T55" fmla="*/ 0 h 716"/>
                  <a:gd name="T56" fmla="*/ 0 w 471"/>
                  <a:gd name="T57" fmla="*/ 0 h 716"/>
                  <a:gd name="T58" fmla="*/ 0 w 471"/>
                  <a:gd name="T59" fmla="*/ 0 h 716"/>
                  <a:gd name="T60" fmla="*/ 0 w 471"/>
                  <a:gd name="T61" fmla="*/ 0 h 716"/>
                  <a:gd name="T62" fmla="*/ 0 w 471"/>
                  <a:gd name="T63" fmla="*/ 0 h 716"/>
                  <a:gd name="T64" fmla="*/ 0 w 471"/>
                  <a:gd name="T65" fmla="*/ 0 h 716"/>
                  <a:gd name="T66" fmla="*/ 0 w 471"/>
                  <a:gd name="T67" fmla="*/ 0 h 716"/>
                  <a:gd name="T68" fmla="*/ 0 w 471"/>
                  <a:gd name="T69" fmla="*/ 0 h 716"/>
                  <a:gd name="T70" fmla="*/ 0 w 471"/>
                  <a:gd name="T71" fmla="*/ 0 h 716"/>
                  <a:gd name="T72" fmla="*/ 0 w 471"/>
                  <a:gd name="T73" fmla="*/ 0 h 716"/>
                  <a:gd name="T74" fmla="*/ 0 w 471"/>
                  <a:gd name="T75" fmla="*/ 0 h 716"/>
                  <a:gd name="T76" fmla="*/ 0 w 471"/>
                  <a:gd name="T77" fmla="*/ 0 h 716"/>
                  <a:gd name="T78" fmla="*/ 0 w 471"/>
                  <a:gd name="T79" fmla="*/ 0 h 716"/>
                  <a:gd name="T80" fmla="*/ 0 w 471"/>
                  <a:gd name="T81" fmla="*/ 0 h 716"/>
                  <a:gd name="T82" fmla="*/ 0 w 471"/>
                  <a:gd name="T83" fmla="*/ 0 h 716"/>
                  <a:gd name="T84" fmla="*/ 0 w 471"/>
                  <a:gd name="T85" fmla="*/ 0 h 716"/>
                  <a:gd name="T86" fmla="*/ 0 w 471"/>
                  <a:gd name="T87" fmla="*/ 0 h 7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716">
                    <a:moveTo>
                      <a:pt x="269" y="164"/>
                    </a:moveTo>
                    <a:lnTo>
                      <a:pt x="471" y="689"/>
                    </a:lnTo>
                    <a:lnTo>
                      <a:pt x="450" y="695"/>
                    </a:lnTo>
                    <a:lnTo>
                      <a:pt x="428" y="697"/>
                    </a:lnTo>
                    <a:lnTo>
                      <a:pt x="406" y="703"/>
                    </a:lnTo>
                    <a:lnTo>
                      <a:pt x="386" y="706"/>
                    </a:lnTo>
                    <a:lnTo>
                      <a:pt x="365" y="711"/>
                    </a:lnTo>
                    <a:lnTo>
                      <a:pt x="345" y="714"/>
                    </a:lnTo>
                    <a:lnTo>
                      <a:pt x="324" y="716"/>
                    </a:lnTo>
                    <a:lnTo>
                      <a:pt x="305" y="716"/>
                    </a:lnTo>
                    <a:lnTo>
                      <a:pt x="269" y="689"/>
                    </a:lnTo>
                    <a:lnTo>
                      <a:pt x="237" y="659"/>
                    </a:lnTo>
                    <a:lnTo>
                      <a:pt x="207" y="633"/>
                    </a:lnTo>
                    <a:lnTo>
                      <a:pt x="179" y="603"/>
                    </a:lnTo>
                    <a:lnTo>
                      <a:pt x="152" y="569"/>
                    </a:lnTo>
                    <a:lnTo>
                      <a:pt x="128" y="537"/>
                    </a:lnTo>
                    <a:lnTo>
                      <a:pt x="106" y="504"/>
                    </a:lnTo>
                    <a:lnTo>
                      <a:pt x="84" y="466"/>
                    </a:lnTo>
                    <a:lnTo>
                      <a:pt x="98" y="454"/>
                    </a:lnTo>
                    <a:lnTo>
                      <a:pt x="114" y="452"/>
                    </a:lnTo>
                    <a:lnTo>
                      <a:pt x="133" y="449"/>
                    </a:lnTo>
                    <a:lnTo>
                      <a:pt x="149" y="447"/>
                    </a:lnTo>
                    <a:lnTo>
                      <a:pt x="166" y="447"/>
                    </a:lnTo>
                    <a:lnTo>
                      <a:pt x="179" y="438"/>
                    </a:lnTo>
                    <a:lnTo>
                      <a:pt x="188" y="428"/>
                    </a:lnTo>
                    <a:lnTo>
                      <a:pt x="191" y="406"/>
                    </a:lnTo>
                    <a:lnTo>
                      <a:pt x="177" y="371"/>
                    </a:lnTo>
                    <a:lnTo>
                      <a:pt x="163" y="335"/>
                    </a:lnTo>
                    <a:lnTo>
                      <a:pt x="152" y="297"/>
                    </a:lnTo>
                    <a:lnTo>
                      <a:pt x="138" y="256"/>
                    </a:lnTo>
                    <a:lnTo>
                      <a:pt x="122" y="247"/>
                    </a:lnTo>
                    <a:lnTo>
                      <a:pt x="106" y="245"/>
                    </a:lnTo>
                    <a:lnTo>
                      <a:pt x="90" y="245"/>
                    </a:lnTo>
                    <a:lnTo>
                      <a:pt x="73" y="247"/>
                    </a:lnTo>
                    <a:lnTo>
                      <a:pt x="55" y="251"/>
                    </a:lnTo>
                    <a:lnTo>
                      <a:pt x="37" y="253"/>
                    </a:lnTo>
                    <a:lnTo>
                      <a:pt x="21" y="256"/>
                    </a:lnTo>
                    <a:lnTo>
                      <a:pt x="5" y="259"/>
                    </a:lnTo>
                    <a:lnTo>
                      <a:pt x="0" y="199"/>
                    </a:lnTo>
                    <a:lnTo>
                      <a:pt x="11" y="144"/>
                    </a:lnTo>
                    <a:lnTo>
                      <a:pt x="25" y="88"/>
                    </a:lnTo>
                    <a:lnTo>
                      <a:pt x="41" y="24"/>
                    </a:lnTo>
                    <a:lnTo>
                      <a:pt x="207" y="0"/>
                    </a:lnTo>
                    <a:lnTo>
                      <a:pt x="269" y="164"/>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14" name="Freeform 447"/>
              <p:cNvSpPr/>
              <p:nvPr/>
            </p:nvSpPr>
            <p:spPr bwMode="auto">
              <a:xfrm>
                <a:off x="3030" y="2120"/>
                <a:ext cx="27" cy="15"/>
              </a:xfrm>
              <a:custGeom>
                <a:avLst/>
                <a:gdLst>
                  <a:gd name="T0" fmla="*/ 0 w 110"/>
                  <a:gd name="T1" fmla="*/ 0 h 61"/>
                  <a:gd name="T2" fmla="*/ 0 w 110"/>
                  <a:gd name="T3" fmla="*/ 0 h 61"/>
                  <a:gd name="T4" fmla="*/ 0 w 110"/>
                  <a:gd name="T5" fmla="*/ 0 h 61"/>
                  <a:gd name="T6" fmla="*/ 0 w 110"/>
                  <a:gd name="T7" fmla="*/ 0 h 61"/>
                  <a:gd name="T8" fmla="*/ 0 w 110"/>
                  <a:gd name="T9" fmla="*/ 0 h 61"/>
                  <a:gd name="T10" fmla="*/ 0 w 110"/>
                  <a:gd name="T11" fmla="*/ 0 h 61"/>
                  <a:gd name="T12" fmla="*/ 0 w 110"/>
                  <a:gd name="T13" fmla="*/ 0 h 61"/>
                  <a:gd name="T14" fmla="*/ 0 w 110"/>
                  <a:gd name="T15" fmla="*/ 0 h 61"/>
                  <a:gd name="T16" fmla="*/ 0 w 110"/>
                  <a:gd name="T17" fmla="*/ 0 h 61"/>
                  <a:gd name="T18" fmla="*/ 0 w 110"/>
                  <a:gd name="T19" fmla="*/ 0 h 61"/>
                  <a:gd name="T20" fmla="*/ 0 w 110"/>
                  <a:gd name="T21" fmla="*/ 0 h 61"/>
                  <a:gd name="T22" fmla="*/ 0 w 110"/>
                  <a:gd name="T23" fmla="*/ 0 h 61"/>
                  <a:gd name="T24" fmla="*/ 0 w 110"/>
                  <a:gd name="T25" fmla="*/ 0 h 61"/>
                  <a:gd name="T26" fmla="*/ 0 w 110"/>
                  <a:gd name="T27" fmla="*/ 0 h 61"/>
                  <a:gd name="T28" fmla="*/ 0 w 110"/>
                  <a:gd name="T29" fmla="*/ 0 h 61"/>
                  <a:gd name="T30" fmla="*/ 0 w 110"/>
                  <a:gd name="T31" fmla="*/ 0 h 61"/>
                  <a:gd name="T32" fmla="*/ 0 w 110"/>
                  <a:gd name="T33" fmla="*/ 0 h 61"/>
                  <a:gd name="T34" fmla="*/ 0 w 110"/>
                  <a:gd name="T35" fmla="*/ 0 h 61"/>
                  <a:gd name="T36" fmla="*/ 0 w 110"/>
                  <a:gd name="T37" fmla="*/ 0 h 61"/>
                  <a:gd name="T38" fmla="*/ 0 w 110"/>
                  <a:gd name="T39" fmla="*/ 0 h 61"/>
                  <a:gd name="T40" fmla="*/ 0 w 110"/>
                  <a:gd name="T41" fmla="*/ 0 h 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61">
                    <a:moveTo>
                      <a:pt x="96" y="11"/>
                    </a:moveTo>
                    <a:lnTo>
                      <a:pt x="99" y="20"/>
                    </a:lnTo>
                    <a:lnTo>
                      <a:pt x="104" y="27"/>
                    </a:lnTo>
                    <a:lnTo>
                      <a:pt x="110" y="36"/>
                    </a:lnTo>
                    <a:lnTo>
                      <a:pt x="107" y="47"/>
                    </a:lnTo>
                    <a:lnTo>
                      <a:pt x="94" y="57"/>
                    </a:lnTo>
                    <a:lnTo>
                      <a:pt x="77" y="61"/>
                    </a:lnTo>
                    <a:lnTo>
                      <a:pt x="58" y="61"/>
                    </a:lnTo>
                    <a:lnTo>
                      <a:pt x="39" y="61"/>
                    </a:lnTo>
                    <a:lnTo>
                      <a:pt x="28" y="57"/>
                    </a:lnTo>
                    <a:lnTo>
                      <a:pt x="14" y="55"/>
                    </a:lnTo>
                    <a:lnTo>
                      <a:pt x="4" y="50"/>
                    </a:lnTo>
                    <a:lnTo>
                      <a:pt x="0" y="36"/>
                    </a:lnTo>
                    <a:lnTo>
                      <a:pt x="4" y="25"/>
                    </a:lnTo>
                    <a:lnTo>
                      <a:pt x="9" y="17"/>
                    </a:lnTo>
                    <a:lnTo>
                      <a:pt x="18" y="11"/>
                    </a:lnTo>
                    <a:lnTo>
                      <a:pt x="25" y="6"/>
                    </a:lnTo>
                    <a:lnTo>
                      <a:pt x="41" y="4"/>
                    </a:lnTo>
                    <a:lnTo>
                      <a:pt x="64" y="0"/>
                    </a:lnTo>
                    <a:lnTo>
                      <a:pt x="82" y="4"/>
                    </a:lnTo>
                    <a:lnTo>
                      <a:pt x="96"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15" name="Freeform 448"/>
              <p:cNvSpPr/>
              <p:nvPr/>
            </p:nvSpPr>
            <p:spPr bwMode="auto">
              <a:xfrm>
                <a:off x="2819" y="2143"/>
                <a:ext cx="238" cy="71"/>
              </a:xfrm>
              <a:custGeom>
                <a:avLst/>
                <a:gdLst>
                  <a:gd name="T0" fmla="*/ 0 w 954"/>
                  <a:gd name="T1" fmla="*/ 0 h 280"/>
                  <a:gd name="T2" fmla="*/ 0 w 954"/>
                  <a:gd name="T3" fmla="*/ 0 h 280"/>
                  <a:gd name="T4" fmla="*/ 0 w 954"/>
                  <a:gd name="T5" fmla="*/ 0 h 280"/>
                  <a:gd name="T6" fmla="*/ 0 w 954"/>
                  <a:gd name="T7" fmla="*/ 0 h 280"/>
                  <a:gd name="T8" fmla="*/ 0 w 954"/>
                  <a:gd name="T9" fmla="*/ 0 h 280"/>
                  <a:gd name="T10" fmla="*/ 0 w 954"/>
                  <a:gd name="T11" fmla="*/ 0 h 280"/>
                  <a:gd name="T12" fmla="*/ 0 w 954"/>
                  <a:gd name="T13" fmla="*/ 0 h 280"/>
                  <a:gd name="T14" fmla="*/ 0 w 954"/>
                  <a:gd name="T15" fmla="*/ 0 h 280"/>
                  <a:gd name="T16" fmla="*/ 0 w 954"/>
                  <a:gd name="T17" fmla="*/ 0 h 280"/>
                  <a:gd name="T18" fmla="*/ 0 w 954"/>
                  <a:gd name="T19" fmla="*/ 0 h 280"/>
                  <a:gd name="T20" fmla="*/ 0 w 954"/>
                  <a:gd name="T21" fmla="*/ 0 h 280"/>
                  <a:gd name="T22" fmla="*/ 0 w 954"/>
                  <a:gd name="T23" fmla="*/ 0 h 280"/>
                  <a:gd name="T24" fmla="*/ 0 w 954"/>
                  <a:gd name="T25" fmla="*/ 0 h 280"/>
                  <a:gd name="T26" fmla="*/ 0 w 954"/>
                  <a:gd name="T27" fmla="*/ 0 h 280"/>
                  <a:gd name="T28" fmla="*/ 0 w 954"/>
                  <a:gd name="T29" fmla="*/ 0 h 280"/>
                  <a:gd name="T30" fmla="*/ 0 w 954"/>
                  <a:gd name="T31" fmla="*/ 0 h 280"/>
                  <a:gd name="T32" fmla="*/ 0 w 954"/>
                  <a:gd name="T33" fmla="*/ 0 h 280"/>
                  <a:gd name="T34" fmla="*/ 0 w 954"/>
                  <a:gd name="T35" fmla="*/ 0 h 280"/>
                  <a:gd name="T36" fmla="*/ 0 w 954"/>
                  <a:gd name="T37" fmla="*/ 0 h 280"/>
                  <a:gd name="T38" fmla="*/ 0 w 954"/>
                  <a:gd name="T39" fmla="*/ 0 h 280"/>
                  <a:gd name="T40" fmla="*/ 0 w 954"/>
                  <a:gd name="T41" fmla="*/ 0 h 280"/>
                  <a:gd name="T42" fmla="*/ 0 w 954"/>
                  <a:gd name="T43" fmla="*/ 0 h 280"/>
                  <a:gd name="T44" fmla="*/ 0 w 954"/>
                  <a:gd name="T45" fmla="*/ 0 h 280"/>
                  <a:gd name="T46" fmla="*/ 0 w 954"/>
                  <a:gd name="T47" fmla="*/ 0 h 280"/>
                  <a:gd name="T48" fmla="*/ 0 w 954"/>
                  <a:gd name="T49" fmla="*/ 0 h 280"/>
                  <a:gd name="T50" fmla="*/ 0 w 954"/>
                  <a:gd name="T51" fmla="*/ 0 h 2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54" h="280">
                    <a:moveTo>
                      <a:pt x="945" y="120"/>
                    </a:moveTo>
                    <a:lnTo>
                      <a:pt x="11" y="280"/>
                    </a:lnTo>
                    <a:lnTo>
                      <a:pt x="0" y="248"/>
                    </a:lnTo>
                    <a:lnTo>
                      <a:pt x="0" y="207"/>
                    </a:lnTo>
                    <a:lnTo>
                      <a:pt x="2" y="166"/>
                    </a:lnTo>
                    <a:lnTo>
                      <a:pt x="5" y="131"/>
                    </a:lnTo>
                    <a:lnTo>
                      <a:pt x="37" y="131"/>
                    </a:lnTo>
                    <a:lnTo>
                      <a:pt x="81" y="131"/>
                    </a:lnTo>
                    <a:lnTo>
                      <a:pt x="136" y="128"/>
                    </a:lnTo>
                    <a:lnTo>
                      <a:pt x="196" y="122"/>
                    </a:lnTo>
                    <a:lnTo>
                      <a:pt x="262" y="115"/>
                    </a:lnTo>
                    <a:lnTo>
                      <a:pt x="329" y="106"/>
                    </a:lnTo>
                    <a:lnTo>
                      <a:pt x="403" y="98"/>
                    </a:lnTo>
                    <a:lnTo>
                      <a:pt x="476" y="87"/>
                    </a:lnTo>
                    <a:lnTo>
                      <a:pt x="554" y="76"/>
                    </a:lnTo>
                    <a:lnTo>
                      <a:pt x="624" y="65"/>
                    </a:lnTo>
                    <a:lnTo>
                      <a:pt x="695" y="51"/>
                    </a:lnTo>
                    <a:lnTo>
                      <a:pt x="761" y="41"/>
                    </a:lnTo>
                    <a:lnTo>
                      <a:pt x="820" y="30"/>
                    </a:lnTo>
                    <a:lnTo>
                      <a:pt x="874" y="19"/>
                    </a:lnTo>
                    <a:lnTo>
                      <a:pt x="918" y="9"/>
                    </a:lnTo>
                    <a:lnTo>
                      <a:pt x="954" y="0"/>
                    </a:lnTo>
                    <a:lnTo>
                      <a:pt x="951" y="32"/>
                    </a:lnTo>
                    <a:lnTo>
                      <a:pt x="951" y="60"/>
                    </a:lnTo>
                    <a:lnTo>
                      <a:pt x="948" y="90"/>
                    </a:lnTo>
                    <a:lnTo>
                      <a:pt x="945" y="120"/>
                    </a:lnTo>
                    <a:close/>
                  </a:path>
                </a:pathLst>
              </a:custGeom>
              <a:solidFill>
                <a:srgbClr val="AFAFA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16" name="Freeform 449"/>
              <p:cNvSpPr/>
              <p:nvPr/>
            </p:nvSpPr>
            <p:spPr bwMode="auto">
              <a:xfrm>
                <a:off x="3065" y="2148"/>
                <a:ext cx="25" cy="68"/>
              </a:xfrm>
              <a:custGeom>
                <a:avLst/>
                <a:gdLst>
                  <a:gd name="T0" fmla="*/ 0 w 101"/>
                  <a:gd name="T1" fmla="*/ 0 h 276"/>
                  <a:gd name="T2" fmla="*/ 0 w 101"/>
                  <a:gd name="T3" fmla="*/ 0 h 276"/>
                  <a:gd name="T4" fmla="*/ 0 w 101"/>
                  <a:gd name="T5" fmla="*/ 0 h 276"/>
                  <a:gd name="T6" fmla="*/ 0 w 101"/>
                  <a:gd name="T7" fmla="*/ 0 h 276"/>
                  <a:gd name="T8" fmla="*/ 0 w 101"/>
                  <a:gd name="T9" fmla="*/ 0 h 276"/>
                  <a:gd name="T10" fmla="*/ 0 w 101"/>
                  <a:gd name="T11" fmla="*/ 0 h 276"/>
                  <a:gd name="T12" fmla="*/ 0 w 101"/>
                  <a:gd name="T13" fmla="*/ 0 h 276"/>
                  <a:gd name="T14" fmla="*/ 0 w 101"/>
                  <a:gd name="T15" fmla="*/ 0 h 276"/>
                  <a:gd name="T16" fmla="*/ 0 w 101"/>
                  <a:gd name="T17" fmla="*/ 0 h 276"/>
                  <a:gd name="T18" fmla="*/ 0 w 101"/>
                  <a:gd name="T19" fmla="*/ 0 h 276"/>
                  <a:gd name="T20" fmla="*/ 0 w 101"/>
                  <a:gd name="T21" fmla="*/ 0 h 276"/>
                  <a:gd name="T22" fmla="*/ 0 w 101"/>
                  <a:gd name="T23" fmla="*/ 0 h 276"/>
                  <a:gd name="T24" fmla="*/ 0 w 101"/>
                  <a:gd name="T25" fmla="*/ 0 h 276"/>
                  <a:gd name="T26" fmla="*/ 0 w 101"/>
                  <a:gd name="T27" fmla="*/ 0 h 276"/>
                  <a:gd name="T28" fmla="*/ 0 w 101"/>
                  <a:gd name="T29" fmla="*/ 0 h 276"/>
                  <a:gd name="T30" fmla="*/ 0 w 101"/>
                  <a:gd name="T31" fmla="*/ 0 h 276"/>
                  <a:gd name="T32" fmla="*/ 0 w 101"/>
                  <a:gd name="T33" fmla="*/ 0 h 276"/>
                  <a:gd name="T34" fmla="*/ 0 w 101"/>
                  <a:gd name="T35" fmla="*/ 0 h 276"/>
                  <a:gd name="T36" fmla="*/ 0 w 101"/>
                  <a:gd name="T37" fmla="*/ 0 h 276"/>
                  <a:gd name="T38" fmla="*/ 0 w 101"/>
                  <a:gd name="T39" fmla="*/ 0 h 276"/>
                  <a:gd name="T40" fmla="*/ 0 w 101"/>
                  <a:gd name="T41" fmla="*/ 0 h 276"/>
                  <a:gd name="T42" fmla="*/ 0 w 101"/>
                  <a:gd name="T43" fmla="*/ 0 h 276"/>
                  <a:gd name="T44" fmla="*/ 0 w 101"/>
                  <a:gd name="T45" fmla="*/ 0 h 276"/>
                  <a:gd name="T46" fmla="*/ 0 w 101"/>
                  <a:gd name="T47" fmla="*/ 0 h 276"/>
                  <a:gd name="T48" fmla="*/ 0 w 101"/>
                  <a:gd name="T49" fmla="*/ 0 h 2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76">
                    <a:moveTo>
                      <a:pt x="101" y="128"/>
                    </a:moveTo>
                    <a:lnTo>
                      <a:pt x="95" y="164"/>
                    </a:lnTo>
                    <a:lnTo>
                      <a:pt x="92" y="202"/>
                    </a:lnTo>
                    <a:lnTo>
                      <a:pt x="92" y="237"/>
                    </a:lnTo>
                    <a:lnTo>
                      <a:pt x="90" y="276"/>
                    </a:lnTo>
                    <a:lnTo>
                      <a:pt x="78" y="257"/>
                    </a:lnTo>
                    <a:lnTo>
                      <a:pt x="65" y="240"/>
                    </a:lnTo>
                    <a:lnTo>
                      <a:pt x="51" y="221"/>
                    </a:lnTo>
                    <a:lnTo>
                      <a:pt x="37" y="202"/>
                    </a:lnTo>
                    <a:lnTo>
                      <a:pt x="25" y="182"/>
                    </a:lnTo>
                    <a:lnTo>
                      <a:pt x="14" y="164"/>
                    </a:lnTo>
                    <a:lnTo>
                      <a:pt x="5" y="145"/>
                    </a:lnTo>
                    <a:lnTo>
                      <a:pt x="0" y="126"/>
                    </a:lnTo>
                    <a:lnTo>
                      <a:pt x="5" y="96"/>
                    </a:lnTo>
                    <a:lnTo>
                      <a:pt x="7" y="66"/>
                    </a:lnTo>
                    <a:lnTo>
                      <a:pt x="7" y="33"/>
                    </a:lnTo>
                    <a:lnTo>
                      <a:pt x="11" y="0"/>
                    </a:lnTo>
                    <a:lnTo>
                      <a:pt x="21" y="16"/>
                    </a:lnTo>
                    <a:lnTo>
                      <a:pt x="32" y="33"/>
                    </a:lnTo>
                    <a:lnTo>
                      <a:pt x="43" y="49"/>
                    </a:lnTo>
                    <a:lnTo>
                      <a:pt x="55" y="66"/>
                    </a:lnTo>
                    <a:lnTo>
                      <a:pt x="65" y="82"/>
                    </a:lnTo>
                    <a:lnTo>
                      <a:pt x="76" y="99"/>
                    </a:lnTo>
                    <a:lnTo>
                      <a:pt x="87" y="115"/>
                    </a:lnTo>
                    <a:lnTo>
                      <a:pt x="101" y="128"/>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17" name="Freeform 450"/>
              <p:cNvSpPr/>
              <p:nvPr/>
            </p:nvSpPr>
            <p:spPr bwMode="auto">
              <a:xfrm>
                <a:off x="2810" y="2149"/>
                <a:ext cx="32" cy="18"/>
              </a:xfrm>
              <a:custGeom>
                <a:avLst/>
                <a:gdLst>
                  <a:gd name="T0" fmla="*/ 0 w 125"/>
                  <a:gd name="T1" fmla="*/ 0 h 74"/>
                  <a:gd name="T2" fmla="*/ 0 w 125"/>
                  <a:gd name="T3" fmla="*/ 0 h 74"/>
                  <a:gd name="T4" fmla="*/ 0 w 125"/>
                  <a:gd name="T5" fmla="*/ 0 h 74"/>
                  <a:gd name="T6" fmla="*/ 0 w 125"/>
                  <a:gd name="T7" fmla="*/ 0 h 74"/>
                  <a:gd name="T8" fmla="*/ 0 w 125"/>
                  <a:gd name="T9" fmla="*/ 0 h 74"/>
                  <a:gd name="T10" fmla="*/ 0 w 125"/>
                  <a:gd name="T11" fmla="*/ 0 h 74"/>
                  <a:gd name="T12" fmla="*/ 0 w 125"/>
                  <a:gd name="T13" fmla="*/ 0 h 74"/>
                  <a:gd name="T14" fmla="*/ 0 w 125"/>
                  <a:gd name="T15" fmla="*/ 0 h 74"/>
                  <a:gd name="T16" fmla="*/ 0 w 125"/>
                  <a:gd name="T17" fmla="*/ 0 h 74"/>
                  <a:gd name="T18" fmla="*/ 0 w 125"/>
                  <a:gd name="T19" fmla="*/ 0 h 74"/>
                  <a:gd name="T20" fmla="*/ 0 w 125"/>
                  <a:gd name="T21" fmla="*/ 0 h 74"/>
                  <a:gd name="T22" fmla="*/ 0 w 125"/>
                  <a:gd name="T23" fmla="*/ 0 h 74"/>
                  <a:gd name="T24" fmla="*/ 0 w 125"/>
                  <a:gd name="T25" fmla="*/ 0 h 74"/>
                  <a:gd name="T26" fmla="*/ 0 w 125"/>
                  <a:gd name="T27" fmla="*/ 0 h 74"/>
                  <a:gd name="T28" fmla="*/ 0 w 125"/>
                  <a:gd name="T29" fmla="*/ 0 h 74"/>
                  <a:gd name="T30" fmla="*/ 0 w 125"/>
                  <a:gd name="T31" fmla="*/ 0 h 74"/>
                  <a:gd name="T32" fmla="*/ 0 w 125"/>
                  <a:gd name="T33" fmla="*/ 0 h 74"/>
                  <a:gd name="T34" fmla="*/ 0 w 125"/>
                  <a:gd name="T35" fmla="*/ 0 h 74"/>
                  <a:gd name="T36" fmla="*/ 0 w 125"/>
                  <a:gd name="T37" fmla="*/ 0 h 74"/>
                  <a:gd name="T38" fmla="*/ 0 w 125"/>
                  <a:gd name="T39" fmla="*/ 0 h 74"/>
                  <a:gd name="T40" fmla="*/ 0 w 125"/>
                  <a:gd name="T41" fmla="*/ 0 h 74"/>
                  <a:gd name="T42" fmla="*/ 0 w 125"/>
                  <a:gd name="T43" fmla="*/ 0 h 74"/>
                  <a:gd name="T44" fmla="*/ 0 w 125"/>
                  <a:gd name="T45" fmla="*/ 0 h 74"/>
                  <a:gd name="T46" fmla="*/ 0 w 125"/>
                  <a:gd name="T47" fmla="*/ 0 h 74"/>
                  <a:gd name="T48" fmla="*/ 0 w 125"/>
                  <a:gd name="T49" fmla="*/ 0 h 74"/>
                  <a:gd name="T50" fmla="*/ 0 w 125"/>
                  <a:gd name="T51" fmla="*/ 0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74">
                    <a:moveTo>
                      <a:pt x="123" y="34"/>
                    </a:moveTo>
                    <a:lnTo>
                      <a:pt x="125" y="47"/>
                    </a:lnTo>
                    <a:lnTo>
                      <a:pt x="118" y="55"/>
                    </a:lnTo>
                    <a:lnTo>
                      <a:pt x="104" y="61"/>
                    </a:lnTo>
                    <a:lnTo>
                      <a:pt x="93" y="69"/>
                    </a:lnTo>
                    <a:lnTo>
                      <a:pt x="82" y="71"/>
                    </a:lnTo>
                    <a:lnTo>
                      <a:pt x="70" y="71"/>
                    </a:lnTo>
                    <a:lnTo>
                      <a:pt x="60" y="74"/>
                    </a:lnTo>
                    <a:lnTo>
                      <a:pt x="49" y="74"/>
                    </a:lnTo>
                    <a:lnTo>
                      <a:pt x="38" y="71"/>
                    </a:lnTo>
                    <a:lnTo>
                      <a:pt x="27" y="69"/>
                    </a:lnTo>
                    <a:lnTo>
                      <a:pt x="17" y="64"/>
                    </a:lnTo>
                    <a:lnTo>
                      <a:pt x="8" y="55"/>
                    </a:lnTo>
                    <a:lnTo>
                      <a:pt x="3" y="50"/>
                    </a:lnTo>
                    <a:lnTo>
                      <a:pt x="0" y="41"/>
                    </a:lnTo>
                    <a:lnTo>
                      <a:pt x="0" y="30"/>
                    </a:lnTo>
                    <a:lnTo>
                      <a:pt x="3" y="20"/>
                    </a:lnTo>
                    <a:lnTo>
                      <a:pt x="11" y="11"/>
                    </a:lnTo>
                    <a:lnTo>
                      <a:pt x="22" y="6"/>
                    </a:lnTo>
                    <a:lnTo>
                      <a:pt x="35" y="4"/>
                    </a:lnTo>
                    <a:lnTo>
                      <a:pt x="47" y="0"/>
                    </a:lnTo>
                    <a:lnTo>
                      <a:pt x="60" y="4"/>
                    </a:lnTo>
                    <a:lnTo>
                      <a:pt x="74" y="4"/>
                    </a:lnTo>
                    <a:lnTo>
                      <a:pt x="88" y="6"/>
                    </a:lnTo>
                    <a:lnTo>
                      <a:pt x="98" y="9"/>
                    </a:lnTo>
                    <a:lnTo>
                      <a:pt x="12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18" name="Freeform 451"/>
              <p:cNvSpPr/>
              <p:nvPr/>
            </p:nvSpPr>
            <p:spPr bwMode="auto">
              <a:xfrm>
                <a:off x="3228" y="2154"/>
                <a:ext cx="7" cy="43"/>
              </a:xfrm>
              <a:custGeom>
                <a:avLst/>
                <a:gdLst>
                  <a:gd name="T0" fmla="*/ 0 w 30"/>
                  <a:gd name="T1" fmla="*/ 0 h 171"/>
                  <a:gd name="T2" fmla="*/ 0 w 30"/>
                  <a:gd name="T3" fmla="*/ 0 h 171"/>
                  <a:gd name="T4" fmla="*/ 0 w 30"/>
                  <a:gd name="T5" fmla="*/ 0 h 171"/>
                  <a:gd name="T6" fmla="*/ 0 w 30"/>
                  <a:gd name="T7" fmla="*/ 0 h 171"/>
                  <a:gd name="T8" fmla="*/ 0 w 30"/>
                  <a:gd name="T9" fmla="*/ 0 h 171"/>
                  <a:gd name="T10" fmla="*/ 0 w 30"/>
                  <a:gd name="T11" fmla="*/ 0 h 171"/>
                  <a:gd name="T12" fmla="*/ 0 w 30"/>
                  <a:gd name="T13" fmla="*/ 0 h 171"/>
                  <a:gd name="T14" fmla="*/ 0 w 30"/>
                  <a:gd name="T15" fmla="*/ 0 h 171"/>
                  <a:gd name="T16" fmla="*/ 0 w 30"/>
                  <a:gd name="T17" fmla="*/ 0 h 171"/>
                  <a:gd name="T18" fmla="*/ 0 w 30"/>
                  <a:gd name="T19" fmla="*/ 0 h 171"/>
                  <a:gd name="T20" fmla="*/ 0 w 30"/>
                  <a:gd name="T21" fmla="*/ 0 h 171"/>
                  <a:gd name="T22" fmla="*/ 0 w 30"/>
                  <a:gd name="T23" fmla="*/ 0 h 171"/>
                  <a:gd name="T24" fmla="*/ 0 w 30"/>
                  <a:gd name="T25" fmla="*/ 0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71">
                    <a:moveTo>
                      <a:pt x="27" y="168"/>
                    </a:moveTo>
                    <a:lnTo>
                      <a:pt x="22" y="168"/>
                    </a:lnTo>
                    <a:lnTo>
                      <a:pt x="16" y="171"/>
                    </a:lnTo>
                    <a:lnTo>
                      <a:pt x="8" y="171"/>
                    </a:lnTo>
                    <a:lnTo>
                      <a:pt x="0" y="171"/>
                    </a:lnTo>
                    <a:lnTo>
                      <a:pt x="6" y="127"/>
                    </a:lnTo>
                    <a:lnTo>
                      <a:pt x="16" y="87"/>
                    </a:lnTo>
                    <a:lnTo>
                      <a:pt x="25" y="44"/>
                    </a:lnTo>
                    <a:lnTo>
                      <a:pt x="27" y="0"/>
                    </a:lnTo>
                    <a:lnTo>
                      <a:pt x="30" y="44"/>
                    </a:lnTo>
                    <a:lnTo>
                      <a:pt x="30" y="87"/>
                    </a:lnTo>
                    <a:lnTo>
                      <a:pt x="27" y="127"/>
                    </a:lnTo>
                    <a:lnTo>
                      <a:pt x="27" y="168"/>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19" name="Freeform 452"/>
              <p:cNvSpPr/>
              <p:nvPr/>
            </p:nvSpPr>
            <p:spPr bwMode="auto">
              <a:xfrm>
                <a:off x="3195" y="2167"/>
                <a:ext cx="7" cy="36"/>
              </a:xfrm>
              <a:custGeom>
                <a:avLst/>
                <a:gdLst>
                  <a:gd name="T0" fmla="*/ 0 w 27"/>
                  <a:gd name="T1" fmla="*/ 0 h 142"/>
                  <a:gd name="T2" fmla="*/ 0 w 27"/>
                  <a:gd name="T3" fmla="*/ 0 h 142"/>
                  <a:gd name="T4" fmla="*/ 0 w 27"/>
                  <a:gd name="T5" fmla="*/ 0 h 142"/>
                  <a:gd name="T6" fmla="*/ 0 w 27"/>
                  <a:gd name="T7" fmla="*/ 0 h 142"/>
                  <a:gd name="T8" fmla="*/ 0 w 27"/>
                  <a:gd name="T9" fmla="*/ 0 h 142"/>
                  <a:gd name="T10" fmla="*/ 0 w 27"/>
                  <a:gd name="T11" fmla="*/ 0 h 142"/>
                  <a:gd name="T12" fmla="*/ 0 w 27"/>
                  <a:gd name="T13" fmla="*/ 0 h 142"/>
                  <a:gd name="T14" fmla="*/ 0 w 27"/>
                  <a:gd name="T15" fmla="*/ 0 h 142"/>
                  <a:gd name="T16" fmla="*/ 0 w 27"/>
                  <a:gd name="T17" fmla="*/ 0 h 142"/>
                  <a:gd name="T18" fmla="*/ 0 w 27"/>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42">
                    <a:moveTo>
                      <a:pt x="22" y="126"/>
                    </a:moveTo>
                    <a:lnTo>
                      <a:pt x="25" y="137"/>
                    </a:lnTo>
                    <a:lnTo>
                      <a:pt x="27" y="139"/>
                    </a:lnTo>
                    <a:lnTo>
                      <a:pt x="22" y="139"/>
                    </a:lnTo>
                    <a:lnTo>
                      <a:pt x="0" y="142"/>
                    </a:lnTo>
                    <a:lnTo>
                      <a:pt x="27" y="0"/>
                    </a:lnTo>
                    <a:lnTo>
                      <a:pt x="25" y="31"/>
                    </a:lnTo>
                    <a:lnTo>
                      <a:pt x="25" y="63"/>
                    </a:lnTo>
                    <a:lnTo>
                      <a:pt x="25" y="96"/>
                    </a:lnTo>
                    <a:lnTo>
                      <a:pt x="22" y="126"/>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20" name="Freeform 453"/>
              <p:cNvSpPr/>
              <p:nvPr/>
            </p:nvSpPr>
            <p:spPr bwMode="auto">
              <a:xfrm>
                <a:off x="3157" y="2171"/>
                <a:ext cx="8" cy="37"/>
              </a:xfrm>
              <a:custGeom>
                <a:avLst/>
                <a:gdLst>
                  <a:gd name="T0" fmla="*/ 0 w 30"/>
                  <a:gd name="T1" fmla="*/ 0 h 144"/>
                  <a:gd name="T2" fmla="*/ 0 w 30"/>
                  <a:gd name="T3" fmla="*/ 0 h 144"/>
                  <a:gd name="T4" fmla="*/ 0 w 30"/>
                  <a:gd name="T5" fmla="*/ 0 h 144"/>
                  <a:gd name="T6" fmla="*/ 0 w 30"/>
                  <a:gd name="T7" fmla="*/ 0 h 144"/>
                  <a:gd name="T8" fmla="*/ 0 w 30"/>
                  <a:gd name="T9" fmla="*/ 0 h 144"/>
                  <a:gd name="T10" fmla="*/ 0 w 30"/>
                  <a:gd name="T11" fmla="*/ 0 h 144"/>
                  <a:gd name="T12" fmla="*/ 0 w 30"/>
                  <a:gd name="T13" fmla="*/ 0 h 144"/>
                  <a:gd name="T14" fmla="*/ 0 w 30"/>
                  <a:gd name="T15" fmla="*/ 0 h 144"/>
                  <a:gd name="T16" fmla="*/ 0 w 30"/>
                  <a:gd name="T17" fmla="*/ 0 h 144"/>
                  <a:gd name="T18" fmla="*/ 0 w 30"/>
                  <a:gd name="T19" fmla="*/ 0 h 144"/>
                  <a:gd name="T20" fmla="*/ 0 w 30"/>
                  <a:gd name="T21" fmla="*/ 0 h 144"/>
                  <a:gd name="T22" fmla="*/ 0 w 30"/>
                  <a:gd name="T23" fmla="*/ 0 h 144"/>
                  <a:gd name="T24" fmla="*/ 0 w 30"/>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44">
                    <a:moveTo>
                      <a:pt x="23" y="139"/>
                    </a:moveTo>
                    <a:lnTo>
                      <a:pt x="23" y="141"/>
                    </a:lnTo>
                    <a:lnTo>
                      <a:pt x="16" y="144"/>
                    </a:lnTo>
                    <a:lnTo>
                      <a:pt x="9" y="144"/>
                    </a:lnTo>
                    <a:lnTo>
                      <a:pt x="0" y="144"/>
                    </a:lnTo>
                    <a:lnTo>
                      <a:pt x="6" y="109"/>
                    </a:lnTo>
                    <a:lnTo>
                      <a:pt x="11" y="74"/>
                    </a:lnTo>
                    <a:lnTo>
                      <a:pt x="19" y="35"/>
                    </a:lnTo>
                    <a:lnTo>
                      <a:pt x="28" y="0"/>
                    </a:lnTo>
                    <a:lnTo>
                      <a:pt x="30" y="35"/>
                    </a:lnTo>
                    <a:lnTo>
                      <a:pt x="30" y="70"/>
                    </a:lnTo>
                    <a:lnTo>
                      <a:pt x="28" y="106"/>
                    </a:lnTo>
                    <a:lnTo>
                      <a:pt x="23" y="139"/>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21" name="Freeform 454"/>
              <p:cNvSpPr/>
              <p:nvPr/>
            </p:nvSpPr>
            <p:spPr bwMode="auto">
              <a:xfrm>
                <a:off x="3205" y="2176"/>
                <a:ext cx="18" cy="25"/>
              </a:xfrm>
              <a:custGeom>
                <a:avLst/>
                <a:gdLst>
                  <a:gd name="T0" fmla="*/ 0 w 71"/>
                  <a:gd name="T1" fmla="*/ 0 h 101"/>
                  <a:gd name="T2" fmla="*/ 0 w 71"/>
                  <a:gd name="T3" fmla="*/ 0 h 101"/>
                  <a:gd name="T4" fmla="*/ 0 w 71"/>
                  <a:gd name="T5" fmla="*/ 0 h 101"/>
                  <a:gd name="T6" fmla="*/ 0 w 71"/>
                  <a:gd name="T7" fmla="*/ 0 h 101"/>
                  <a:gd name="T8" fmla="*/ 0 w 71"/>
                  <a:gd name="T9" fmla="*/ 0 h 101"/>
                  <a:gd name="T10" fmla="*/ 0 w 71"/>
                  <a:gd name="T11" fmla="*/ 0 h 101"/>
                  <a:gd name="T12" fmla="*/ 0 w 71"/>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101">
                    <a:moveTo>
                      <a:pt x="71" y="85"/>
                    </a:moveTo>
                    <a:lnTo>
                      <a:pt x="0" y="101"/>
                    </a:lnTo>
                    <a:lnTo>
                      <a:pt x="6" y="0"/>
                    </a:lnTo>
                    <a:lnTo>
                      <a:pt x="25" y="19"/>
                    </a:lnTo>
                    <a:lnTo>
                      <a:pt x="41" y="41"/>
                    </a:lnTo>
                    <a:lnTo>
                      <a:pt x="55" y="65"/>
                    </a:lnTo>
                    <a:lnTo>
                      <a:pt x="71" y="85"/>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22" name="Freeform 455"/>
              <p:cNvSpPr/>
              <p:nvPr/>
            </p:nvSpPr>
            <p:spPr bwMode="auto">
              <a:xfrm>
                <a:off x="3167" y="2179"/>
                <a:ext cx="20" cy="27"/>
              </a:xfrm>
              <a:custGeom>
                <a:avLst/>
                <a:gdLst>
                  <a:gd name="T0" fmla="*/ 0 w 76"/>
                  <a:gd name="T1" fmla="*/ 0 h 107"/>
                  <a:gd name="T2" fmla="*/ 0 w 76"/>
                  <a:gd name="T3" fmla="*/ 0 h 107"/>
                  <a:gd name="T4" fmla="*/ 0 w 76"/>
                  <a:gd name="T5" fmla="*/ 0 h 107"/>
                  <a:gd name="T6" fmla="*/ 0 w 76"/>
                  <a:gd name="T7" fmla="*/ 0 h 107"/>
                  <a:gd name="T8" fmla="*/ 0 w 76"/>
                  <a:gd name="T9" fmla="*/ 0 h 107"/>
                  <a:gd name="T10" fmla="*/ 0 w 76"/>
                  <a:gd name="T11" fmla="*/ 0 h 107"/>
                  <a:gd name="T12" fmla="*/ 0 w 76"/>
                  <a:gd name="T13" fmla="*/ 0 h 107"/>
                  <a:gd name="T14" fmla="*/ 0 w 76"/>
                  <a:gd name="T15" fmla="*/ 0 h 107"/>
                  <a:gd name="T16" fmla="*/ 0 w 76"/>
                  <a:gd name="T17" fmla="*/ 0 h 107"/>
                  <a:gd name="T18" fmla="*/ 0 w 76"/>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107">
                    <a:moveTo>
                      <a:pt x="76" y="95"/>
                    </a:moveTo>
                    <a:lnTo>
                      <a:pt x="0" y="107"/>
                    </a:lnTo>
                    <a:lnTo>
                      <a:pt x="3" y="82"/>
                    </a:lnTo>
                    <a:lnTo>
                      <a:pt x="5" y="58"/>
                    </a:lnTo>
                    <a:lnTo>
                      <a:pt x="5" y="30"/>
                    </a:lnTo>
                    <a:lnTo>
                      <a:pt x="5" y="0"/>
                    </a:lnTo>
                    <a:lnTo>
                      <a:pt x="25" y="24"/>
                    </a:lnTo>
                    <a:lnTo>
                      <a:pt x="41" y="49"/>
                    </a:lnTo>
                    <a:lnTo>
                      <a:pt x="60" y="74"/>
                    </a:lnTo>
                    <a:lnTo>
                      <a:pt x="76" y="95"/>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23" name="Freeform 456"/>
              <p:cNvSpPr/>
              <p:nvPr/>
            </p:nvSpPr>
            <p:spPr bwMode="auto">
              <a:xfrm>
                <a:off x="3057" y="2182"/>
                <a:ext cx="6" cy="42"/>
              </a:xfrm>
              <a:custGeom>
                <a:avLst/>
                <a:gdLst>
                  <a:gd name="T0" fmla="*/ 0 w 25"/>
                  <a:gd name="T1" fmla="*/ 0 h 166"/>
                  <a:gd name="T2" fmla="*/ 0 w 25"/>
                  <a:gd name="T3" fmla="*/ 0 h 166"/>
                  <a:gd name="T4" fmla="*/ 0 w 25"/>
                  <a:gd name="T5" fmla="*/ 0 h 166"/>
                  <a:gd name="T6" fmla="*/ 0 w 25"/>
                  <a:gd name="T7" fmla="*/ 0 h 166"/>
                  <a:gd name="T8" fmla="*/ 0 w 25"/>
                  <a:gd name="T9" fmla="*/ 0 h 166"/>
                  <a:gd name="T10" fmla="*/ 0 w 25"/>
                  <a:gd name="T11" fmla="*/ 0 h 166"/>
                  <a:gd name="T12" fmla="*/ 0 w 25"/>
                  <a:gd name="T13" fmla="*/ 0 h 166"/>
                  <a:gd name="T14" fmla="*/ 0 w 25"/>
                  <a:gd name="T15" fmla="*/ 0 h 166"/>
                  <a:gd name="T16" fmla="*/ 0 w 25"/>
                  <a:gd name="T17" fmla="*/ 0 h 166"/>
                  <a:gd name="T18" fmla="*/ 0 w 25"/>
                  <a:gd name="T19" fmla="*/ 0 h 166"/>
                  <a:gd name="T20" fmla="*/ 0 w 25"/>
                  <a:gd name="T21" fmla="*/ 0 h 166"/>
                  <a:gd name="T22" fmla="*/ 0 w 25"/>
                  <a:gd name="T23" fmla="*/ 0 h 166"/>
                  <a:gd name="T24" fmla="*/ 0 w 25"/>
                  <a:gd name="T25" fmla="*/ 0 h 166"/>
                  <a:gd name="T26" fmla="*/ 0 w 25"/>
                  <a:gd name="T27" fmla="*/ 0 h 166"/>
                  <a:gd name="T28" fmla="*/ 0 w 25"/>
                  <a:gd name="T29" fmla="*/ 0 h 166"/>
                  <a:gd name="T30" fmla="*/ 0 w 25"/>
                  <a:gd name="T31" fmla="*/ 0 h 166"/>
                  <a:gd name="T32" fmla="*/ 0 w 25"/>
                  <a:gd name="T33" fmla="*/ 0 h 166"/>
                  <a:gd name="T34" fmla="*/ 0 w 25"/>
                  <a:gd name="T35" fmla="*/ 0 h 166"/>
                  <a:gd name="T36" fmla="*/ 0 w 25"/>
                  <a:gd name="T37" fmla="*/ 0 h 166"/>
                  <a:gd name="T38" fmla="*/ 0 w 25"/>
                  <a:gd name="T39" fmla="*/ 0 h 166"/>
                  <a:gd name="T40" fmla="*/ 0 w 25"/>
                  <a:gd name="T41" fmla="*/ 0 h 166"/>
                  <a:gd name="T42" fmla="*/ 0 w 25"/>
                  <a:gd name="T43" fmla="*/ 0 h 166"/>
                  <a:gd name="T44" fmla="*/ 0 w 25"/>
                  <a:gd name="T45" fmla="*/ 0 h 166"/>
                  <a:gd name="T46" fmla="*/ 0 w 25"/>
                  <a:gd name="T47" fmla="*/ 0 h 166"/>
                  <a:gd name="T48" fmla="*/ 0 w 25"/>
                  <a:gd name="T49" fmla="*/ 0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 h="166">
                    <a:moveTo>
                      <a:pt x="16" y="0"/>
                    </a:moveTo>
                    <a:lnTo>
                      <a:pt x="14" y="37"/>
                    </a:lnTo>
                    <a:lnTo>
                      <a:pt x="16" y="76"/>
                    </a:lnTo>
                    <a:lnTo>
                      <a:pt x="19" y="113"/>
                    </a:lnTo>
                    <a:lnTo>
                      <a:pt x="16" y="154"/>
                    </a:lnTo>
                    <a:lnTo>
                      <a:pt x="19" y="157"/>
                    </a:lnTo>
                    <a:lnTo>
                      <a:pt x="21" y="159"/>
                    </a:lnTo>
                    <a:lnTo>
                      <a:pt x="25" y="159"/>
                    </a:lnTo>
                    <a:lnTo>
                      <a:pt x="19" y="159"/>
                    </a:lnTo>
                    <a:lnTo>
                      <a:pt x="14" y="163"/>
                    </a:lnTo>
                    <a:lnTo>
                      <a:pt x="11" y="166"/>
                    </a:lnTo>
                    <a:lnTo>
                      <a:pt x="5" y="166"/>
                    </a:lnTo>
                    <a:lnTo>
                      <a:pt x="8" y="157"/>
                    </a:lnTo>
                    <a:lnTo>
                      <a:pt x="8" y="149"/>
                    </a:lnTo>
                    <a:lnTo>
                      <a:pt x="2" y="143"/>
                    </a:lnTo>
                    <a:lnTo>
                      <a:pt x="0" y="136"/>
                    </a:lnTo>
                    <a:lnTo>
                      <a:pt x="0" y="106"/>
                    </a:lnTo>
                    <a:lnTo>
                      <a:pt x="2" y="73"/>
                    </a:lnTo>
                    <a:lnTo>
                      <a:pt x="8" y="40"/>
                    </a:lnTo>
                    <a:lnTo>
                      <a:pt x="11" y="10"/>
                    </a:lnTo>
                    <a:lnTo>
                      <a:pt x="5" y="5"/>
                    </a:lnTo>
                    <a:lnTo>
                      <a:pt x="8" y="2"/>
                    </a:lnTo>
                    <a:lnTo>
                      <a:pt x="11" y="0"/>
                    </a:lnTo>
                    <a:lnTo>
                      <a:pt x="14" y="0"/>
                    </a:lnTo>
                    <a:lnTo>
                      <a:pt x="16" y="0"/>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24" name="Freeform 457"/>
              <p:cNvSpPr/>
              <p:nvPr/>
            </p:nvSpPr>
            <p:spPr bwMode="auto">
              <a:xfrm>
                <a:off x="3091" y="2182"/>
                <a:ext cx="4" cy="37"/>
              </a:xfrm>
              <a:custGeom>
                <a:avLst/>
                <a:gdLst>
                  <a:gd name="T0" fmla="*/ 0 w 14"/>
                  <a:gd name="T1" fmla="*/ 0 h 147"/>
                  <a:gd name="T2" fmla="*/ 0 w 14"/>
                  <a:gd name="T3" fmla="*/ 0 h 147"/>
                  <a:gd name="T4" fmla="*/ 0 w 14"/>
                  <a:gd name="T5" fmla="*/ 0 h 147"/>
                  <a:gd name="T6" fmla="*/ 0 w 14"/>
                  <a:gd name="T7" fmla="*/ 0 h 147"/>
                  <a:gd name="T8" fmla="*/ 0 w 14"/>
                  <a:gd name="T9" fmla="*/ 0 h 147"/>
                  <a:gd name="T10" fmla="*/ 0 w 14"/>
                  <a:gd name="T11" fmla="*/ 0 h 147"/>
                  <a:gd name="T12" fmla="*/ 0 w 14"/>
                  <a:gd name="T13" fmla="*/ 0 h 147"/>
                  <a:gd name="T14" fmla="*/ 0 w 14"/>
                  <a:gd name="T15" fmla="*/ 0 h 147"/>
                  <a:gd name="T16" fmla="*/ 0 w 14"/>
                  <a:gd name="T17" fmla="*/ 0 h 147"/>
                  <a:gd name="T18" fmla="*/ 0 w 14"/>
                  <a:gd name="T19" fmla="*/ 0 h 147"/>
                  <a:gd name="T20" fmla="*/ 0 w 14"/>
                  <a:gd name="T21" fmla="*/ 0 h 147"/>
                  <a:gd name="T22" fmla="*/ 0 w 14"/>
                  <a:gd name="T23" fmla="*/ 0 h 147"/>
                  <a:gd name="T24" fmla="*/ 0 w 14"/>
                  <a:gd name="T25" fmla="*/ 0 h 147"/>
                  <a:gd name="T26" fmla="*/ 0 w 14"/>
                  <a:gd name="T27" fmla="*/ 0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47">
                    <a:moveTo>
                      <a:pt x="14" y="46"/>
                    </a:moveTo>
                    <a:lnTo>
                      <a:pt x="14" y="141"/>
                    </a:lnTo>
                    <a:lnTo>
                      <a:pt x="11" y="141"/>
                    </a:lnTo>
                    <a:lnTo>
                      <a:pt x="9" y="141"/>
                    </a:lnTo>
                    <a:lnTo>
                      <a:pt x="6" y="143"/>
                    </a:lnTo>
                    <a:lnTo>
                      <a:pt x="0" y="147"/>
                    </a:lnTo>
                    <a:lnTo>
                      <a:pt x="6" y="108"/>
                    </a:lnTo>
                    <a:lnTo>
                      <a:pt x="6" y="70"/>
                    </a:lnTo>
                    <a:lnTo>
                      <a:pt x="6" y="35"/>
                    </a:lnTo>
                    <a:lnTo>
                      <a:pt x="11" y="0"/>
                    </a:lnTo>
                    <a:lnTo>
                      <a:pt x="14" y="10"/>
                    </a:lnTo>
                    <a:lnTo>
                      <a:pt x="11" y="21"/>
                    </a:lnTo>
                    <a:lnTo>
                      <a:pt x="9" y="35"/>
                    </a:lnTo>
                    <a:lnTo>
                      <a:pt x="14" y="46"/>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25" name="Freeform 458"/>
              <p:cNvSpPr/>
              <p:nvPr/>
            </p:nvSpPr>
            <p:spPr bwMode="auto">
              <a:xfrm>
                <a:off x="3046" y="2184"/>
                <a:ext cx="9" cy="27"/>
              </a:xfrm>
              <a:custGeom>
                <a:avLst/>
                <a:gdLst>
                  <a:gd name="T0" fmla="*/ 0 w 35"/>
                  <a:gd name="T1" fmla="*/ 0 h 108"/>
                  <a:gd name="T2" fmla="*/ 0 w 35"/>
                  <a:gd name="T3" fmla="*/ 0 h 108"/>
                  <a:gd name="T4" fmla="*/ 0 w 35"/>
                  <a:gd name="T5" fmla="*/ 0 h 108"/>
                  <a:gd name="T6" fmla="*/ 0 w 35"/>
                  <a:gd name="T7" fmla="*/ 0 h 108"/>
                  <a:gd name="T8" fmla="*/ 0 w 35"/>
                  <a:gd name="T9" fmla="*/ 0 h 108"/>
                  <a:gd name="T10" fmla="*/ 0 w 35"/>
                  <a:gd name="T11" fmla="*/ 0 h 108"/>
                  <a:gd name="T12" fmla="*/ 0 w 35"/>
                  <a:gd name="T13" fmla="*/ 0 h 108"/>
                  <a:gd name="T14" fmla="*/ 0 w 35"/>
                  <a:gd name="T15" fmla="*/ 0 h 108"/>
                  <a:gd name="T16" fmla="*/ 0 w 35"/>
                  <a:gd name="T17" fmla="*/ 0 h 108"/>
                  <a:gd name="T18" fmla="*/ 0 w 35"/>
                  <a:gd name="T19" fmla="*/ 0 h 108"/>
                  <a:gd name="T20" fmla="*/ 0 w 35"/>
                  <a:gd name="T21" fmla="*/ 0 h 108"/>
                  <a:gd name="T22" fmla="*/ 0 w 35"/>
                  <a:gd name="T23" fmla="*/ 0 h 108"/>
                  <a:gd name="T24" fmla="*/ 0 w 35"/>
                  <a:gd name="T25" fmla="*/ 0 h 108"/>
                  <a:gd name="T26" fmla="*/ 0 w 35"/>
                  <a:gd name="T27" fmla="*/ 0 h 108"/>
                  <a:gd name="T28" fmla="*/ 0 w 35"/>
                  <a:gd name="T29" fmla="*/ 0 h 1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108">
                    <a:moveTo>
                      <a:pt x="35" y="0"/>
                    </a:moveTo>
                    <a:lnTo>
                      <a:pt x="33" y="27"/>
                    </a:lnTo>
                    <a:lnTo>
                      <a:pt x="30" y="55"/>
                    </a:lnTo>
                    <a:lnTo>
                      <a:pt x="28" y="84"/>
                    </a:lnTo>
                    <a:lnTo>
                      <a:pt x="25" y="108"/>
                    </a:lnTo>
                    <a:lnTo>
                      <a:pt x="19" y="101"/>
                    </a:lnTo>
                    <a:lnTo>
                      <a:pt x="16" y="90"/>
                    </a:lnTo>
                    <a:lnTo>
                      <a:pt x="8" y="81"/>
                    </a:lnTo>
                    <a:lnTo>
                      <a:pt x="0" y="78"/>
                    </a:lnTo>
                    <a:lnTo>
                      <a:pt x="0" y="11"/>
                    </a:lnTo>
                    <a:lnTo>
                      <a:pt x="0" y="5"/>
                    </a:lnTo>
                    <a:lnTo>
                      <a:pt x="8" y="5"/>
                    </a:lnTo>
                    <a:lnTo>
                      <a:pt x="16" y="5"/>
                    </a:lnTo>
                    <a:lnTo>
                      <a:pt x="25" y="2"/>
                    </a:lnTo>
                    <a:lnTo>
                      <a:pt x="35"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26" name="Freeform 459"/>
              <p:cNvSpPr/>
              <p:nvPr/>
            </p:nvSpPr>
            <p:spPr bwMode="auto">
              <a:xfrm>
                <a:off x="3024" y="2186"/>
                <a:ext cx="15" cy="32"/>
              </a:xfrm>
              <a:custGeom>
                <a:avLst/>
                <a:gdLst>
                  <a:gd name="T0" fmla="*/ 0 w 60"/>
                  <a:gd name="T1" fmla="*/ 0 h 125"/>
                  <a:gd name="T2" fmla="*/ 0 w 60"/>
                  <a:gd name="T3" fmla="*/ 0 h 125"/>
                  <a:gd name="T4" fmla="*/ 0 w 60"/>
                  <a:gd name="T5" fmla="*/ 0 h 125"/>
                  <a:gd name="T6" fmla="*/ 0 w 60"/>
                  <a:gd name="T7" fmla="*/ 0 h 125"/>
                  <a:gd name="T8" fmla="*/ 0 w 60"/>
                  <a:gd name="T9" fmla="*/ 0 h 125"/>
                  <a:gd name="T10" fmla="*/ 0 w 60"/>
                  <a:gd name="T11" fmla="*/ 0 h 125"/>
                  <a:gd name="T12" fmla="*/ 0 w 60"/>
                  <a:gd name="T13" fmla="*/ 0 h 125"/>
                  <a:gd name="T14" fmla="*/ 0 w 60"/>
                  <a:gd name="T15" fmla="*/ 0 h 125"/>
                  <a:gd name="T16" fmla="*/ 0 w 60"/>
                  <a:gd name="T17" fmla="*/ 0 h 125"/>
                  <a:gd name="T18" fmla="*/ 0 w 60"/>
                  <a:gd name="T19" fmla="*/ 0 h 125"/>
                  <a:gd name="T20" fmla="*/ 0 w 60"/>
                  <a:gd name="T21" fmla="*/ 0 h 125"/>
                  <a:gd name="T22" fmla="*/ 0 w 60"/>
                  <a:gd name="T23" fmla="*/ 0 h 125"/>
                  <a:gd name="T24" fmla="*/ 0 w 60"/>
                  <a:gd name="T25" fmla="*/ 0 h 125"/>
                  <a:gd name="T26" fmla="*/ 0 w 60"/>
                  <a:gd name="T27" fmla="*/ 0 h 125"/>
                  <a:gd name="T28" fmla="*/ 0 w 60"/>
                  <a:gd name="T29" fmla="*/ 0 h 125"/>
                  <a:gd name="T30" fmla="*/ 0 w 60"/>
                  <a:gd name="T31" fmla="*/ 0 h 125"/>
                  <a:gd name="T32" fmla="*/ 0 w 60"/>
                  <a:gd name="T33" fmla="*/ 0 h 125"/>
                  <a:gd name="T34" fmla="*/ 0 w 60"/>
                  <a:gd name="T35" fmla="*/ 0 h 125"/>
                  <a:gd name="T36" fmla="*/ 0 w 60"/>
                  <a:gd name="T37" fmla="*/ 0 h 125"/>
                  <a:gd name="T38" fmla="*/ 0 w 60"/>
                  <a:gd name="T39" fmla="*/ 0 h 1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0" h="125">
                    <a:moveTo>
                      <a:pt x="60" y="0"/>
                    </a:moveTo>
                    <a:lnTo>
                      <a:pt x="52" y="30"/>
                    </a:lnTo>
                    <a:lnTo>
                      <a:pt x="49" y="62"/>
                    </a:lnTo>
                    <a:lnTo>
                      <a:pt x="47" y="92"/>
                    </a:lnTo>
                    <a:lnTo>
                      <a:pt x="44" y="125"/>
                    </a:lnTo>
                    <a:lnTo>
                      <a:pt x="33" y="111"/>
                    </a:lnTo>
                    <a:lnTo>
                      <a:pt x="22" y="95"/>
                    </a:lnTo>
                    <a:lnTo>
                      <a:pt x="14" y="81"/>
                    </a:lnTo>
                    <a:lnTo>
                      <a:pt x="8" y="67"/>
                    </a:lnTo>
                    <a:lnTo>
                      <a:pt x="3" y="57"/>
                    </a:lnTo>
                    <a:lnTo>
                      <a:pt x="0" y="40"/>
                    </a:lnTo>
                    <a:lnTo>
                      <a:pt x="3" y="26"/>
                    </a:lnTo>
                    <a:lnTo>
                      <a:pt x="3" y="14"/>
                    </a:lnTo>
                    <a:lnTo>
                      <a:pt x="3" y="10"/>
                    </a:lnTo>
                    <a:lnTo>
                      <a:pt x="3" y="8"/>
                    </a:lnTo>
                    <a:lnTo>
                      <a:pt x="0" y="8"/>
                    </a:lnTo>
                    <a:lnTo>
                      <a:pt x="11" y="5"/>
                    </a:lnTo>
                    <a:lnTo>
                      <a:pt x="28" y="2"/>
                    </a:lnTo>
                    <a:lnTo>
                      <a:pt x="44" y="0"/>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27" name="Freeform 460"/>
              <p:cNvSpPr/>
              <p:nvPr/>
            </p:nvSpPr>
            <p:spPr bwMode="auto">
              <a:xfrm>
                <a:off x="2547" y="2189"/>
                <a:ext cx="16" cy="31"/>
              </a:xfrm>
              <a:custGeom>
                <a:avLst/>
                <a:gdLst>
                  <a:gd name="T0" fmla="*/ 0 w 65"/>
                  <a:gd name="T1" fmla="*/ 0 h 125"/>
                  <a:gd name="T2" fmla="*/ 0 w 65"/>
                  <a:gd name="T3" fmla="*/ 0 h 125"/>
                  <a:gd name="T4" fmla="*/ 0 w 65"/>
                  <a:gd name="T5" fmla="*/ 0 h 125"/>
                  <a:gd name="T6" fmla="*/ 0 w 65"/>
                  <a:gd name="T7" fmla="*/ 0 h 125"/>
                  <a:gd name="T8" fmla="*/ 0 w 65"/>
                  <a:gd name="T9" fmla="*/ 0 h 125"/>
                  <a:gd name="T10" fmla="*/ 0 w 65"/>
                  <a:gd name="T11" fmla="*/ 0 h 125"/>
                  <a:gd name="T12" fmla="*/ 0 w 65"/>
                  <a:gd name="T13" fmla="*/ 0 h 125"/>
                  <a:gd name="T14" fmla="*/ 0 w 65"/>
                  <a:gd name="T15" fmla="*/ 0 h 125"/>
                  <a:gd name="T16" fmla="*/ 0 w 65"/>
                  <a:gd name="T17" fmla="*/ 0 h 125"/>
                  <a:gd name="T18" fmla="*/ 0 w 65"/>
                  <a:gd name="T19" fmla="*/ 0 h 125"/>
                  <a:gd name="T20" fmla="*/ 0 w 65"/>
                  <a:gd name="T21" fmla="*/ 0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25">
                    <a:moveTo>
                      <a:pt x="65" y="123"/>
                    </a:moveTo>
                    <a:lnTo>
                      <a:pt x="35" y="125"/>
                    </a:lnTo>
                    <a:lnTo>
                      <a:pt x="27" y="98"/>
                    </a:lnTo>
                    <a:lnTo>
                      <a:pt x="19" y="68"/>
                    </a:lnTo>
                    <a:lnTo>
                      <a:pt x="8" y="41"/>
                    </a:lnTo>
                    <a:lnTo>
                      <a:pt x="0" y="11"/>
                    </a:lnTo>
                    <a:lnTo>
                      <a:pt x="3" y="6"/>
                    </a:lnTo>
                    <a:lnTo>
                      <a:pt x="8" y="0"/>
                    </a:lnTo>
                    <a:lnTo>
                      <a:pt x="14" y="0"/>
                    </a:lnTo>
                    <a:lnTo>
                      <a:pt x="22" y="0"/>
                    </a:lnTo>
                    <a:lnTo>
                      <a:pt x="65" y="123"/>
                    </a:lnTo>
                    <a:close/>
                  </a:path>
                </a:pathLst>
              </a:custGeom>
              <a:solidFill>
                <a:srgbClr val="3FF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28" name="Freeform 461"/>
              <p:cNvSpPr/>
              <p:nvPr/>
            </p:nvSpPr>
            <p:spPr bwMode="auto">
              <a:xfrm>
                <a:off x="2998" y="2190"/>
                <a:ext cx="18" cy="31"/>
              </a:xfrm>
              <a:custGeom>
                <a:avLst/>
                <a:gdLst>
                  <a:gd name="T0" fmla="*/ 0 w 73"/>
                  <a:gd name="T1" fmla="*/ 0 h 124"/>
                  <a:gd name="T2" fmla="*/ 0 w 73"/>
                  <a:gd name="T3" fmla="*/ 0 h 124"/>
                  <a:gd name="T4" fmla="*/ 0 w 73"/>
                  <a:gd name="T5" fmla="*/ 0 h 124"/>
                  <a:gd name="T6" fmla="*/ 0 w 73"/>
                  <a:gd name="T7" fmla="*/ 0 h 124"/>
                  <a:gd name="T8" fmla="*/ 0 w 73"/>
                  <a:gd name="T9" fmla="*/ 0 h 124"/>
                  <a:gd name="T10" fmla="*/ 0 w 73"/>
                  <a:gd name="T11" fmla="*/ 0 h 124"/>
                  <a:gd name="T12" fmla="*/ 0 w 73"/>
                  <a:gd name="T13" fmla="*/ 0 h 124"/>
                  <a:gd name="T14" fmla="*/ 0 w 73"/>
                  <a:gd name="T15" fmla="*/ 0 h 124"/>
                  <a:gd name="T16" fmla="*/ 0 w 73"/>
                  <a:gd name="T17" fmla="*/ 0 h 124"/>
                  <a:gd name="T18" fmla="*/ 0 w 73"/>
                  <a:gd name="T19" fmla="*/ 0 h 124"/>
                  <a:gd name="T20" fmla="*/ 0 w 73"/>
                  <a:gd name="T21" fmla="*/ 0 h 124"/>
                  <a:gd name="T22" fmla="*/ 0 w 73"/>
                  <a:gd name="T23" fmla="*/ 0 h 124"/>
                  <a:gd name="T24" fmla="*/ 0 w 73"/>
                  <a:gd name="T25" fmla="*/ 0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124">
                    <a:moveTo>
                      <a:pt x="73" y="0"/>
                    </a:moveTo>
                    <a:lnTo>
                      <a:pt x="67" y="30"/>
                    </a:lnTo>
                    <a:lnTo>
                      <a:pt x="65" y="62"/>
                    </a:lnTo>
                    <a:lnTo>
                      <a:pt x="60" y="92"/>
                    </a:lnTo>
                    <a:lnTo>
                      <a:pt x="51" y="124"/>
                    </a:lnTo>
                    <a:lnTo>
                      <a:pt x="30" y="97"/>
                    </a:lnTo>
                    <a:lnTo>
                      <a:pt x="10" y="70"/>
                    </a:lnTo>
                    <a:lnTo>
                      <a:pt x="0" y="40"/>
                    </a:lnTo>
                    <a:lnTo>
                      <a:pt x="2" y="10"/>
                    </a:lnTo>
                    <a:lnTo>
                      <a:pt x="21" y="7"/>
                    </a:lnTo>
                    <a:lnTo>
                      <a:pt x="37" y="2"/>
                    </a:lnTo>
                    <a:lnTo>
                      <a:pt x="57" y="0"/>
                    </a:lnTo>
                    <a:lnTo>
                      <a:pt x="73"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29" name="Freeform 462"/>
              <p:cNvSpPr/>
              <p:nvPr/>
            </p:nvSpPr>
            <p:spPr bwMode="auto">
              <a:xfrm>
                <a:off x="3038" y="2190"/>
                <a:ext cx="5" cy="37"/>
              </a:xfrm>
              <a:custGeom>
                <a:avLst/>
                <a:gdLst>
                  <a:gd name="T0" fmla="*/ 0 w 19"/>
                  <a:gd name="T1" fmla="*/ 0 h 147"/>
                  <a:gd name="T2" fmla="*/ 0 w 19"/>
                  <a:gd name="T3" fmla="*/ 0 h 147"/>
                  <a:gd name="T4" fmla="*/ 0 w 19"/>
                  <a:gd name="T5" fmla="*/ 0 h 147"/>
                  <a:gd name="T6" fmla="*/ 0 w 19"/>
                  <a:gd name="T7" fmla="*/ 0 h 147"/>
                  <a:gd name="T8" fmla="*/ 0 w 19"/>
                  <a:gd name="T9" fmla="*/ 0 h 147"/>
                  <a:gd name="T10" fmla="*/ 0 w 19"/>
                  <a:gd name="T11" fmla="*/ 0 h 147"/>
                  <a:gd name="T12" fmla="*/ 0 w 19"/>
                  <a:gd name="T13" fmla="*/ 0 h 147"/>
                  <a:gd name="T14" fmla="*/ 0 w 19"/>
                  <a:gd name="T15" fmla="*/ 0 h 147"/>
                  <a:gd name="T16" fmla="*/ 0 w 19"/>
                  <a:gd name="T17" fmla="*/ 0 h 147"/>
                  <a:gd name="T18" fmla="*/ 0 w 19"/>
                  <a:gd name="T19" fmla="*/ 0 h 147"/>
                  <a:gd name="T20" fmla="*/ 0 w 19"/>
                  <a:gd name="T21" fmla="*/ 0 h 147"/>
                  <a:gd name="T22" fmla="*/ 0 w 19"/>
                  <a:gd name="T23" fmla="*/ 0 h 147"/>
                  <a:gd name="T24" fmla="*/ 0 w 19"/>
                  <a:gd name="T25" fmla="*/ 0 h 147"/>
                  <a:gd name="T26" fmla="*/ 0 w 19"/>
                  <a:gd name="T27" fmla="*/ 0 h 147"/>
                  <a:gd name="T28" fmla="*/ 0 w 19"/>
                  <a:gd name="T29" fmla="*/ 0 h 147"/>
                  <a:gd name="T30" fmla="*/ 0 w 19"/>
                  <a:gd name="T31" fmla="*/ 0 h 147"/>
                  <a:gd name="T32" fmla="*/ 0 w 19"/>
                  <a:gd name="T33" fmla="*/ 0 h 1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 h="147">
                    <a:moveTo>
                      <a:pt x="10" y="141"/>
                    </a:moveTo>
                    <a:lnTo>
                      <a:pt x="16" y="147"/>
                    </a:lnTo>
                    <a:lnTo>
                      <a:pt x="13" y="147"/>
                    </a:lnTo>
                    <a:lnTo>
                      <a:pt x="7" y="147"/>
                    </a:lnTo>
                    <a:lnTo>
                      <a:pt x="5" y="147"/>
                    </a:lnTo>
                    <a:lnTo>
                      <a:pt x="0" y="122"/>
                    </a:lnTo>
                    <a:lnTo>
                      <a:pt x="0" y="97"/>
                    </a:lnTo>
                    <a:lnTo>
                      <a:pt x="2" y="73"/>
                    </a:lnTo>
                    <a:lnTo>
                      <a:pt x="5" y="46"/>
                    </a:lnTo>
                    <a:lnTo>
                      <a:pt x="5" y="35"/>
                    </a:lnTo>
                    <a:lnTo>
                      <a:pt x="7" y="21"/>
                    </a:lnTo>
                    <a:lnTo>
                      <a:pt x="13" y="10"/>
                    </a:lnTo>
                    <a:lnTo>
                      <a:pt x="16" y="0"/>
                    </a:lnTo>
                    <a:lnTo>
                      <a:pt x="16" y="35"/>
                    </a:lnTo>
                    <a:lnTo>
                      <a:pt x="19" y="70"/>
                    </a:lnTo>
                    <a:lnTo>
                      <a:pt x="16" y="106"/>
                    </a:lnTo>
                    <a:lnTo>
                      <a:pt x="10" y="141"/>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30" name="Freeform 463"/>
              <p:cNvSpPr/>
              <p:nvPr/>
            </p:nvSpPr>
            <p:spPr bwMode="auto">
              <a:xfrm>
                <a:off x="3065" y="2193"/>
                <a:ext cx="19" cy="29"/>
              </a:xfrm>
              <a:custGeom>
                <a:avLst/>
                <a:gdLst>
                  <a:gd name="T0" fmla="*/ 0 w 76"/>
                  <a:gd name="T1" fmla="*/ 0 h 119"/>
                  <a:gd name="T2" fmla="*/ 0 w 76"/>
                  <a:gd name="T3" fmla="*/ 0 h 119"/>
                  <a:gd name="T4" fmla="*/ 0 w 76"/>
                  <a:gd name="T5" fmla="*/ 0 h 119"/>
                  <a:gd name="T6" fmla="*/ 0 w 76"/>
                  <a:gd name="T7" fmla="*/ 0 h 119"/>
                  <a:gd name="T8" fmla="*/ 0 w 76"/>
                  <a:gd name="T9" fmla="*/ 0 h 119"/>
                  <a:gd name="T10" fmla="*/ 0 w 76"/>
                  <a:gd name="T11" fmla="*/ 0 h 119"/>
                  <a:gd name="T12" fmla="*/ 0 w 76"/>
                  <a:gd name="T13" fmla="*/ 0 h 119"/>
                  <a:gd name="T14" fmla="*/ 0 w 76"/>
                  <a:gd name="T15" fmla="*/ 0 h 1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6" h="119">
                    <a:moveTo>
                      <a:pt x="76" y="109"/>
                    </a:moveTo>
                    <a:lnTo>
                      <a:pt x="0" y="119"/>
                    </a:lnTo>
                    <a:lnTo>
                      <a:pt x="5" y="114"/>
                    </a:lnTo>
                    <a:lnTo>
                      <a:pt x="5" y="0"/>
                    </a:lnTo>
                    <a:lnTo>
                      <a:pt x="21" y="30"/>
                    </a:lnTo>
                    <a:lnTo>
                      <a:pt x="41" y="55"/>
                    </a:lnTo>
                    <a:lnTo>
                      <a:pt x="60" y="82"/>
                    </a:lnTo>
                    <a:lnTo>
                      <a:pt x="76" y="109"/>
                    </a:lnTo>
                    <a:close/>
                  </a:path>
                </a:pathLst>
              </a:custGeom>
              <a:solidFill>
                <a:srgbClr val="E8E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31" name="Freeform 464"/>
              <p:cNvSpPr/>
              <p:nvPr/>
            </p:nvSpPr>
            <p:spPr bwMode="auto">
              <a:xfrm>
                <a:off x="2968" y="2194"/>
                <a:ext cx="22" cy="37"/>
              </a:xfrm>
              <a:custGeom>
                <a:avLst/>
                <a:gdLst>
                  <a:gd name="T0" fmla="*/ 0 w 87"/>
                  <a:gd name="T1" fmla="*/ 0 h 150"/>
                  <a:gd name="T2" fmla="*/ 0 w 87"/>
                  <a:gd name="T3" fmla="*/ 0 h 150"/>
                  <a:gd name="T4" fmla="*/ 0 w 87"/>
                  <a:gd name="T5" fmla="*/ 0 h 150"/>
                  <a:gd name="T6" fmla="*/ 0 w 87"/>
                  <a:gd name="T7" fmla="*/ 0 h 150"/>
                  <a:gd name="T8" fmla="*/ 0 w 87"/>
                  <a:gd name="T9" fmla="*/ 0 h 150"/>
                  <a:gd name="T10" fmla="*/ 0 w 87"/>
                  <a:gd name="T11" fmla="*/ 0 h 150"/>
                  <a:gd name="T12" fmla="*/ 0 w 87"/>
                  <a:gd name="T13" fmla="*/ 0 h 150"/>
                  <a:gd name="T14" fmla="*/ 0 w 87"/>
                  <a:gd name="T15" fmla="*/ 0 h 150"/>
                  <a:gd name="T16" fmla="*/ 0 w 87"/>
                  <a:gd name="T17" fmla="*/ 0 h 150"/>
                  <a:gd name="T18" fmla="*/ 0 w 87"/>
                  <a:gd name="T19" fmla="*/ 0 h 150"/>
                  <a:gd name="T20" fmla="*/ 0 w 87"/>
                  <a:gd name="T21" fmla="*/ 0 h 150"/>
                  <a:gd name="T22" fmla="*/ 0 w 87"/>
                  <a:gd name="T23" fmla="*/ 0 h 150"/>
                  <a:gd name="T24" fmla="*/ 0 w 87"/>
                  <a:gd name="T25" fmla="*/ 0 h 150"/>
                  <a:gd name="T26" fmla="*/ 0 w 87"/>
                  <a:gd name="T27" fmla="*/ 0 h 150"/>
                  <a:gd name="T28" fmla="*/ 0 w 87"/>
                  <a:gd name="T29" fmla="*/ 0 h 150"/>
                  <a:gd name="T30" fmla="*/ 0 w 87"/>
                  <a:gd name="T31" fmla="*/ 0 h 150"/>
                  <a:gd name="T32" fmla="*/ 0 w 87"/>
                  <a:gd name="T33" fmla="*/ 0 h 150"/>
                  <a:gd name="T34" fmla="*/ 0 w 87"/>
                  <a:gd name="T35" fmla="*/ 0 h 150"/>
                  <a:gd name="T36" fmla="*/ 0 w 87"/>
                  <a:gd name="T37" fmla="*/ 0 h 150"/>
                  <a:gd name="T38" fmla="*/ 0 w 87"/>
                  <a:gd name="T39" fmla="*/ 0 h 150"/>
                  <a:gd name="T40" fmla="*/ 0 w 87"/>
                  <a:gd name="T41" fmla="*/ 0 h 150"/>
                  <a:gd name="T42" fmla="*/ 0 w 87"/>
                  <a:gd name="T43" fmla="*/ 0 h 150"/>
                  <a:gd name="T44" fmla="*/ 0 w 87"/>
                  <a:gd name="T45" fmla="*/ 0 h 150"/>
                  <a:gd name="T46" fmla="*/ 0 w 87"/>
                  <a:gd name="T47" fmla="*/ 0 h 150"/>
                  <a:gd name="T48" fmla="*/ 0 w 87"/>
                  <a:gd name="T49" fmla="*/ 0 h 1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150">
                    <a:moveTo>
                      <a:pt x="87" y="0"/>
                    </a:moveTo>
                    <a:lnTo>
                      <a:pt x="87" y="30"/>
                    </a:lnTo>
                    <a:lnTo>
                      <a:pt x="85" y="57"/>
                    </a:lnTo>
                    <a:lnTo>
                      <a:pt x="80" y="87"/>
                    </a:lnTo>
                    <a:lnTo>
                      <a:pt x="77" y="113"/>
                    </a:lnTo>
                    <a:lnTo>
                      <a:pt x="75" y="122"/>
                    </a:lnTo>
                    <a:lnTo>
                      <a:pt x="75" y="131"/>
                    </a:lnTo>
                    <a:lnTo>
                      <a:pt x="71" y="138"/>
                    </a:lnTo>
                    <a:lnTo>
                      <a:pt x="71" y="150"/>
                    </a:lnTo>
                    <a:lnTo>
                      <a:pt x="55" y="125"/>
                    </a:lnTo>
                    <a:lnTo>
                      <a:pt x="39" y="97"/>
                    </a:lnTo>
                    <a:lnTo>
                      <a:pt x="20" y="73"/>
                    </a:lnTo>
                    <a:lnTo>
                      <a:pt x="4" y="49"/>
                    </a:lnTo>
                    <a:lnTo>
                      <a:pt x="6" y="37"/>
                    </a:lnTo>
                    <a:lnTo>
                      <a:pt x="4" y="30"/>
                    </a:lnTo>
                    <a:lnTo>
                      <a:pt x="0" y="21"/>
                    </a:lnTo>
                    <a:lnTo>
                      <a:pt x="4" y="14"/>
                    </a:lnTo>
                    <a:lnTo>
                      <a:pt x="14" y="10"/>
                    </a:lnTo>
                    <a:lnTo>
                      <a:pt x="25" y="7"/>
                    </a:lnTo>
                    <a:lnTo>
                      <a:pt x="36" y="7"/>
                    </a:lnTo>
                    <a:lnTo>
                      <a:pt x="47" y="5"/>
                    </a:lnTo>
                    <a:lnTo>
                      <a:pt x="55" y="2"/>
                    </a:lnTo>
                    <a:lnTo>
                      <a:pt x="66" y="0"/>
                    </a:lnTo>
                    <a:lnTo>
                      <a:pt x="77" y="0"/>
                    </a:lnTo>
                    <a:lnTo>
                      <a:pt x="87"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32" name="Freeform 465"/>
              <p:cNvSpPr/>
              <p:nvPr/>
            </p:nvSpPr>
            <p:spPr bwMode="auto">
              <a:xfrm>
                <a:off x="3014" y="2195"/>
                <a:ext cx="7" cy="36"/>
              </a:xfrm>
              <a:custGeom>
                <a:avLst/>
                <a:gdLst>
                  <a:gd name="T0" fmla="*/ 0 w 27"/>
                  <a:gd name="T1" fmla="*/ 0 h 145"/>
                  <a:gd name="T2" fmla="*/ 0 w 27"/>
                  <a:gd name="T3" fmla="*/ 0 h 145"/>
                  <a:gd name="T4" fmla="*/ 0 w 27"/>
                  <a:gd name="T5" fmla="*/ 0 h 145"/>
                  <a:gd name="T6" fmla="*/ 0 w 27"/>
                  <a:gd name="T7" fmla="*/ 0 h 145"/>
                  <a:gd name="T8" fmla="*/ 0 w 27"/>
                  <a:gd name="T9" fmla="*/ 0 h 145"/>
                  <a:gd name="T10" fmla="*/ 0 w 27"/>
                  <a:gd name="T11" fmla="*/ 0 h 145"/>
                  <a:gd name="T12" fmla="*/ 0 w 27"/>
                  <a:gd name="T13" fmla="*/ 0 h 145"/>
                  <a:gd name="T14" fmla="*/ 0 w 27"/>
                  <a:gd name="T15" fmla="*/ 0 h 145"/>
                  <a:gd name="T16" fmla="*/ 0 w 27"/>
                  <a:gd name="T17" fmla="*/ 0 h 145"/>
                  <a:gd name="T18" fmla="*/ 0 w 27"/>
                  <a:gd name="T19" fmla="*/ 0 h 145"/>
                  <a:gd name="T20" fmla="*/ 0 w 27"/>
                  <a:gd name="T21" fmla="*/ 0 h 145"/>
                  <a:gd name="T22" fmla="*/ 0 w 27"/>
                  <a:gd name="T23" fmla="*/ 0 h 145"/>
                  <a:gd name="T24" fmla="*/ 0 w 27"/>
                  <a:gd name="T25" fmla="*/ 0 h 145"/>
                  <a:gd name="T26" fmla="*/ 0 w 27"/>
                  <a:gd name="T27" fmla="*/ 0 h 145"/>
                  <a:gd name="T28" fmla="*/ 0 w 27"/>
                  <a:gd name="T29" fmla="*/ 0 h 145"/>
                  <a:gd name="T30" fmla="*/ 0 w 27"/>
                  <a:gd name="T31" fmla="*/ 0 h 145"/>
                  <a:gd name="T32" fmla="*/ 0 w 27"/>
                  <a:gd name="T33" fmla="*/ 0 h 1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145">
                    <a:moveTo>
                      <a:pt x="22" y="133"/>
                    </a:moveTo>
                    <a:lnTo>
                      <a:pt x="25" y="133"/>
                    </a:lnTo>
                    <a:lnTo>
                      <a:pt x="27" y="133"/>
                    </a:lnTo>
                    <a:lnTo>
                      <a:pt x="22" y="138"/>
                    </a:lnTo>
                    <a:lnTo>
                      <a:pt x="16" y="142"/>
                    </a:lnTo>
                    <a:lnTo>
                      <a:pt x="11" y="142"/>
                    </a:lnTo>
                    <a:lnTo>
                      <a:pt x="8" y="145"/>
                    </a:lnTo>
                    <a:lnTo>
                      <a:pt x="2" y="138"/>
                    </a:lnTo>
                    <a:lnTo>
                      <a:pt x="0" y="128"/>
                    </a:lnTo>
                    <a:lnTo>
                      <a:pt x="0" y="115"/>
                    </a:lnTo>
                    <a:lnTo>
                      <a:pt x="2" y="98"/>
                    </a:lnTo>
                    <a:lnTo>
                      <a:pt x="2" y="85"/>
                    </a:lnTo>
                    <a:lnTo>
                      <a:pt x="11" y="66"/>
                    </a:lnTo>
                    <a:lnTo>
                      <a:pt x="14" y="41"/>
                    </a:lnTo>
                    <a:lnTo>
                      <a:pt x="16" y="19"/>
                    </a:lnTo>
                    <a:lnTo>
                      <a:pt x="22" y="0"/>
                    </a:lnTo>
                    <a:lnTo>
                      <a:pt x="22" y="133"/>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33" name="Freeform 466"/>
              <p:cNvSpPr/>
              <p:nvPr/>
            </p:nvSpPr>
            <p:spPr bwMode="auto">
              <a:xfrm>
                <a:off x="2943" y="2199"/>
                <a:ext cx="18" cy="32"/>
              </a:xfrm>
              <a:custGeom>
                <a:avLst/>
                <a:gdLst>
                  <a:gd name="T0" fmla="*/ 0 w 71"/>
                  <a:gd name="T1" fmla="*/ 0 h 131"/>
                  <a:gd name="T2" fmla="*/ 0 w 71"/>
                  <a:gd name="T3" fmla="*/ 0 h 131"/>
                  <a:gd name="T4" fmla="*/ 0 w 71"/>
                  <a:gd name="T5" fmla="*/ 0 h 131"/>
                  <a:gd name="T6" fmla="*/ 0 w 71"/>
                  <a:gd name="T7" fmla="*/ 0 h 131"/>
                  <a:gd name="T8" fmla="*/ 0 w 71"/>
                  <a:gd name="T9" fmla="*/ 0 h 131"/>
                  <a:gd name="T10" fmla="*/ 0 w 71"/>
                  <a:gd name="T11" fmla="*/ 0 h 131"/>
                  <a:gd name="T12" fmla="*/ 0 w 71"/>
                  <a:gd name="T13" fmla="*/ 0 h 131"/>
                  <a:gd name="T14" fmla="*/ 0 w 71"/>
                  <a:gd name="T15" fmla="*/ 0 h 131"/>
                  <a:gd name="T16" fmla="*/ 0 w 71"/>
                  <a:gd name="T17" fmla="*/ 0 h 131"/>
                  <a:gd name="T18" fmla="*/ 0 w 71"/>
                  <a:gd name="T19" fmla="*/ 0 h 131"/>
                  <a:gd name="T20" fmla="*/ 0 w 71"/>
                  <a:gd name="T21" fmla="*/ 0 h 131"/>
                  <a:gd name="T22" fmla="*/ 0 w 71"/>
                  <a:gd name="T23" fmla="*/ 0 h 131"/>
                  <a:gd name="T24" fmla="*/ 0 w 71"/>
                  <a:gd name="T25" fmla="*/ 0 h 131"/>
                  <a:gd name="T26" fmla="*/ 0 w 71"/>
                  <a:gd name="T27" fmla="*/ 0 h 131"/>
                  <a:gd name="T28" fmla="*/ 0 w 71"/>
                  <a:gd name="T29" fmla="*/ 0 h 131"/>
                  <a:gd name="T30" fmla="*/ 0 w 71"/>
                  <a:gd name="T31" fmla="*/ 0 h 131"/>
                  <a:gd name="T32" fmla="*/ 0 w 71"/>
                  <a:gd name="T33" fmla="*/ 0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 h="131">
                    <a:moveTo>
                      <a:pt x="71" y="0"/>
                    </a:moveTo>
                    <a:lnTo>
                      <a:pt x="65" y="35"/>
                    </a:lnTo>
                    <a:lnTo>
                      <a:pt x="62" y="68"/>
                    </a:lnTo>
                    <a:lnTo>
                      <a:pt x="60" y="101"/>
                    </a:lnTo>
                    <a:lnTo>
                      <a:pt x="55" y="131"/>
                    </a:lnTo>
                    <a:lnTo>
                      <a:pt x="43" y="108"/>
                    </a:lnTo>
                    <a:lnTo>
                      <a:pt x="32" y="87"/>
                    </a:lnTo>
                    <a:lnTo>
                      <a:pt x="18" y="65"/>
                    </a:lnTo>
                    <a:lnTo>
                      <a:pt x="5" y="46"/>
                    </a:lnTo>
                    <a:lnTo>
                      <a:pt x="5" y="38"/>
                    </a:lnTo>
                    <a:lnTo>
                      <a:pt x="2" y="27"/>
                    </a:lnTo>
                    <a:lnTo>
                      <a:pt x="0" y="18"/>
                    </a:lnTo>
                    <a:lnTo>
                      <a:pt x="0" y="11"/>
                    </a:lnTo>
                    <a:lnTo>
                      <a:pt x="18" y="11"/>
                    </a:lnTo>
                    <a:lnTo>
                      <a:pt x="35" y="8"/>
                    </a:lnTo>
                    <a:lnTo>
                      <a:pt x="55" y="2"/>
                    </a:lnTo>
                    <a:lnTo>
                      <a:pt x="71"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34" name="Freeform 467"/>
              <p:cNvSpPr/>
              <p:nvPr/>
            </p:nvSpPr>
            <p:spPr bwMode="auto">
              <a:xfrm>
                <a:off x="2990" y="2199"/>
                <a:ext cx="4" cy="36"/>
              </a:xfrm>
              <a:custGeom>
                <a:avLst/>
                <a:gdLst>
                  <a:gd name="T0" fmla="*/ 0 w 20"/>
                  <a:gd name="T1" fmla="*/ 0 h 144"/>
                  <a:gd name="T2" fmla="*/ 0 w 20"/>
                  <a:gd name="T3" fmla="*/ 0 h 144"/>
                  <a:gd name="T4" fmla="*/ 0 w 20"/>
                  <a:gd name="T5" fmla="*/ 0 h 144"/>
                  <a:gd name="T6" fmla="*/ 0 w 20"/>
                  <a:gd name="T7" fmla="*/ 0 h 144"/>
                  <a:gd name="T8" fmla="*/ 0 w 20"/>
                  <a:gd name="T9" fmla="*/ 0 h 144"/>
                  <a:gd name="T10" fmla="*/ 0 w 20"/>
                  <a:gd name="T11" fmla="*/ 0 h 144"/>
                  <a:gd name="T12" fmla="*/ 0 w 20"/>
                  <a:gd name="T13" fmla="*/ 0 h 144"/>
                  <a:gd name="T14" fmla="*/ 0 w 20"/>
                  <a:gd name="T15" fmla="*/ 0 h 144"/>
                  <a:gd name="T16" fmla="*/ 0 w 20"/>
                  <a:gd name="T17" fmla="*/ 0 h 144"/>
                  <a:gd name="T18" fmla="*/ 0 w 20"/>
                  <a:gd name="T19" fmla="*/ 0 h 144"/>
                  <a:gd name="T20" fmla="*/ 0 w 20"/>
                  <a:gd name="T21" fmla="*/ 0 h 144"/>
                  <a:gd name="T22" fmla="*/ 0 w 20"/>
                  <a:gd name="T23" fmla="*/ 0 h 144"/>
                  <a:gd name="T24" fmla="*/ 0 w 20"/>
                  <a:gd name="T25" fmla="*/ 0 h 144"/>
                  <a:gd name="T26" fmla="*/ 0 w 20"/>
                  <a:gd name="T27" fmla="*/ 0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144">
                    <a:moveTo>
                      <a:pt x="18" y="136"/>
                    </a:moveTo>
                    <a:lnTo>
                      <a:pt x="20" y="142"/>
                    </a:lnTo>
                    <a:lnTo>
                      <a:pt x="14" y="142"/>
                    </a:lnTo>
                    <a:lnTo>
                      <a:pt x="9" y="144"/>
                    </a:lnTo>
                    <a:lnTo>
                      <a:pt x="7" y="144"/>
                    </a:lnTo>
                    <a:lnTo>
                      <a:pt x="0" y="142"/>
                    </a:lnTo>
                    <a:lnTo>
                      <a:pt x="7" y="106"/>
                    </a:lnTo>
                    <a:lnTo>
                      <a:pt x="12" y="71"/>
                    </a:lnTo>
                    <a:lnTo>
                      <a:pt x="18" y="35"/>
                    </a:lnTo>
                    <a:lnTo>
                      <a:pt x="20" y="0"/>
                    </a:lnTo>
                    <a:lnTo>
                      <a:pt x="20" y="35"/>
                    </a:lnTo>
                    <a:lnTo>
                      <a:pt x="20" y="68"/>
                    </a:lnTo>
                    <a:lnTo>
                      <a:pt x="20" y="101"/>
                    </a:lnTo>
                    <a:lnTo>
                      <a:pt x="18" y="136"/>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35" name="Freeform 468"/>
              <p:cNvSpPr/>
              <p:nvPr/>
            </p:nvSpPr>
            <p:spPr bwMode="auto">
              <a:xfrm>
                <a:off x="2922" y="2203"/>
                <a:ext cx="15" cy="33"/>
              </a:xfrm>
              <a:custGeom>
                <a:avLst/>
                <a:gdLst>
                  <a:gd name="T0" fmla="*/ 0 w 60"/>
                  <a:gd name="T1" fmla="*/ 0 h 133"/>
                  <a:gd name="T2" fmla="*/ 0 w 60"/>
                  <a:gd name="T3" fmla="*/ 0 h 133"/>
                  <a:gd name="T4" fmla="*/ 0 w 60"/>
                  <a:gd name="T5" fmla="*/ 0 h 133"/>
                  <a:gd name="T6" fmla="*/ 0 w 60"/>
                  <a:gd name="T7" fmla="*/ 0 h 133"/>
                  <a:gd name="T8" fmla="*/ 0 w 60"/>
                  <a:gd name="T9" fmla="*/ 0 h 133"/>
                  <a:gd name="T10" fmla="*/ 0 w 60"/>
                  <a:gd name="T11" fmla="*/ 0 h 133"/>
                  <a:gd name="T12" fmla="*/ 0 w 60"/>
                  <a:gd name="T13" fmla="*/ 0 h 133"/>
                  <a:gd name="T14" fmla="*/ 0 w 60"/>
                  <a:gd name="T15" fmla="*/ 0 h 133"/>
                  <a:gd name="T16" fmla="*/ 0 w 60"/>
                  <a:gd name="T17" fmla="*/ 0 h 133"/>
                  <a:gd name="T18" fmla="*/ 0 w 60"/>
                  <a:gd name="T19" fmla="*/ 0 h 133"/>
                  <a:gd name="T20" fmla="*/ 0 w 60"/>
                  <a:gd name="T21" fmla="*/ 0 h 133"/>
                  <a:gd name="T22" fmla="*/ 0 w 60"/>
                  <a:gd name="T23" fmla="*/ 0 h 133"/>
                  <a:gd name="T24" fmla="*/ 0 w 60"/>
                  <a:gd name="T25" fmla="*/ 0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133">
                    <a:moveTo>
                      <a:pt x="60" y="0"/>
                    </a:moveTo>
                    <a:lnTo>
                      <a:pt x="52" y="32"/>
                    </a:lnTo>
                    <a:lnTo>
                      <a:pt x="49" y="68"/>
                    </a:lnTo>
                    <a:lnTo>
                      <a:pt x="44" y="103"/>
                    </a:lnTo>
                    <a:lnTo>
                      <a:pt x="44" y="133"/>
                    </a:lnTo>
                    <a:lnTo>
                      <a:pt x="32" y="108"/>
                    </a:lnTo>
                    <a:lnTo>
                      <a:pt x="21" y="82"/>
                    </a:lnTo>
                    <a:lnTo>
                      <a:pt x="11" y="57"/>
                    </a:lnTo>
                    <a:lnTo>
                      <a:pt x="0" y="30"/>
                    </a:lnTo>
                    <a:lnTo>
                      <a:pt x="3" y="11"/>
                    </a:lnTo>
                    <a:lnTo>
                      <a:pt x="19" y="5"/>
                    </a:lnTo>
                    <a:lnTo>
                      <a:pt x="41" y="2"/>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36" name="Freeform 469"/>
              <p:cNvSpPr/>
              <p:nvPr/>
            </p:nvSpPr>
            <p:spPr bwMode="auto">
              <a:xfrm>
                <a:off x="2961" y="2203"/>
                <a:ext cx="5" cy="36"/>
              </a:xfrm>
              <a:custGeom>
                <a:avLst/>
                <a:gdLst>
                  <a:gd name="T0" fmla="*/ 0 w 19"/>
                  <a:gd name="T1" fmla="*/ 0 h 142"/>
                  <a:gd name="T2" fmla="*/ 0 w 19"/>
                  <a:gd name="T3" fmla="*/ 0 h 142"/>
                  <a:gd name="T4" fmla="*/ 0 w 19"/>
                  <a:gd name="T5" fmla="*/ 0 h 142"/>
                  <a:gd name="T6" fmla="*/ 0 w 19"/>
                  <a:gd name="T7" fmla="*/ 0 h 142"/>
                  <a:gd name="T8" fmla="*/ 0 w 19"/>
                  <a:gd name="T9" fmla="*/ 0 h 142"/>
                  <a:gd name="T10" fmla="*/ 0 w 19"/>
                  <a:gd name="T11" fmla="*/ 0 h 142"/>
                  <a:gd name="T12" fmla="*/ 0 w 19"/>
                  <a:gd name="T13" fmla="*/ 0 h 142"/>
                  <a:gd name="T14" fmla="*/ 0 w 19"/>
                  <a:gd name="T15" fmla="*/ 0 h 142"/>
                  <a:gd name="T16" fmla="*/ 0 w 19"/>
                  <a:gd name="T17" fmla="*/ 0 h 142"/>
                  <a:gd name="T18" fmla="*/ 0 w 19"/>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2">
                    <a:moveTo>
                      <a:pt x="13" y="142"/>
                    </a:moveTo>
                    <a:lnTo>
                      <a:pt x="0" y="142"/>
                    </a:lnTo>
                    <a:lnTo>
                      <a:pt x="0" y="106"/>
                    </a:lnTo>
                    <a:lnTo>
                      <a:pt x="2" y="71"/>
                    </a:lnTo>
                    <a:lnTo>
                      <a:pt x="7" y="34"/>
                    </a:lnTo>
                    <a:lnTo>
                      <a:pt x="13" y="0"/>
                    </a:lnTo>
                    <a:lnTo>
                      <a:pt x="16" y="36"/>
                    </a:lnTo>
                    <a:lnTo>
                      <a:pt x="19" y="74"/>
                    </a:lnTo>
                    <a:lnTo>
                      <a:pt x="19" y="110"/>
                    </a:lnTo>
                    <a:lnTo>
                      <a:pt x="13" y="142"/>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37" name="Freeform 470"/>
              <p:cNvSpPr/>
              <p:nvPr/>
            </p:nvSpPr>
            <p:spPr bwMode="auto">
              <a:xfrm>
                <a:off x="3032" y="2204"/>
                <a:ext cx="269" cy="62"/>
              </a:xfrm>
              <a:custGeom>
                <a:avLst/>
                <a:gdLst>
                  <a:gd name="T0" fmla="*/ 0 w 1074"/>
                  <a:gd name="T1" fmla="*/ 0 h 246"/>
                  <a:gd name="T2" fmla="*/ 0 w 1074"/>
                  <a:gd name="T3" fmla="*/ 0 h 246"/>
                  <a:gd name="T4" fmla="*/ 0 w 1074"/>
                  <a:gd name="T5" fmla="*/ 0 h 246"/>
                  <a:gd name="T6" fmla="*/ 0 w 1074"/>
                  <a:gd name="T7" fmla="*/ 0 h 246"/>
                  <a:gd name="T8" fmla="*/ 0 w 1074"/>
                  <a:gd name="T9" fmla="*/ 0 h 246"/>
                  <a:gd name="T10" fmla="*/ 0 w 1074"/>
                  <a:gd name="T11" fmla="*/ 0 h 246"/>
                  <a:gd name="T12" fmla="*/ 0 w 1074"/>
                  <a:gd name="T13" fmla="*/ 0 h 246"/>
                  <a:gd name="T14" fmla="*/ 0 w 1074"/>
                  <a:gd name="T15" fmla="*/ 0 h 246"/>
                  <a:gd name="T16" fmla="*/ 0 w 1074"/>
                  <a:gd name="T17" fmla="*/ 0 h 246"/>
                  <a:gd name="T18" fmla="*/ 0 w 1074"/>
                  <a:gd name="T19" fmla="*/ 0 h 246"/>
                  <a:gd name="T20" fmla="*/ 0 w 1074"/>
                  <a:gd name="T21" fmla="*/ 0 h 246"/>
                  <a:gd name="T22" fmla="*/ 0 w 1074"/>
                  <a:gd name="T23" fmla="*/ 0 h 246"/>
                  <a:gd name="T24" fmla="*/ 0 w 1074"/>
                  <a:gd name="T25" fmla="*/ 0 h 246"/>
                  <a:gd name="T26" fmla="*/ 0 w 1074"/>
                  <a:gd name="T27" fmla="*/ 0 h 246"/>
                  <a:gd name="T28" fmla="*/ 0 w 1074"/>
                  <a:gd name="T29" fmla="*/ 0 h 246"/>
                  <a:gd name="T30" fmla="*/ 0 w 1074"/>
                  <a:gd name="T31" fmla="*/ 0 h 246"/>
                  <a:gd name="T32" fmla="*/ 0 w 1074"/>
                  <a:gd name="T33" fmla="*/ 0 h 246"/>
                  <a:gd name="T34" fmla="*/ 0 w 1074"/>
                  <a:gd name="T35" fmla="*/ 0 h 246"/>
                  <a:gd name="T36" fmla="*/ 0 w 1074"/>
                  <a:gd name="T37" fmla="*/ 0 h 246"/>
                  <a:gd name="T38" fmla="*/ 0 w 1074"/>
                  <a:gd name="T39" fmla="*/ 0 h 246"/>
                  <a:gd name="T40" fmla="*/ 0 w 1074"/>
                  <a:gd name="T41" fmla="*/ 0 h 246"/>
                  <a:gd name="T42" fmla="*/ 0 w 1074"/>
                  <a:gd name="T43" fmla="*/ 0 h 246"/>
                  <a:gd name="T44" fmla="*/ 0 w 1074"/>
                  <a:gd name="T45" fmla="*/ 0 h 246"/>
                  <a:gd name="T46" fmla="*/ 0 w 1074"/>
                  <a:gd name="T47" fmla="*/ 0 h 246"/>
                  <a:gd name="T48" fmla="*/ 0 w 1074"/>
                  <a:gd name="T49" fmla="*/ 0 h 246"/>
                  <a:gd name="T50" fmla="*/ 0 w 1074"/>
                  <a:gd name="T51" fmla="*/ 0 h 246"/>
                  <a:gd name="T52" fmla="*/ 0 w 1074"/>
                  <a:gd name="T53" fmla="*/ 0 h 246"/>
                  <a:gd name="T54" fmla="*/ 0 w 1074"/>
                  <a:gd name="T55" fmla="*/ 0 h 246"/>
                  <a:gd name="T56" fmla="*/ 0 w 1074"/>
                  <a:gd name="T57" fmla="*/ 0 h 246"/>
                  <a:gd name="T58" fmla="*/ 0 w 1074"/>
                  <a:gd name="T59" fmla="*/ 0 h 246"/>
                  <a:gd name="T60" fmla="*/ 0 w 1074"/>
                  <a:gd name="T61" fmla="*/ 0 h 246"/>
                  <a:gd name="T62" fmla="*/ 0 w 1074"/>
                  <a:gd name="T63" fmla="*/ 0 h 246"/>
                  <a:gd name="T64" fmla="*/ 0 w 1074"/>
                  <a:gd name="T65" fmla="*/ 0 h 246"/>
                  <a:gd name="T66" fmla="*/ 0 w 1074"/>
                  <a:gd name="T67" fmla="*/ 0 h 246"/>
                  <a:gd name="T68" fmla="*/ 0 w 1074"/>
                  <a:gd name="T69" fmla="*/ 0 h 246"/>
                  <a:gd name="T70" fmla="*/ 0 w 1074"/>
                  <a:gd name="T71" fmla="*/ 0 h 246"/>
                  <a:gd name="T72" fmla="*/ 0 w 1074"/>
                  <a:gd name="T73" fmla="*/ 0 h 246"/>
                  <a:gd name="T74" fmla="*/ 0 w 1074"/>
                  <a:gd name="T75" fmla="*/ 0 h 2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4" h="246">
                    <a:moveTo>
                      <a:pt x="1074" y="68"/>
                    </a:moveTo>
                    <a:lnTo>
                      <a:pt x="1009" y="80"/>
                    </a:lnTo>
                    <a:lnTo>
                      <a:pt x="943" y="91"/>
                    </a:lnTo>
                    <a:lnTo>
                      <a:pt x="875" y="101"/>
                    </a:lnTo>
                    <a:lnTo>
                      <a:pt x="809" y="112"/>
                    </a:lnTo>
                    <a:lnTo>
                      <a:pt x="744" y="123"/>
                    </a:lnTo>
                    <a:lnTo>
                      <a:pt x="676" y="134"/>
                    </a:lnTo>
                    <a:lnTo>
                      <a:pt x="611" y="145"/>
                    </a:lnTo>
                    <a:lnTo>
                      <a:pt x="545" y="156"/>
                    </a:lnTo>
                    <a:lnTo>
                      <a:pt x="476" y="167"/>
                    </a:lnTo>
                    <a:lnTo>
                      <a:pt x="411" y="178"/>
                    </a:lnTo>
                    <a:lnTo>
                      <a:pt x="346" y="188"/>
                    </a:lnTo>
                    <a:lnTo>
                      <a:pt x="278" y="202"/>
                    </a:lnTo>
                    <a:lnTo>
                      <a:pt x="212" y="213"/>
                    </a:lnTo>
                    <a:lnTo>
                      <a:pt x="145" y="224"/>
                    </a:lnTo>
                    <a:lnTo>
                      <a:pt x="79" y="234"/>
                    </a:lnTo>
                    <a:lnTo>
                      <a:pt x="11" y="246"/>
                    </a:lnTo>
                    <a:lnTo>
                      <a:pt x="9" y="243"/>
                    </a:lnTo>
                    <a:lnTo>
                      <a:pt x="2" y="238"/>
                    </a:lnTo>
                    <a:lnTo>
                      <a:pt x="0" y="234"/>
                    </a:lnTo>
                    <a:lnTo>
                      <a:pt x="0" y="229"/>
                    </a:lnTo>
                    <a:lnTo>
                      <a:pt x="11" y="227"/>
                    </a:lnTo>
                    <a:lnTo>
                      <a:pt x="21" y="224"/>
                    </a:lnTo>
                    <a:lnTo>
                      <a:pt x="35" y="224"/>
                    </a:lnTo>
                    <a:lnTo>
                      <a:pt x="46" y="224"/>
                    </a:lnTo>
                    <a:lnTo>
                      <a:pt x="57" y="221"/>
                    </a:lnTo>
                    <a:lnTo>
                      <a:pt x="68" y="218"/>
                    </a:lnTo>
                    <a:lnTo>
                      <a:pt x="76" y="210"/>
                    </a:lnTo>
                    <a:lnTo>
                      <a:pt x="82" y="199"/>
                    </a:lnTo>
                    <a:lnTo>
                      <a:pt x="85" y="186"/>
                    </a:lnTo>
                    <a:lnTo>
                      <a:pt x="82" y="174"/>
                    </a:lnTo>
                    <a:lnTo>
                      <a:pt x="79" y="164"/>
                    </a:lnTo>
                    <a:lnTo>
                      <a:pt x="82" y="151"/>
                    </a:lnTo>
                    <a:lnTo>
                      <a:pt x="1009" y="0"/>
                    </a:lnTo>
                    <a:lnTo>
                      <a:pt x="1025" y="17"/>
                    </a:lnTo>
                    <a:lnTo>
                      <a:pt x="1041" y="33"/>
                    </a:lnTo>
                    <a:lnTo>
                      <a:pt x="1057" y="50"/>
                    </a:lnTo>
                    <a:lnTo>
                      <a:pt x="1074" y="68"/>
                    </a:lnTo>
                    <a:close/>
                  </a:path>
                </a:pathLst>
              </a:custGeom>
              <a:solidFill>
                <a:srgbClr val="3FF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38" name="Freeform 471"/>
              <p:cNvSpPr/>
              <p:nvPr/>
            </p:nvSpPr>
            <p:spPr bwMode="auto">
              <a:xfrm>
                <a:off x="2894" y="2206"/>
                <a:ext cx="21" cy="30"/>
              </a:xfrm>
              <a:custGeom>
                <a:avLst/>
                <a:gdLst>
                  <a:gd name="T0" fmla="*/ 0 w 82"/>
                  <a:gd name="T1" fmla="*/ 0 h 119"/>
                  <a:gd name="T2" fmla="*/ 0 w 82"/>
                  <a:gd name="T3" fmla="*/ 0 h 119"/>
                  <a:gd name="T4" fmla="*/ 0 w 82"/>
                  <a:gd name="T5" fmla="*/ 0 h 119"/>
                  <a:gd name="T6" fmla="*/ 0 w 82"/>
                  <a:gd name="T7" fmla="*/ 0 h 119"/>
                  <a:gd name="T8" fmla="*/ 0 w 82"/>
                  <a:gd name="T9" fmla="*/ 0 h 119"/>
                  <a:gd name="T10" fmla="*/ 0 w 82"/>
                  <a:gd name="T11" fmla="*/ 0 h 119"/>
                  <a:gd name="T12" fmla="*/ 0 w 82"/>
                  <a:gd name="T13" fmla="*/ 0 h 119"/>
                  <a:gd name="T14" fmla="*/ 0 w 82"/>
                  <a:gd name="T15" fmla="*/ 0 h 119"/>
                  <a:gd name="T16" fmla="*/ 0 w 82"/>
                  <a:gd name="T17" fmla="*/ 0 h 119"/>
                  <a:gd name="T18" fmla="*/ 0 w 82"/>
                  <a:gd name="T19" fmla="*/ 0 h 119"/>
                  <a:gd name="T20" fmla="*/ 0 w 82"/>
                  <a:gd name="T21" fmla="*/ 0 h 119"/>
                  <a:gd name="T22" fmla="*/ 0 w 82"/>
                  <a:gd name="T23" fmla="*/ 0 h 119"/>
                  <a:gd name="T24" fmla="*/ 0 w 82"/>
                  <a:gd name="T25" fmla="*/ 0 h 119"/>
                  <a:gd name="T26" fmla="*/ 0 w 82"/>
                  <a:gd name="T27" fmla="*/ 0 h 119"/>
                  <a:gd name="T28" fmla="*/ 0 w 82"/>
                  <a:gd name="T29" fmla="*/ 0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2" h="119">
                    <a:moveTo>
                      <a:pt x="82" y="0"/>
                    </a:moveTo>
                    <a:lnTo>
                      <a:pt x="73" y="29"/>
                    </a:lnTo>
                    <a:lnTo>
                      <a:pt x="71" y="59"/>
                    </a:lnTo>
                    <a:lnTo>
                      <a:pt x="71" y="89"/>
                    </a:lnTo>
                    <a:lnTo>
                      <a:pt x="66" y="119"/>
                    </a:lnTo>
                    <a:lnTo>
                      <a:pt x="11" y="24"/>
                    </a:lnTo>
                    <a:lnTo>
                      <a:pt x="0" y="16"/>
                    </a:lnTo>
                    <a:lnTo>
                      <a:pt x="11" y="13"/>
                    </a:lnTo>
                    <a:lnTo>
                      <a:pt x="22" y="11"/>
                    </a:lnTo>
                    <a:lnTo>
                      <a:pt x="33" y="8"/>
                    </a:lnTo>
                    <a:lnTo>
                      <a:pt x="41" y="5"/>
                    </a:lnTo>
                    <a:lnTo>
                      <a:pt x="52" y="5"/>
                    </a:lnTo>
                    <a:lnTo>
                      <a:pt x="63" y="2"/>
                    </a:lnTo>
                    <a:lnTo>
                      <a:pt x="73" y="2"/>
                    </a:lnTo>
                    <a:lnTo>
                      <a:pt x="82"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39" name="Freeform 472"/>
              <p:cNvSpPr/>
              <p:nvPr/>
            </p:nvSpPr>
            <p:spPr bwMode="auto">
              <a:xfrm>
                <a:off x="2937" y="2208"/>
                <a:ext cx="4" cy="35"/>
              </a:xfrm>
              <a:custGeom>
                <a:avLst/>
                <a:gdLst>
                  <a:gd name="T0" fmla="*/ 0 w 14"/>
                  <a:gd name="T1" fmla="*/ 0 h 142"/>
                  <a:gd name="T2" fmla="*/ 0 w 14"/>
                  <a:gd name="T3" fmla="*/ 0 h 142"/>
                  <a:gd name="T4" fmla="*/ 0 w 14"/>
                  <a:gd name="T5" fmla="*/ 0 h 142"/>
                  <a:gd name="T6" fmla="*/ 0 w 14"/>
                  <a:gd name="T7" fmla="*/ 0 h 142"/>
                  <a:gd name="T8" fmla="*/ 0 w 14"/>
                  <a:gd name="T9" fmla="*/ 0 h 142"/>
                  <a:gd name="T10" fmla="*/ 0 w 14"/>
                  <a:gd name="T11" fmla="*/ 0 h 142"/>
                  <a:gd name="T12" fmla="*/ 0 w 14"/>
                  <a:gd name="T13" fmla="*/ 0 h 142"/>
                  <a:gd name="T14" fmla="*/ 0 w 14"/>
                  <a:gd name="T15" fmla="*/ 0 h 142"/>
                  <a:gd name="T16" fmla="*/ 0 w 14"/>
                  <a:gd name="T17" fmla="*/ 0 h 142"/>
                  <a:gd name="T18" fmla="*/ 0 w 14"/>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2">
                    <a:moveTo>
                      <a:pt x="11" y="139"/>
                    </a:moveTo>
                    <a:lnTo>
                      <a:pt x="5" y="142"/>
                    </a:lnTo>
                    <a:lnTo>
                      <a:pt x="0" y="107"/>
                    </a:lnTo>
                    <a:lnTo>
                      <a:pt x="2" y="71"/>
                    </a:lnTo>
                    <a:lnTo>
                      <a:pt x="8" y="36"/>
                    </a:lnTo>
                    <a:lnTo>
                      <a:pt x="11" y="0"/>
                    </a:lnTo>
                    <a:lnTo>
                      <a:pt x="14" y="36"/>
                    </a:lnTo>
                    <a:lnTo>
                      <a:pt x="14" y="68"/>
                    </a:lnTo>
                    <a:lnTo>
                      <a:pt x="11" y="103"/>
                    </a:lnTo>
                    <a:lnTo>
                      <a:pt x="11" y="139"/>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40" name="Freeform 473"/>
              <p:cNvSpPr/>
              <p:nvPr/>
            </p:nvSpPr>
            <p:spPr bwMode="auto">
              <a:xfrm>
                <a:off x="3024" y="2209"/>
                <a:ext cx="11" cy="20"/>
              </a:xfrm>
              <a:custGeom>
                <a:avLst/>
                <a:gdLst>
                  <a:gd name="T0" fmla="*/ 0 w 44"/>
                  <a:gd name="T1" fmla="*/ 0 h 78"/>
                  <a:gd name="T2" fmla="*/ 0 w 44"/>
                  <a:gd name="T3" fmla="*/ 0 h 78"/>
                  <a:gd name="T4" fmla="*/ 0 w 44"/>
                  <a:gd name="T5" fmla="*/ 0 h 78"/>
                  <a:gd name="T6" fmla="*/ 0 w 44"/>
                  <a:gd name="T7" fmla="*/ 0 h 78"/>
                  <a:gd name="T8" fmla="*/ 0 w 44"/>
                  <a:gd name="T9" fmla="*/ 0 h 78"/>
                  <a:gd name="T10" fmla="*/ 0 w 44"/>
                  <a:gd name="T11" fmla="*/ 0 h 78"/>
                  <a:gd name="T12" fmla="*/ 0 w 44"/>
                  <a:gd name="T13" fmla="*/ 0 h 78"/>
                  <a:gd name="T14" fmla="*/ 0 w 44"/>
                  <a:gd name="T15" fmla="*/ 0 h 78"/>
                  <a:gd name="T16" fmla="*/ 0 w 44"/>
                  <a:gd name="T17" fmla="*/ 0 h 78"/>
                  <a:gd name="T18" fmla="*/ 0 w 44"/>
                  <a:gd name="T19" fmla="*/ 0 h 78"/>
                  <a:gd name="T20" fmla="*/ 0 w 44"/>
                  <a:gd name="T21" fmla="*/ 0 h 78"/>
                  <a:gd name="T22" fmla="*/ 0 w 44"/>
                  <a:gd name="T23" fmla="*/ 0 h 78"/>
                  <a:gd name="T24" fmla="*/ 0 w 44"/>
                  <a:gd name="T25" fmla="*/ 0 h 78"/>
                  <a:gd name="T26" fmla="*/ 0 w 44"/>
                  <a:gd name="T27" fmla="*/ 0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 h="78">
                    <a:moveTo>
                      <a:pt x="35" y="71"/>
                    </a:moveTo>
                    <a:lnTo>
                      <a:pt x="44" y="71"/>
                    </a:lnTo>
                    <a:lnTo>
                      <a:pt x="35" y="76"/>
                    </a:lnTo>
                    <a:lnTo>
                      <a:pt x="22" y="78"/>
                    </a:lnTo>
                    <a:lnTo>
                      <a:pt x="11" y="78"/>
                    </a:lnTo>
                    <a:lnTo>
                      <a:pt x="0" y="78"/>
                    </a:lnTo>
                    <a:lnTo>
                      <a:pt x="0" y="60"/>
                    </a:lnTo>
                    <a:lnTo>
                      <a:pt x="3" y="41"/>
                    </a:lnTo>
                    <a:lnTo>
                      <a:pt x="3" y="21"/>
                    </a:lnTo>
                    <a:lnTo>
                      <a:pt x="3" y="0"/>
                    </a:lnTo>
                    <a:lnTo>
                      <a:pt x="11" y="16"/>
                    </a:lnTo>
                    <a:lnTo>
                      <a:pt x="22" y="32"/>
                    </a:lnTo>
                    <a:lnTo>
                      <a:pt x="30" y="51"/>
                    </a:lnTo>
                    <a:lnTo>
                      <a:pt x="35" y="71"/>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41" name="Freeform 474"/>
              <p:cNvSpPr/>
              <p:nvPr/>
            </p:nvSpPr>
            <p:spPr bwMode="auto">
              <a:xfrm>
                <a:off x="3046" y="2209"/>
                <a:ext cx="9" cy="16"/>
              </a:xfrm>
              <a:custGeom>
                <a:avLst/>
                <a:gdLst>
                  <a:gd name="T0" fmla="*/ 0 w 35"/>
                  <a:gd name="T1" fmla="*/ 0 h 65"/>
                  <a:gd name="T2" fmla="*/ 0 w 35"/>
                  <a:gd name="T3" fmla="*/ 0 h 65"/>
                  <a:gd name="T4" fmla="*/ 0 w 35"/>
                  <a:gd name="T5" fmla="*/ 0 h 65"/>
                  <a:gd name="T6" fmla="*/ 0 w 35"/>
                  <a:gd name="T7" fmla="*/ 0 h 65"/>
                  <a:gd name="T8" fmla="*/ 0 w 35"/>
                  <a:gd name="T9" fmla="*/ 0 h 65"/>
                  <a:gd name="T10" fmla="*/ 0 w 35"/>
                  <a:gd name="T11" fmla="*/ 0 h 65"/>
                  <a:gd name="T12" fmla="*/ 0 w 35"/>
                  <a:gd name="T13" fmla="*/ 0 h 65"/>
                  <a:gd name="T14" fmla="*/ 0 w 35"/>
                  <a:gd name="T15" fmla="*/ 0 h 65"/>
                  <a:gd name="T16" fmla="*/ 0 w 35"/>
                  <a:gd name="T17" fmla="*/ 0 h 65"/>
                  <a:gd name="T18" fmla="*/ 0 w 35"/>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65">
                    <a:moveTo>
                      <a:pt x="35" y="60"/>
                    </a:moveTo>
                    <a:lnTo>
                      <a:pt x="28" y="62"/>
                    </a:lnTo>
                    <a:lnTo>
                      <a:pt x="19" y="65"/>
                    </a:lnTo>
                    <a:lnTo>
                      <a:pt x="11" y="65"/>
                    </a:lnTo>
                    <a:lnTo>
                      <a:pt x="0" y="65"/>
                    </a:lnTo>
                    <a:lnTo>
                      <a:pt x="0" y="0"/>
                    </a:lnTo>
                    <a:lnTo>
                      <a:pt x="14" y="13"/>
                    </a:lnTo>
                    <a:lnTo>
                      <a:pt x="22" y="30"/>
                    </a:lnTo>
                    <a:lnTo>
                      <a:pt x="30" y="46"/>
                    </a:lnTo>
                    <a:lnTo>
                      <a:pt x="35" y="60"/>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42" name="Freeform 475"/>
              <p:cNvSpPr/>
              <p:nvPr/>
            </p:nvSpPr>
            <p:spPr bwMode="auto">
              <a:xfrm>
                <a:off x="2870" y="2210"/>
                <a:ext cx="20" cy="33"/>
              </a:xfrm>
              <a:custGeom>
                <a:avLst/>
                <a:gdLst>
                  <a:gd name="T0" fmla="*/ 0 w 79"/>
                  <a:gd name="T1" fmla="*/ 0 h 131"/>
                  <a:gd name="T2" fmla="*/ 0 w 79"/>
                  <a:gd name="T3" fmla="*/ 0 h 131"/>
                  <a:gd name="T4" fmla="*/ 0 w 79"/>
                  <a:gd name="T5" fmla="*/ 0 h 131"/>
                  <a:gd name="T6" fmla="*/ 0 w 79"/>
                  <a:gd name="T7" fmla="*/ 0 h 131"/>
                  <a:gd name="T8" fmla="*/ 0 w 79"/>
                  <a:gd name="T9" fmla="*/ 0 h 131"/>
                  <a:gd name="T10" fmla="*/ 0 w 79"/>
                  <a:gd name="T11" fmla="*/ 0 h 131"/>
                  <a:gd name="T12" fmla="*/ 0 w 79"/>
                  <a:gd name="T13" fmla="*/ 0 h 131"/>
                  <a:gd name="T14" fmla="*/ 0 w 79"/>
                  <a:gd name="T15" fmla="*/ 0 h 131"/>
                  <a:gd name="T16" fmla="*/ 0 w 79"/>
                  <a:gd name="T17" fmla="*/ 0 h 131"/>
                  <a:gd name="T18" fmla="*/ 0 w 79"/>
                  <a:gd name="T19" fmla="*/ 0 h 131"/>
                  <a:gd name="T20" fmla="*/ 0 w 79"/>
                  <a:gd name="T21" fmla="*/ 0 h 131"/>
                  <a:gd name="T22" fmla="*/ 0 w 79"/>
                  <a:gd name="T23" fmla="*/ 0 h 131"/>
                  <a:gd name="T24" fmla="*/ 0 w 79"/>
                  <a:gd name="T25" fmla="*/ 0 h 131"/>
                  <a:gd name="T26" fmla="*/ 0 w 79"/>
                  <a:gd name="T27" fmla="*/ 0 h 131"/>
                  <a:gd name="T28" fmla="*/ 0 w 79"/>
                  <a:gd name="T29" fmla="*/ 0 h 1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131">
                    <a:moveTo>
                      <a:pt x="79" y="0"/>
                    </a:moveTo>
                    <a:lnTo>
                      <a:pt x="74" y="32"/>
                    </a:lnTo>
                    <a:lnTo>
                      <a:pt x="71" y="66"/>
                    </a:lnTo>
                    <a:lnTo>
                      <a:pt x="65" y="98"/>
                    </a:lnTo>
                    <a:lnTo>
                      <a:pt x="60" y="131"/>
                    </a:lnTo>
                    <a:lnTo>
                      <a:pt x="49" y="106"/>
                    </a:lnTo>
                    <a:lnTo>
                      <a:pt x="38" y="78"/>
                    </a:lnTo>
                    <a:lnTo>
                      <a:pt x="28" y="55"/>
                    </a:lnTo>
                    <a:lnTo>
                      <a:pt x="17" y="30"/>
                    </a:lnTo>
                    <a:lnTo>
                      <a:pt x="0" y="30"/>
                    </a:lnTo>
                    <a:lnTo>
                      <a:pt x="0" y="13"/>
                    </a:lnTo>
                    <a:lnTo>
                      <a:pt x="19" y="11"/>
                    </a:lnTo>
                    <a:lnTo>
                      <a:pt x="42" y="8"/>
                    </a:lnTo>
                    <a:lnTo>
                      <a:pt x="60" y="6"/>
                    </a:lnTo>
                    <a:lnTo>
                      <a:pt x="79"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43" name="Freeform 476"/>
              <p:cNvSpPr/>
              <p:nvPr/>
            </p:nvSpPr>
            <p:spPr bwMode="auto">
              <a:xfrm>
                <a:off x="2913" y="2211"/>
                <a:ext cx="6" cy="35"/>
              </a:xfrm>
              <a:custGeom>
                <a:avLst/>
                <a:gdLst>
                  <a:gd name="T0" fmla="*/ 0 w 21"/>
                  <a:gd name="T1" fmla="*/ 0 h 142"/>
                  <a:gd name="T2" fmla="*/ 0 w 21"/>
                  <a:gd name="T3" fmla="*/ 0 h 142"/>
                  <a:gd name="T4" fmla="*/ 0 w 21"/>
                  <a:gd name="T5" fmla="*/ 0 h 142"/>
                  <a:gd name="T6" fmla="*/ 0 w 21"/>
                  <a:gd name="T7" fmla="*/ 0 h 142"/>
                  <a:gd name="T8" fmla="*/ 0 w 21"/>
                  <a:gd name="T9" fmla="*/ 0 h 142"/>
                  <a:gd name="T10" fmla="*/ 0 w 21"/>
                  <a:gd name="T11" fmla="*/ 0 h 142"/>
                  <a:gd name="T12" fmla="*/ 0 w 21"/>
                  <a:gd name="T13" fmla="*/ 0 h 142"/>
                  <a:gd name="T14" fmla="*/ 0 w 21"/>
                  <a:gd name="T15" fmla="*/ 0 h 142"/>
                  <a:gd name="T16" fmla="*/ 0 w 21"/>
                  <a:gd name="T17" fmla="*/ 0 h 142"/>
                  <a:gd name="T18" fmla="*/ 0 w 21"/>
                  <a:gd name="T19" fmla="*/ 0 h 142"/>
                  <a:gd name="T20" fmla="*/ 0 w 21"/>
                  <a:gd name="T21" fmla="*/ 0 h 142"/>
                  <a:gd name="T22" fmla="*/ 0 w 21"/>
                  <a:gd name="T23" fmla="*/ 0 h 142"/>
                  <a:gd name="T24" fmla="*/ 0 w 21"/>
                  <a:gd name="T25" fmla="*/ 0 h 142"/>
                  <a:gd name="T26" fmla="*/ 0 w 21"/>
                  <a:gd name="T27" fmla="*/ 0 h 142"/>
                  <a:gd name="T28" fmla="*/ 0 w 21"/>
                  <a:gd name="T29" fmla="*/ 0 h 142"/>
                  <a:gd name="T30" fmla="*/ 0 w 21"/>
                  <a:gd name="T31" fmla="*/ 0 h 142"/>
                  <a:gd name="T32" fmla="*/ 0 w 21"/>
                  <a:gd name="T33" fmla="*/ 0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 h="142">
                    <a:moveTo>
                      <a:pt x="16" y="137"/>
                    </a:moveTo>
                    <a:lnTo>
                      <a:pt x="14" y="140"/>
                    </a:lnTo>
                    <a:lnTo>
                      <a:pt x="8" y="142"/>
                    </a:lnTo>
                    <a:lnTo>
                      <a:pt x="5" y="142"/>
                    </a:lnTo>
                    <a:lnTo>
                      <a:pt x="0" y="142"/>
                    </a:lnTo>
                    <a:lnTo>
                      <a:pt x="2" y="137"/>
                    </a:lnTo>
                    <a:lnTo>
                      <a:pt x="5" y="131"/>
                    </a:lnTo>
                    <a:lnTo>
                      <a:pt x="5" y="129"/>
                    </a:lnTo>
                    <a:lnTo>
                      <a:pt x="0" y="126"/>
                    </a:lnTo>
                    <a:lnTo>
                      <a:pt x="2" y="94"/>
                    </a:lnTo>
                    <a:lnTo>
                      <a:pt x="5" y="64"/>
                    </a:lnTo>
                    <a:lnTo>
                      <a:pt x="8" y="30"/>
                    </a:lnTo>
                    <a:lnTo>
                      <a:pt x="14" y="0"/>
                    </a:lnTo>
                    <a:lnTo>
                      <a:pt x="21" y="36"/>
                    </a:lnTo>
                    <a:lnTo>
                      <a:pt x="21" y="71"/>
                    </a:lnTo>
                    <a:lnTo>
                      <a:pt x="19" y="107"/>
                    </a:lnTo>
                    <a:lnTo>
                      <a:pt x="16" y="137"/>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44" name="Freeform 477"/>
              <p:cNvSpPr/>
              <p:nvPr/>
            </p:nvSpPr>
            <p:spPr bwMode="auto">
              <a:xfrm>
                <a:off x="2998" y="2212"/>
                <a:ext cx="11" cy="21"/>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82">
                    <a:moveTo>
                      <a:pt x="46" y="77"/>
                    </a:moveTo>
                    <a:lnTo>
                      <a:pt x="2" y="82"/>
                    </a:lnTo>
                    <a:lnTo>
                      <a:pt x="5" y="63"/>
                    </a:lnTo>
                    <a:lnTo>
                      <a:pt x="2" y="40"/>
                    </a:lnTo>
                    <a:lnTo>
                      <a:pt x="0" y="19"/>
                    </a:lnTo>
                    <a:lnTo>
                      <a:pt x="2" y="0"/>
                    </a:lnTo>
                    <a:lnTo>
                      <a:pt x="16" y="17"/>
                    </a:lnTo>
                    <a:lnTo>
                      <a:pt x="30" y="35"/>
                    </a:lnTo>
                    <a:lnTo>
                      <a:pt x="40" y="54"/>
                    </a:lnTo>
                    <a:lnTo>
                      <a:pt x="46" y="77"/>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45" name="Freeform 478"/>
              <p:cNvSpPr/>
              <p:nvPr/>
            </p:nvSpPr>
            <p:spPr bwMode="auto">
              <a:xfrm>
                <a:off x="2969" y="2214"/>
                <a:ext cx="13" cy="23"/>
              </a:xfrm>
              <a:custGeom>
                <a:avLst/>
                <a:gdLst>
                  <a:gd name="T0" fmla="*/ 0 w 53"/>
                  <a:gd name="T1" fmla="*/ 0 h 96"/>
                  <a:gd name="T2" fmla="*/ 0 w 53"/>
                  <a:gd name="T3" fmla="*/ 0 h 96"/>
                  <a:gd name="T4" fmla="*/ 0 w 53"/>
                  <a:gd name="T5" fmla="*/ 0 h 96"/>
                  <a:gd name="T6" fmla="*/ 0 w 53"/>
                  <a:gd name="T7" fmla="*/ 0 h 96"/>
                  <a:gd name="T8" fmla="*/ 0 w 53"/>
                  <a:gd name="T9" fmla="*/ 0 h 96"/>
                  <a:gd name="T10" fmla="*/ 0 w 53"/>
                  <a:gd name="T11" fmla="*/ 0 h 96"/>
                  <a:gd name="T12" fmla="*/ 0 w 5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96">
                    <a:moveTo>
                      <a:pt x="53" y="88"/>
                    </a:moveTo>
                    <a:lnTo>
                      <a:pt x="5" y="96"/>
                    </a:lnTo>
                    <a:lnTo>
                      <a:pt x="0" y="0"/>
                    </a:lnTo>
                    <a:lnTo>
                      <a:pt x="16" y="23"/>
                    </a:lnTo>
                    <a:lnTo>
                      <a:pt x="30" y="42"/>
                    </a:lnTo>
                    <a:lnTo>
                      <a:pt x="43" y="63"/>
                    </a:lnTo>
                    <a:lnTo>
                      <a:pt x="53" y="88"/>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46" name="Freeform 479"/>
              <p:cNvSpPr/>
              <p:nvPr/>
            </p:nvSpPr>
            <p:spPr bwMode="auto">
              <a:xfrm>
                <a:off x="2845" y="2215"/>
                <a:ext cx="19" cy="30"/>
              </a:xfrm>
              <a:custGeom>
                <a:avLst/>
                <a:gdLst>
                  <a:gd name="T0" fmla="*/ 0 w 74"/>
                  <a:gd name="T1" fmla="*/ 0 h 120"/>
                  <a:gd name="T2" fmla="*/ 0 w 74"/>
                  <a:gd name="T3" fmla="*/ 0 h 120"/>
                  <a:gd name="T4" fmla="*/ 0 w 74"/>
                  <a:gd name="T5" fmla="*/ 0 h 120"/>
                  <a:gd name="T6" fmla="*/ 0 w 74"/>
                  <a:gd name="T7" fmla="*/ 0 h 120"/>
                  <a:gd name="T8" fmla="*/ 0 w 74"/>
                  <a:gd name="T9" fmla="*/ 0 h 120"/>
                  <a:gd name="T10" fmla="*/ 0 w 74"/>
                  <a:gd name="T11" fmla="*/ 0 h 120"/>
                  <a:gd name="T12" fmla="*/ 0 w 74"/>
                  <a:gd name="T13" fmla="*/ 0 h 120"/>
                  <a:gd name="T14" fmla="*/ 0 w 74"/>
                  <a:gd name="T15" fmla="*/ 0 h 120"/>
                  <a:gd name="T16" fmla="*/ 0 w 74"/>
                  <a:gd name="T17" fmla="*/ 0 h 120"/>
                  <a:gd name="T18" fmla="*/ 0 w 74"/>
                  <a:gd name="T19" fmla="*/ 0 h 120"/>
                  <a:gd name="T20" fmla="*/ 0 w 74"/>
                  <a:gd name="T21" fmla="*/ 0 h 120"/>
                  <a:gd name="T22" fmla="*/ 0 w 74"/>
                  <a:gd name="T23" fmla="*/ 0 h 120"/>
                  <a:gd name="T24" fmla="*/ 0 w 74"/>
                  <a:gd name="T25" fmla="*/ 0 h 120"/>
                  <a:gd name="T26" fmla="*/ 0 w 74"/>
                  <a:gd name="T27" fmla="*/ 0 h 120"/>
                  <a:gd name="T28" fmla="*/ 0 w 74"/>
                  <a:gd name="T29" fmla="*/ 0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4" h="120">
                    <a:moveTo>
                      <a:pt x="74" y="0"/>
                    </a:moveTo>
                    <a:lnTo>
                      <a:pt x="68" y="29"/>
                    </a:lnTo>
                    <a:lnTo>
                      <a:pt x="68" y="59"/>
                    </a:lnTo>
                    <a:lnTo>
                      <a:pt x="65" y="90"/>
                    </a:lnTo>
                    <a:lnTo>
                      <a:pt x="60" y="120"/>
                    </a:lnTo>
                    <a:lnTo>
                      <a:pt x="14" y="24"/>
                    </a:lnTo>
                    <a:lnTo>
                      <a:pt x="0" y="24"/>
                    </a:lnTo>
                    <a:lnTo>
                      <a:pt x="0" y="19"/>
                    </a:lnTo>
                    <a:lnTo>
                      <a:pt x="3" y="13"/>
                    </a:lnTo>
                    <a:lnTo>
                      <a:pt x="9" y="11"/>
                    </a:lnTo>
                    <a:lnTo>
                      <a:pt x="14" y="11"/>
                    </a:lnTo>
                    <a:lnTo>
                      <a:pt x="30" y="8"/>
                    </a:lnTo>
                    <a:lnTo>
                      <a:pt x="46" y="6"/>
                    </a:lnTo>
                    <a:lnTo>
                      <a:pt x="60" y="3"/>
                    </a:lnTo>
                    <a:lnTo>
                      <a:pt x="74"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47" name="Freeform 480"/>
              <p:cNvSpPr/>
              <p:nvPr/>
            </p:nvSpPr>
            <p:spPr bwMode="auto">
              <a:xfrm>
                <a:off x="2863" y="2218"/>
                <a:ext cx="5" cy="36"/>
              </a:xfrm>
              <a:custGeom>
                <a:avLst/>
                <a:gdLst>
                  <a:gd name="T0" fmla="*/ 0 w 19"/>
                  <a:gd name="T1" fmla="*/ 0 h 144"/>
                  <a:gd name="T2" fmla="*/ 0 w 19"/>
                  <a:gd name="T3" fmla="*/ 0 h 144"/>
                  <a:gd name="T4" fmla="*/ 0 w 19"/>
                  <a:gd name="T5" fmla="*/ 0 h 144"/>
                  <a:gd name="T6" fmla="*/ 0 w 19"/>
                  <a:gd name="T7" fmla="*/ 0 h 144"/>
                  <a:gd name="T8" fmla="*/ 0 w 19"/>
                  <a:gd name="T9" fmla="*/ 0 h 144"/>
                  <a:gd name="T10" fmla="*/ 0 w 19"/>
                  <a:gd name="T11" fmla="*/ 0 h 144"/>
                  <a:gd name="T12" fmla="*/ 0 w 19"/>
                  <a:gd name="T13" fmla="*/ 0 h 144"/>
                  <a:gd name="T14" fmla="*/ 0 w 19"/>
                  <a:gd name="T15" fmla="*/ 0 h 144"/>
                  <a:gd name="T16" fmla="*/ 0 w 19"/>
                  <a:gd name="T17" fmla="*/ 0 h 144"/>
                  <a:gd name="T18" fmla="*/ 0 w 19"/>
                  <a:gd name="T19" fmla="*/ 0 h 144"/>
                  <a:gd name="T20" fmla="*/ 0 w 19"/>
                  <a:gd name="T21" fmla="*/ 0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 h="144">
                    <a:moveTo>
                      <a:pt x="19" y="144"/>
                    </a:moveTo>
                    <a:lnTo>
                      <a:pt x="14" y="144"/>
                    </a:lnTo>
                    <a:lnTo>
                      <a:pt x="3" y="133"/>
                    </a:lnTo>
                    <a:lnTo>
                      <a:pt x="0" y="119"/>
                    </a:lnTo>
                    <a:lnTo>
                      <a:pt x="3" y="109"/>
                    </a:lnTo>
                    <a:lnTo>
                      <a:pt x="3" y="98"/>
                    </a:lnTo>
                    <a:lnTo>
                      <a:pt x="8" y="73"/>
                    </a:lnTo>
                    <a:lnTo>
                      <a:pt x="11" y="48"/>
                    </a:lnTo>
                    <a:lnTo>
                      <a:pt x="16" y="25"/>
                    </a:lnTo>
                    <a:lnTo>
                      <a:pt x="19" y="0"/>
                    </a:lnTo>
                    <a:lnTo>
                      <a:pt x="19" y="144"/>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48" name="Freeform 481"/>
              <p:cNvSpPr/>
              <p:nvPr/>
            </p:nvSpPr>
            <p:spPr bwMode="auto">
              <a:xfrm>
                <a:off x="2896" y="2218"/>
                <a:ext cx="13" cy="31"/>
              </a:xfrm>
              <a:custGeom>
                <a:avLst/>
                <a:gdLst>
                  <a:gd name="T0" fmla="*/ 0 w 55"/>
                  <a:gd name="T1" fmla="*/ 0 h 126"/>
                  <a:gd name="T2" fmla="*/ 0 w 55"/>
                  <a:gd name="T3" fmla="*/ 0 h 126"/>
                  <a:gd name="T4" fmla="*/ 0 w 55"/>
                  <a:gd name="T5" fmla="*/ 0 h 126"/>
                  <a:gd name="T6" fmla="*/ 0 w 55"/>
                  <a:gd name="T7" fmla="*/ 0 h 126"/>
                  <a:gd name="T8" fmla="*/ 0 w 55"/>
                  <a:gd name="T9" fmla="*/ 0 h 126"/>
                  <a:gd name="T10" fmla="*/ 0 w 55"/>
                  <a:gd name="T11" fmla="*/ 0 h 126"/>
                  <a:gd name="T12" fmla="*/ 0 w 55"/>
                  <a:gd name="T13" fmla="*/ 0 h 126"/>
                  <a:gd name="T14" fmla="*/ 0 w 55"/>
                  <a:gd name="T15" fmla="*/ 0 h 126"/>
                  <a:gd name="T16" fmla="*/ 0 w 55"/>
                  <a:gd name="T17" fmla="*/ 0 h 126"/>
                  <a:gd name="T18" fmla="*/ 0 w 55"/>
                  <a:gd name="T19" fmla="*/ 0 h 126"/>
                  <a:gd name="T20" fmla="*/ 0 w 55"/>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5" h="126">
                    <a:moveTo>
                      <a:pt x="55" y="109"/>
                    </a:moveTo>
                    <a:lnTo>
                      <a:pt x="55" y="114"/>
                    </a:lnTo>
                    <a:lnTo>
                      <a:pt x="5" y="126"/>
                    </a:lnTo>
                    <a:lnTo>
                      <a:pt x="5" y="96"/>
                    </a:lnTo>
                    <a:lnTo>
                      <a:pt x="2" y="62"/>
                    </a:lnTo>
                    <a:lnTo>
                      <a:pt x="0" y="32"/>
                    </a:lnTo>
                    <a:lnTo>
                      <a:pt x="0" y="0"/>
                    </a:lnTo>
                    <a:lnTo>
                      <a:pt x="16" y="25"/>
                    </a:lnTo>
                    <a:lnTo>
                      <a:pt x="27" y="52"/>
                    </a:lnTo>
                    <a:lnTo>
                      <a:pt x="41" y="82"/>
                    </a:lnTo>
                    <a:lnTo>
                      <a:pt x="55" y="109"/>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49" name="Freeform 482"/>
              <p:cNvSpPr/>
              <p:nvPr/>
            </p:nvSpPr>
            <p:spPr bwMode="auto">
              <a:xfrm>
                <a:off x="2945" y="2218"/>
                <a:ext cx="11" cy="24"/>
              </a:xfrm>
              <a:custGeom>
                <a:avLst/>
                <a:gdLst>
                  <a:gd name="T0" fmla="*/ 0 w 43"/>
                  <a:gd name="T1" fmla="*/ 0 h 96"/>
                  <a:gd name="T2" fmla="*/ 0 w 43"/>
                  <a:gd name="T3" fmla="*/ 0 h 96"/>
                  <a:gd name="T4" fmla="*/ 0 w 43"/>
                  <a:gd name="T5" fmla="*/ 0 h 96"/>
                  <a:gd name="T6" fmla="*/ 0 w 43"/>
                  <a:gd name="T7" fmla="*/ 0 h 96"/>
                  <a:gd name="T8" fmla="*/ 0 w 43"/>
                  <a:gd name="T9" fmla="*/ 0 h 96"/>
                  <a:gd name="T10" fmla="*/ 0 w 43"/>
                  <a:gd name="T11" fmla="*/ 0 h 96"/>
                  <a:gd name="T12" fmla="*/ 0 w 4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96">
                    <a:moveTo>
                      <a:pt x="43" y="90"/>
                    </a:moveTo>
                    <a:lnTo>
                      <a:pt x="0" y="96"/>
                    </a:lnTo>
                    <a:lnTo>
                      <a:pt x="0" y="0"/>
                    </a:lnTo>
                    <a:lnTo>
                      <a:pt x="11" y="22"/>
                    </a:lnTo>
                    <a:lnTo>
                      <a:pt x="25" y="43"/>
                    </a:lnTo>
                    <a:lnTo>
                      <a:pt x="36" y="66"/>
                    </a:lnTo>
                    <a:lnTo>
                      <a:pt x="43" y="90"/>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50" name="Freeform 483"/>
              <p:cNvSpPr/>
              <p:nvPr/>
            </p:nvSpPr>
            <p:spPr bwMode="auto">
              <a:xfrm>
                <a:off x="2817" y="2219"/>
                <a:ext cx="21" cy="33"/>
              </a:xfrm>
              <a:custGeom>
                <a:avLst/>
                <a:gdLst>
                  <a:gd name="T0" fmla="*/ 0 w 85"/>
                  <a:gd name="T1" fmla="*/ 0 h 133"/>
                  <a:gd name="T2" fmla="*/ 0 w 85"/>
                  <a:gd name="T3" fmla="*/ 0 h 133"/>
                  <a:gd name="T4" fmla="*/ 0 w 85"/>
                  <a:gd name="T5" fmla="*/ 0 h 133"/>
                  <a:gd name="T6" fmla="*/ 0 w 85"/>
                  <a:gd name="T7" fmla="*/ 0 h 133"/>
                  <a:gd name="T8" fmla="*/ 0 w 85"/>
                  <a:gd name="T9" fmla="*/ 0 h 133"/>
                  <a:gd name="T10" fmla="*/ 0 w 85"/>
                  <a:gd name="T11" fmla="*/ 0 h 133"/>
                  <a:gd name="T12" fmla="*/ 0 w 85"/>
                  <a:gd name="T13" fmla="*/ 0 h 133"/>
                  <a:gd name="T14" fmla="*/ 0 w 85"/>
                  <a:gd name="T15" fmla="*/ 0 h 133"/>
                  <a:gd name="T16" fmla="*/ 0 w 85"/>
                  <a:gd name="T17" fmla="*/ 0 h 133"/>
                  <a:gd name="T18" fmla="*/ 0 w 85"/>
                  <a:gd name="T19" fmla="*/ 0 h 133"/>
                  <a:gd name="T20" fmla="*/ 0 w 85"/>
                  <a:gd name="T21" fmla="*/ 0 h 133"/>
                  <a:gd name="T22" fmla="*/ 0 w 85"/>
                  <a:gd name="T23" fmla="*/ 0 h 133"/>
                  <a:gd name="T24" fmla="*/ 0 w 85"/>
                  <a:gd name="T25" fmla="*/ 0 h 133"/>
                  <a:gd name="T26" fmla="*/ 0 w 85"/>
                  <a:gd name="T27" fmla="*/ 0 h 133"/>
                  <a:gd name="T28" fmla="*/ 0 w 85"/>
                  <a:gd name="T29" fmla="*/ 0 h 133"/>
                  <a:gd name="T30" fmla="*/ 0 w 85"/>
                  <a:gd name="T31" fmla="*/ 0 h 133"/>
                  <a:gd name="T32" fmla="*/ 0 w 85"/>
                  <a:gd name="T33" fmla="*/ 0 h 133"/>
                  <a:gd name="T34" fmla="*/ 0 w 85"/>
                  <a:gd name="T35" fmla="*/ 0 h 133"/>
                  <a:gd name="T36" fmla="*/ 0 w 85"/>
                  <a:gd name="T37" fmla="*/ 0 h 133"/>
                  <a:gd name="T38" fmla="*/ 0 w 85"/>
                  <a:gd name="T39" fmla="*/ 0 h 133"/>
                  <a:gd name="T40" fmla="*/ 0 w 85"/>
                  <a:gd name="T41" fmla="*/ 0 h 1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 h="133">
                    <a:moveTo>
                      <a:pt x="85" y="0"/>
                    </a:moveTo>
                    <a:lnTo>
                      <a:pt x="76" y="32"/>
                    </a:lnTo>
                    <a:lnTo>
                      <a:pt x="71" y="65"/>
                    </a:lnTo>
                    <a:lnTo>
                      <a:pt x="69" y="100"/>
                    </a:lnTo>
                    <a:lnTo>
                      <a:pt x="66" y="133"/>
                    </a:lnTo>
                    <a:lnTo>
                      <a:pt x="53" y="108"/>
                    </a:lnTo>
                    <a:lnTo>
                      <a:pt x="41" y="86"/>
                    </a:lnTo>
                    <a:lnTo>
                      <a:pt x="25" y="62"/>
                    </a:lnTo>
                    <a:lnTo>
                      <a:pt x="9" y="42"/>
                    </a:lnTo>
                    <a:lnTo>
                      <a:pt x="3" y="37"/>
                    </a:lnTo>
                    <a:lnTo>
                      <a:pt x="0" y="30"/>
                    </a:lnTo>
                    <a:lnTo>
                      <a:pt x="0" y="21"/>
                    </a:lnTo>
                    <a:lnTo>
                      <a:pt x="0" y="12"/>
                    </a:lnTo>
                    <a:lnTo>
                      <a:pt x="9" y="12"/>
                    </a:lnTo>
                    <a:lnTo>
                      <a:pt x="20" y="10"/>
                    </a:lnTo>
                    <a:lnTo>
                      <a:pt x="30" y="10"/>
                    </a:lnTo>
                    <a:lnTo>
                      <a:pt x="41" y="7"/>
                    </a:lnTo>
                    <a:lnTo>
                      <a:pt x="53" y="5"/>
                    </a:lnTo>
                    <a:lnTo>
                      <a:pt x="64" y="2"/>
                    </a:lnTo>
                    <a:lnTo>
                      <a:pt x="74" y="2"/>
                    </a:lnTo>
                    <a:lnTo>
                      <a:pt x="85"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51" name="Freeform 484"/>
              <p:cNvSpPr/>
              <p:nvPr/>
            </p:nvSpPr>
            <p:spPr bwMode="auto">
              <a:xfrm>
                <a:off x="2836" y="2220"/>
                <a:ext cx="6" cy="39"/>
              </a:xfrm>
              <a:custGeom>
                <a:avLst/>
                <a:gdLst>
                  <a:gd name="T0" fmla="*/ 0 w 21"/>
                  <a:gd name="T1" fmla="*/ 0 h 155"/>
                  <a:gd name="T2" fmla="*/ 0 w 21"/>
                  <a:gd name="T3" fmla="*/ 0 h 155"/>
                  <a:gd name="T4" fmla="*/ 0 w 21"/>
                  <a:gd name="T5" fmla="*/ 0 h 155"/>
                  <a:gd name="T6" fmla="*/ 0 w 21"/>
                  <a:gd name="T7" fmla="*/ 0 h 155"/>
                  <a:gd name="T8" fmla="*/ 0 w 21"/>
                  <a:gd name="T9" fmla="*/ 0 h 155"/>
                  <a:gd name="T10" fmla="*/ 0 w 21"/>
                  <a:gd name="T11" fmla="*/ 0 h 155"/>
                  <a:gd name="T12" fmla="*/ 0 w 21"/>
                  <a:gd name="T13" fmla="*/ 0 h 155"/>
                  <a:gd name="T14" fmla="*/ 0 w 21"/>
                  <a:gd name="T15" fmla="*/ 0 h 155"/>
                  <a:gd name="T16" fmla="*/ 0 w 21"/>
                  <a:gd name="T17" fmla="*/ 0 h 155"/>
                  <a:gd name="T18" fmla="*/ 0 w 21"/>
                  <a:gd name="T19" fmla="*/ 0 h 155"/>
                  <a:gd name="T20" fmla="*/ 0 w 21"/>
                  <a:gd name="T21" fmla="*/ 0 h 155"/>
                  <a:gd name="T22" fmla="*/ 0 w 21"/>
                  <a:gd name="T23" fmla="*/ 0 h 155"/>
                  <a:gd name="T24" fmla="*/ 0 w 21"/>
                  <a:gd name="T25" fmla="*/ 0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 h="155">
                    <a:moveTo>
                      <a:pt x="19" y="155"/>
                    </a:moveTo>
                    <a:lnTo>
                      <a:pt x="8" y="153"/>
                    </a:lnTo>
                    <a:lnTo>
                      <a:pt x="5" y="145"/>
                    </a:lnTo>
                    <a:lnTo>
                      <a:pt x="5" y="134"/>
                    </a:lnTo>
                    <a:lnTo>
                      <a:pt x="0" y="125"/>
                    </a:lnTo>
                    <a:lnTo>
                      <a:pt x="2" y="95"/>
                    </a:lnTo>
                    <a:lnTo>
                      <a:pt x="5" y="63"/>
                    </a:lnTo>
                    <a:lnTo>
                      <a:pt x="10" y="33"/>
                    </a:lnTo>
                    <a:lnTo>
                      <a:pt x="19" y="0"/>
                    </a:lnTo>
                    <a:lnTo>
                      <a:pt x="21" y="40"/>
                    </a:lnTo>
                    <a:lnTo>
                      <a:pt x="21" y="79"/>
                    </a:lnTo>
                    <a:lnTo>
                      <a:pt x="19" y="118"/>
                    </a:lnTo>
                    <a:lnTo>
                      <a:pt x="19" y="155"/>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52" name="Freeform 485"/>
              <p:cNvSpPr/>
              <p:nvPr/>
            </p:nvSpPr>
            <p:spPr bwMode="auto">
              <a:xfrm>
                <a:off x="2922" y="2220"/>
                <a:ext cx="9" cy="25"/>
              </a:xfrm>
              <a:custGeom>
                <a:avLst/>
                <a:gdLst>
                  <a:gd name="T0" fmla="*/ 0 w 35"/>
                  <a:gd name="T1" fmla="*/ 0 h 101"/>
                  <a:gd name="T2" fmla="*/ 0 w 35"/>
                  <a:gd name="T3" fmla="*/ 0 h 101"/>
                  <a:gd name="T4" fmla="*/ 0 w 35"/>
                  <a:gd name="T5" fmla="*/ 0 h 101"/>
                  <a:gd name="T6" fmla="*/ 0 w 35"/>
                  <a:gd name="T7" fmla="*/ 0 h 101"/>
                  <a:gd name="T8" fmla="*/ 0 w 35"/>
                  <a:gd name="T9" fmla="*/ 0 h 101"/>
                  <a:gd name="T10" fmla="*/ 0 w 35"/>
                  <a:gd name="T11" fmla="*/ 0 h 101"/>
                  <a:gd name="T12" fmla="*/ 0 w 35"/>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101">
                    <a:moveTo>
                      <a:pt x="35" y="93"/>
                    </a:moveTo>
                    <a:lnTo>
                      <a:pt x="0" y="101"/>
                    </a:lnTo>
                    <a:lnTo>
                      <a:pt x="0" y="0"/>
                    </a:lnTo>
                    <a:lnTo>
                      <a:pt x="11" y="24"/>
                    </a:lnTo>
                    <a:lnTo>
                      <a:pt x="19" y="49"/>
                    </a:lnTo>
                    <a:lnTo>
                      <a:pt x="27" y="71"/>
                    </a:lnTo>
                    <a:lnTo>
                      <a:pt x="35" y="93"/>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53" name="Freeform 486"/>
              <p:cNvSpPr/>
              <p:nvPr/>
            </p:nvSpPr>
            <p:spPr bwMode="auto">
              <a:xfrm>
                <a:off x="2890" y="2221"/>
                <a:ext cx="4" cy="29"/>
              </a:xfrm>
              <a:custGeom>
                <a:avLst/>
                <a:gdLst>
                  <a:gd name="T0" fmla="*/ 0 w 16"/>
                  <a:gd name="T1" fmla="*/ 0 h 115"/>
                  <a:gd name="T2" fmla="*/ 0 w 16"/>
                  <a:gd name="T3" fmla="*/ 0 h 115"/>
                  <a:gd name="T4" fmla="*/ 0 w 16"/>
                  <a:gd name="T5" fmla="*/ 0 h 115"/>
                  <a:gd name="T6" fmla="*/ 0 w 16"/>
                  <a:gd name="T7" fmla="*/ 0 h 115"/>
                  <a:gd name="T8" fmla="*/ 0 w 16"/>
                  <a:gd name="T9" fmla="*/ 0 h 115"/>
                  <a:gd name="T10" fmla="*/ 0 w 16"/>
                  <a:gd name="T11" fmla="*/ 0 h 115"/>
                  <a:gd name="T12" fmla="*/ 0 w 16"/>
                  <a:gd name="T13" fmla="*/ 0 h 115"/>
                  <a:gd name="T14" fmla="*/ 0 w 16"/>
                  <a:gd name="T15" fmla="*/ 0 h 115"/>
                  <a:gd name="T16" fmla="*/ 0 w 16"/>
                  <a:gd name="T17" fmla="*/ 0 h 115"/>
                  <a:gd name="T18" fmla="*/ 0 w 16"/>
                  <a:gd name="T19" fmla="*/ 0 h 115"/>
                  <a:gd name="T20" fmla="*/ 0 w 16"/>
                  <a:gd name="T21" fmla="*/ 0 h 115"/>
                  <a:gd name="T22" fmla="*/ 0 w 16"/>
                  <a:gd name="T23" fmla="*/ 0 h 115"/>
                  <a:gd name="T24" fmla="*/ 0 w 16"/>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15">
                    <a:moveTo>
                      <a:pt x="16" y="113"/>
                    </a:moveTo>
                    <a:lnTo>
                      <a:pt x="14" y="113"/>
                    </a:lnTo>
                    <a:lnTo>
                      <a:pt x="9" y="115"/>
                    </a:lnTo>
                    <a:lnTo>
                      <a:pt x="5" y="115"/>
                    </a:lnTo>
                    <a:lnTo>
                      <a:pt x="0" y="113"/>
                    </a:lnTo>
                    <a:lnTo>
                      <a:pt x="0" y="85"/>
                    </a:lnTo>
                    <a:lnTo>
                      <a:pt x="3" y="58"/>
                    </a:lnTo>
                    <a:lnTo>
                      <a:pt x="5" y="30"/>
                    </a:lnTo>
                    <a:lnTo>
                      <a:pt x="11" y="0"/>
                    </a:lnTo>
                    <a:lnTo>
                      <a:pt x="14" y="30"/>
                    </a:lnTo>
                    <a:lnTo>
                      <a:pt x="14" y="58"/>
                    </a:lnTo>
                    <a:lnTo>
                      <a:pt x="11" y="85"/>
                    </a:lnTo>
                    <a:lnTo>
                      <a:pt x="16" y="113"/>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54" name="Freeform 487"/>
              <p:cNvSpPr/>
              <p:nvPr/>
            </p:nvSpPr>
            <p:spPr bwMode="auto">
              <a:xfrm>
                <a:off x="2811" y="2224"/>
                <a:ext cx="5" cy="38"/>
              </a:xfrm>
              <a:custGeom>
                <a:avLst/>
                <a:gdLst>
                  <a:gd name="T0" fmla="*/ 0 w 19"/>
                  <a:gd name="T1" fmla="*/ 0 h 152"/>
                  <a:gd name="T2" fmla="*/ 0 w 19"/>
                  <a:gd name="T3" fmla="*/ 0 h 152"/>
                  <a:gd name="T4" fmla="*/ 0 w 19"/>
                  <a:gd name="T5" fmla="*/ 0 h 152"/>
                  <a:gd name="T6" fmla="*/ 0 w 19"/>
                  <a:gd name="T7" fmla="*/ 0 h 152"/>
                  <a:gd name="T8" fmla="*/ 0 w 19"/>
                  <a:gd name="T9" fmla="*/ 0 h 152"/>
                  <a:gd name="T10" fmla="*/ 0 w 19"/>
                  <a:gd name="T11" fmla="*/ 0 h 152"/>
                  <a:gd name="T12" fmla="*/ 0 w 19"/>
                  <a:gd name="T13" fmla="*/ 0 h 152"/>
                  <a:gd name="T14" fmla="*/ 0 w 19"/>
                  <a:gd name="T15" fmla="*/ 0 h 152"/>
                  <a:gd name="T16" fmla="*/ 0 w 19"/>
                  <a:gd name="T17" fmla="*/ 0 h 152"/>
                  <a:gd name="T18" fmla="*/ 0 w 19"/>
                  <a:gd name="T19" fmla="*/ 0 h 152"/>
                  <a:gd name="T20" fmla="*/ 0 w 19"/>
                  <a:gd name="T21" fmla="*/ 0 h 152"/>
                  <a:gd name="T22" fmla="*/ 0 w 19"/>
                  <a:gd name="T23" fmla="*/ 0 h 152"/>
                  <a:gd name="T24" fmla="*/ 0 w 19"/>
                  <a:gd name="T25" fmla="*/ 0 h 152"/>
                  <a:gd name="T26" fmla="*/ 0 w 19"/>
                  <a:gd name="T27" fmla="*/ 0 h 152"/>
                  <a:gd name="T28" fmla="*/ 0 w 19"/>
                  <a:gd name="T29" fmla="*/ 0 h 152"/>
                  <a:gd name="T30" fmla="*/ 0 w 19"/>
                  <a:gd name="T31" fmla="*/ 0 h 152"/>
                  <a:gd name="T32" fmla="*/ 0 w 19"/>
                  <a:gd name="T33" fmla="*/ 0 h 152"/>
                  <a:gd name="T34" fmla="*/ 0 w 19"/>
                  <a:gd name="T35" fmla="*/ 0 h 152"/>
                  <a:gd name="T36" fmla="*/ 0 w 19"/>
                  <a:gd name="T37" fmla="*/ 0 h 152"/>
                  <a:gd name="T38" fmla="*/ 0 w 19"/>
                  <a:gd name="T39" fmla="*/ 0 h 152"/>
                  <a:gd name="T40" fmla="*/ 0 w 19"/>
                  <a:gd name="T41" fmla="*/ 0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 h="152">
                    <a:moveTo>
                      <a:pt x="10" y="138"/>
                    </a:moveTo>
                    <a:lnTo>
                      <a:pt x="14" y="138"/>
                    </a:lnTo>
                    <a:lnTo>
                      <a:pt x="16" y="141"/>
                    </a:lnTo>
                    <a:lnTo>
                      <a:pt x="19" y="147"/>
                    </a:lnTo>
                    <a:lnTo>
                      <a:pt x="19" y="149"/>
                    </a:lnTo>
                    <a:lnTo>
                      <a:pt x="16" y="152"/>
                    </a:lnTo>
                    <a:lnTo>
                      <a:pt x="14" y="152"/>
                    </a:lnTo>
                    <a:lnTo>
                      <a:pt x="8" y="149"/>
                    </a:lnTo>
                    <a:lnTo>
                      <a:pt x="5" y="149"/>
                    </a:lnTo>
                    <a:lnTo>
                      <a:pt x="5" y="141"/>
                    </a:lnTo>
                    <a:lnTo>
                      <a:pt x="5" y="128"/>
                    </a:lnTo>
                    <a:lnTo>
                      <a:pt x="3" y="117"/>
                    </a:lnTo>
                    <a:lnTo>
                      <a:pt x="0" y="108"/>
                    </a:lnTo>
                    <a:lnTo>
                      <a:pt x="3" y="81"/>
                    </a:lnTo>
                    <a:lnTo>
                      <a:pt x="0" y="54"/>
                    </a:lnTo>
                    <a:lnTo>
                      <a:pt x="0" y="27"/>
                    </a:lnTo>
                    <a:lnTo>
                      <a:pt x="5" y="0"/>
                    </a:lnTo>
                    <a:lnTo>
                      <a:pt x="10" y="35"/>
                    </a:lnTo>
                    <a:lnTo>
                      <a:pt x="14" y="71"/>
                    </a:lnTo>
                    <a:lnTo>
                      <a:pt x="10" y="106"/>
                    </a:lnTo>
                    <a:lnTo>
                      <a:pt x="10" y="138"/>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55" name="Freeform 488"/>
              <p:cNvSpPr/>
              <p:nvPr/>
            </p:nvSpPr>
            <p:spPr bwMode="auto">
              <a:xfrm>
                <a:off x="2870" y="2224"/>
                <a:ext cx="15" cy="28"/>
              </a:xfrm>
              <a:custGeom>
                <a:avLst/>
                <a:gdLst>
                  <a:gd name="T0" fmla="*/ 0 w 57"/>
                  <a:gd name="T1" fmla="*/ 0 h 114"/>
                  <a:gd name="T2" fmla="*/ 0 w 57"/>
                  <a:gd name="T3" fmla="*/ 0 h 114"/>
                  <a:gd name="T4" fmla="*/ 0 w 57"/>
                  <a:gd name="T5" fmla="*/ 0 h 114"/>
                  <a:gd name="T6" fmla="*/ 0 w 57"/>
                  <a:gd name="T7" fmla="*/ 0 h 114"/>
                  <a:gd name="T8" fmla="*/ 0 w 57"/>
                  <a:gd name="T9" fmla="*/ 0 h 114"/>
                  <a:gd name="T10" fmla="*/ 0 w 57"/>
                  <a:gd name="T11" fmla="*/ 0 h 114"/>
                  <a:gd name="T12" fmla="*/ 0 w 57"/>
                  <a:gd name="T13" fmla="*/ 0 h 114"/>
                  <a:gd name="T14" fmla="*/ 0 w 57"/>
                  <a:gd name="T15" fmla="*/ 0 h 114"/>
                  <a:gd name="T16" fmla="*/ 0 w 57"/>
                  <a:gd name="T17" fmla="*/ 0 h 114"/>
                  <a:gd name="T18" fmla="*/ 0 w 57"/>
                  <a:gd name="T19" fmla="*/ 0 h 114"/>
                  <a:gd name="T20" fmla="*/ 0 w 57"/>
                  <a:gd name="T21" fmla="*/ 0 h 114"/>
                  <a:gd name="T22" fmla="*/ 0 w 57"/>
                  <a:gd name="T23" fmla="*/ 0 h 114"/>
                  <a:gd name="T24" fmla="*/ 0 w 57"/>
                  <a:gd name="T25" fmla="*/ 0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 h="114">
                    <a:moveTo>
                      <a:pt x="57" y="106"/>
                    </a:moveTo>
                    <a:lnTo>
                      <a:pt x="46" y="111"/>
                    </a:lnTo>
                    <a:lnTo>
                      <a:pt x="35" y="114"/>
                    </a:lnTo>
                    <a:lnTo>
                      <a:pt x="21" y="114"/>
                    </a:lnTo>
                    <a:lnTo>
                      <a:pt x="8" y="114"/>
                    </a:lnTo>
                    <a:lnTo>
                      <a:pt x="5" y="84"/>
                    </a:lnTo>
                    <a:lnTo>
                      <a:pt x="2" y="57"/>
                    </a:lnTo>
                    <a:lnTo>
                      <a:pt x="0" y="30"/>
                    </a:lnTo>
                    <a:lnTo>
                      <a:pt x="2" y="0"/>
                    </a:lnTo>
                    <a:lnTo>
                      <a:pt x="19" y="23"/>
                    </a:lnTo>
                    <a:lnTo>
                      <a:pt x="30" y="51"/>
                    </a:lnTo>
                    <a:lnTo>
                      <a:pt x="41" y="81"/>
                    </a:lnTo>
                    <a:lnTo>
                      <a:pt x="57" y="106"/>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56" name="Freeform 489"/>
              <p:cNvSpPr/>
              <p:nvPr/>
            </p:nvSpPr>
            <p:spPr bwMode="auto">
              <a:xfrm>
                <a:off x="3037" y="2225"/>
                <a:ext cx="289" cy="68"/>
              </a:xfrm>
              <a:custGeom>
                <a:avLst/>
                <a:gdLst>
                  <a:gd name="T0" fmla="*/ 0 w 1156"/>
                  <a:gd name="T1" fmla="*/ 0 h 270"/>
                  <a:gd name="T2" fmla="*/ 0 w 1156"/>
                  <a:gd name="T3" fmla="*/ 0 h 270"/>
                  <a:gd name="T4" fmla="*/ 0 w 1156"/>
                  <a:gd name="T5" fmla="*/ 0 h 270"/>
                  <a:gd name="T6" fmla="*/ 0 w 1156"/>
                  <a:gd name="T7" fmla="*/ 0 h 270"/>
                  <a:gd name="T8" fmla="*/ 0 w 1156"/>
                  <a:gd name="T9" fmla="*/ 0 h 270"/>
                  <a:gd name="T10" fmla="*/ 0 w 1156"/>
                  <a:gd name="T11" fmla="*/ 0 h 270"/>
                  <a:gd name="T12" fmla="*/ 0 w 1156"/>
                  <a:gd name="T13" fmla="*/ 0 h 270"/>
                  <a:gd name="T14" fmla="*/ 0 w 1156"/>
                  <a:gd name="T15" fmla="*/ 0 h 270"/>
                  <a:gd name="T16" fmla="*/ 0 w 1156"/>
                  <a:gd name="T17" fmla="*/ 0 h 270"/>
                  <a:gd name="T18" fmla="*/ 0 w 1156"/>
                  <a:gd name="T19" fmla="*/ 0 h 270"/>
                  <a:gd name="T20" fmla="*/ 0 w 1156"/>
                  <a:gd name="T21" fmla="*/ 0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6" h="270">
                    <a:moveTo>
                      <a:pt x="1156" y="89"/>
                    </a:moveTo>
                    <a:lnTo>
                      <a:pt x="355" y="229"/>
                    </a:lnTo>
                    <a:lnTo>
                      <a:pt x="336" y="223"/>
                    </a:lnTo>
                    <a:lnTo>
                      <a:pt x="66" y="270"/>
                    </a:lnTo>
                    <a:lnTo>
                      <a:pt x="47" y="248"/>
                    </a:lnTo>
                    <a:lnTo>
                      <a:pt x="34" y="223"/>
                    </a:lnTo>
                    <a:lnTo>
                      <a:pt x="20" y="199"/>
                    </a:lnTo>
                    <a:lnTo>
                      <a:pt x="0" y="174"/>
                    </a:lnTo>
                    <a:lnTo>
                      <a:pt x="1059" y="0"/>
                    </a:lnTo>
                    <a:lnTo>
                      <a:pt x="1071" y="0"/>
                    </a:lnTo>
                    <a:lnTo>
                      <a:pt x="1156" y="89"/>
                    </a:lnTo>
                    <a:close/>
                  </a:path>
                </a:pathLst>
              </a:custGeom>
              <a:solidFill>
                <a:srgbClr val="FFB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57" name="Freeform 490"/>
              <p:cNvSpPr/>
              <p:nvPr/>
            </p:nvSpPr>
            <p:spPr bwMode="auto">
              <a:xfrm>
                <a:off x="2845" y="2227"/>
                <a:ext cx="15" cy="29"/>
              </a:xfrm>
              <a:custGeom>
                <a:avLst/>
                <a:gdLst>
                  <a:gd name="T0" fmla="*/ 0 w 60"/>
                  <a:gd name="T1" fmla="*/ 0 h 119"/>
                  <a:gd name="T2" fmla="*/ 0 w 60"/>
                  <a:gd name="T3" fmla="*/ 0 h 119"/>
                  <a:gd name="T4" fmla="*/ 0 w 60"/>
                  <a:gd name="T5" fmla="*/ 0 h 119"/>
                  <a:gd name="T6" fmla="*/ 0 w 60"/>
                  <a:gd name="T7" fmla="*/ 0 h 119"/>
                  <a:gd name="T8" fmla="*/ 0 w 60"/>
                  <a:gd name="T9" fmla="*/ 0 h 119"/>
                  <a:gd name="T10" fmla="*/ 0 w 60"/>
                  <a:gd name="T11" fmla="*/ 0 h 119"/>
                  <a:gd name="T12" fmla="*/ 0 w 60"/>
                  <a:gd name="T13" fmla="*/ 0 h 119"/>
                  <a:gd name="T14" fmla="*/ 0 w 60"/>
                  <a:gd name="T15" fmla="*/ 0 h 119"/>
                  <a:gd name="T16" fmla="*/ 0 w 60"/>
                  <a:gd name="T17" fmla="*/ 0 h 119"/>
                  <a:gd name="T18" fmla="*/ 0 w 60"/>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19">
                    <a:moveTo>
                      <a:pt x="60" y="113"/>
                    </a:moveTo>
                    <a:lnTo>
                      <a:pt x="0" y="119"/>
                    </a:lnTo>
                    <a:lnTo>
                      <a:pt x="0" y="90"/>
                    </a:lnTo>
                    <a:lnTo>
                      <a:pt x="0" y="56"/>
                    </a:lnTo>
                    <a:lnTo>
                      <a:pt x="0" y="26"/>
                    </a:lnTo>
                    <a:lnTo>
                      <a:pt x="0" y="0"/>
                    </a:lnTo>
                    <a:lnTo>
                      <a:pt x="14" y="26"/>
                    </a:lnTo>
                    <a:lnTo>
                      <a:pt x="30" y="56"/>
                    </a:lnTo>
                    <a:lnTo>
                      <a:pt x="44" y="87"/>
                    </a:lnTo>
                    <a:lnTo>
                      <a:pt x="60" y="113"/>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58" name="Freeform 491"/>
              <p:cNvSpPr/>
              <p:nvPr/>
            </p:nvSpPr>
            <p:spPr bwMode="auto">
              <a:xfrm>
                <a:off x="2789" y="2231"/>
                <a:ext cx="15" cy="35"/>
              </a:xfrm>
              <a:custGeom>
                <a:avLst/>
                <a:gdLst>
                  <a:gd name="T0" fmla="*/ 0 w 60"/>
                  <a:gd name="T1" fmla="*/ 0 h 136"/>
                  <a:gd name="T2" fmla="*/ 0 w 60"/>
                  <a:gd name="T3" fmla="*/ 0 h 136"/>
                  <a:gd name="T4" fmla="*/ 0 w 60"/>
                  <a:gd name="T5" fmla="*/ 0 h 136"/>
                  <a:gd name="T6" fmla="*/ 0 w 60"/>
                  <a:gd name="T7" fmla="*/ 0 h 136"/>
                  <a:gd name="T8" fmla="*/ 0 w 60"/>
                  <a:gd name="T9" fmla="*/ 0 h 136"/>
                  <a:gd name="T10" fmla="*/ 0 w 60"/>
                  <a:gd name="T11" fmla="*/ 0 h 136"/>
                  <a:gd name="T12" fmla="*/ 0 w 60"/>
                  <a:gd name="T13" fmla="*/ 0 h 136"/>
                  <a:gd name="T14" fmla="*/ 0 w 60"/>
                  <a:gd name="T15" fmla="*/ 0 h 136"/>
                  <a:gd name="T16" fmla="*/ 0 w 60"/>
                  <a:gd name="T17" fmla="*/ 0 h 136"/>
                  <a:gd name="T18" fmla="*/ 0 w 6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36">
                    <a:moveTo>
                      <a:pt x="60" y="124"/>
                    </a:moveTo>
                    <a:lnTo>
                      <a:pt x="5" y="136"/>
                    </a:lnTo>
                    <a:lnTo>
                      <a:pt x="5" y="100"/>
                    </a:lnTo>
                    <a:lnTo>
                      <a:pt x="3" y="68"/>
                    </a:lnTo>
                    <a:lnTo>
                      <a:pt x="0" y="35"/>
                    </a:lnTo>
                    <a:lnTo>
                      <a:pt x="0" y="0"/>
                    </a:lnTo>
                    <a:lnTo>
                      <a:pt x="19" y="29"/>
                    </a:lnTo>
                    <a:lnTo>
                      <a:pt x="35" y="59"/>
                    </a:lnTo>
                    <a:lnTo>
                      <a:pt x="49" y="92"/>
                    </a:lnTo>
                    <a:lnTo>
                      <a:pt x="60" y="124"/>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59" name="Freeform 492"/>
              <p:cNvSpPr/>
              <p:nvPr/>
            </p:nvSpPr>
            <p:spPr bwMode="auto">
              <a:xfrm>
                <a:off x="2818" y="2236"/>
                <a:ext cx="12" cy="25"/>
              </a:xfrm>
              <a:custGeom>
                <a:avLst/>
                <a:gdLst>
                  <a:gd name="T0" fmla="*/ 0 w 49"/>
                  <a:gd name="T1" fmla="*/ 0 h 101"/>
                  <a:gd name="T2" fmla="*/ 0 w 49"/>
                  <a:gd name="T3" fmla="*/ 0 h 101"/>
                  <a:gd name="T4" fmla="*/ 0 w 49"/>
                  <a:gd name="T5" fmla="*/ 0 h 101"/>
                  <a:gd name="T6" fmla="*/ 0 w 49"/>
                  <a:gd name="T7" fmla="*/ 0 h 101"/>
                  <a:gd name="T8" fmla="*/ 0 w 49"/>
                  <a:gd name="T9" fmla="*/ 0 h 101"/>
                  <a:gd name="T10" fmla="*/ 0 w 49"/>
                  <a:gd name="T11" fmla="*/ 0 h 101"/>
                  <a:gd name="T12" fmla="*/ 0 w 49"/>
                  <a:gd name="T13" fmla="*/ 0 h 101"/>
                  <a:gd name="T14" fmla="*/ 0 w 49"/>
                  <a:gd name="T15" fmla="*/ 0 h 101"/>
                  <a:gd name="T16" fmla="*/ 0 w 49"/>
                  <a:gd name="T17" fmla="*/ 0 h 101"/>
                  <a:gd name="T18" fmla="*/ 0 w 49"/>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101">
                    <a:moveTo>
                      <a:pt x="49" y="90"/>
                    </a:moveTo>
                    <a:lnTo>
                      <a:pt x="3" y="101"/>
                    </a:lnTo>
                    <a:lnTo>
                      <a:pt x="5" y="76"/>
                    </a:lnTo>
                    <a:lnTo>
                      <a:pt x="3" y="53"/>
                    </a:lnTo>
                    <a:lnTo>
                      <a:pt x="0" y="28"/>
                    </a:lnTo>
                    <a:lnTo>
                      <a:pt x="3" y="0"/>
                    </a:lnTo>
                    <a:lnTo>
                      <a:pt x="19" y="23"/>
                    </a:lnTo>
                    <a:lnTo>
                      <a:pt x="30" y="44"/>
                    </a:lnTo>
                    <a:lnTo>
                      <a:pt x="40" y="69"/>
                    </a:lnTo>
                    <a:lnTo>
                      <a:pt x="49" y="90"/>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60" name="Freeform 493"/>
              <p:cNvSpPr/>
              <p:nvPr/>
            </p:nvSpPr>
            <p:spPr bwMode="auto">
              <a:xfrm>
                <a:off x="2720" y="2239"/>
                <a:ext cx="5" cy="32"/>
              </a:xfrm>
              <a:custGeom>
                <a:avLst/>
                <a:gdLst>
                  <a:gd name="T0" fmla="*/ 0 w 18"/>
                  <a:gd name="T1" fmla="*/ 0 h 129"/>
                  <a:gd name="T2" fmla="*/ 0 w 18"/>
                  <a:gd name="T3" fmla="*/ 0 h 129"/>
                  <a:gd name="T4" fmla="*/ 0 w 18"/>
                  <a:gd name="T5" fmla="*/ 0 h 129"/>
                  <a:gd name="T6" fmla="*/ 0 w 18"/>
                  <a:gd name="T7" fmla="*/ 0 h 129"/>
                  <a:gd name="T8" fmla="*/ 0 w 18"/>
                  <a:gd name="T9" fmla="*/ 0 h 129"/>
                  <a:gd name="T10" fmla="*/ 0 w 18"/>
                  <a:gd name="T11" fmla="*/ 0 h 129"/>
                  <a:gd name="T12" fmla="*/ 0 w 18"/>
                  <a:gd name="T13" fmla="*/ 0 h 129"/>
                  <a:gd name="T14" fmla="*/ 0 w 18"/>
                  <a:gd name="T15" fmla="*/ 0 h 129"/>
                  <a:gd name="T16" fmla="*/ 0 w 18"/>
                  <a:gd name="T17" fmla="*/ 0 h 129"/>
                  <a:gd name="T18" fmla="*/ 0 w 18"/>
                  <a:gd name="T19" fmla="*/ 0 h 129"/>
                  <a:gd name="T20" fmla="*/ 0 w 18"/>
                  <a:gd name="T21" fmla="*/ 0 h 129"/>
                  <a:gd name="T22" fmla="*/ 0 w 18"/>
                  <a:gd name="T23" fmla="*/ 0 h 129"/>
                  <a:gd name="T24" fmla="*/ 0 w 18"/>
                  <a:gd name="T25" fmla="*/ 0 h 129"/>
                  <a:gd name="T26" fmla="*/ 0 w 18"/>
                  <a:gd name="T27" fmla="*/ 0 h 129"/>
                  <a:gd name="T28" fmla="*/ 0 w 18"/>
                  <a:gd name="T29" fmla="*/ 0 h 129"/>
                  <a:gd name="T30" fmla="*/ 0 w 18"/>
                  <a:gd name="T31" fmla="*/ 0 h 129"/>
                  <a:gd name="T32" fmla="*/ 0 w 18"/>
                  <a:gd name="T33" fmla="*/ 0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29">
                    <a:moveTo>
                      <a:pt x="16" y="25"/>
                    </a:moveTo>
                    <a:lnTo>
                      <a:pt x="16" y="49"/>
                    </a:lnTo>
                    <a:lnTo>
                      <a:pt x="16" y="74"/>
                    </a:lnTo>
                    <a:lnTo>
                      <a:pt x="16" y="101"/>
                    </a:lnTo>
                    <a:lnTo>
                      <a:pt x="16" y="125"/>
                    </a:lnTo>
                    <a:lnTo>
                      <a:pt x="13" y="125"/>
                    </a:lnTo>
                    <a:lnTo>
                      <a:pt x="7" y="129"/>
                    </a:lnTo>
                    <a:lnTo>
                      <a:pt x="5" y="129"/>
                    </a:lnTo>
                    <a:lnTo>
                      <a:pt x="0" y="125"/>
                    </a:lnTo>
                    <a:lnTo>
                      <a:pt x="2" y="93"/>
                    </a:lnTo>
                    <a:lnTo>
                      <a:pt x="5" y="63"/>
                    </a:lnTo>
                    <a:lnTo>
                      <a:pt x="5" y="30"/>
                    </a:lnTo>
                    <a:lnTo>
                      <a:pt x="5" y="0"/>
                    </a:lnTo>
                    <a:lnTo>
                      <a:pt x="16" y="3"/>
                    </a:lnTo>
                    <a:lnTo>
                      <a:pt x="18" y="8"/>
                    </a:lnTo>
                    <a:lnTo>
                      <a:pt x="16" y="17"/>
                    </a:lnTo>
                    <a:lnTo>
                      <a:pt x="16"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61" name="Freeform 494"/>
              <p:cNvSpPr/>
              <p:nvPr/>
            </p:nvSpPr>
            <p:spPr bwMode="auto">
              <a:xfrm>
                <a:off x="2820" y="2242"/>
                <a:ext cx="226" cy="44"/>
              </a:xfrm>
              <a:custGeom>
                <a:avLst/>
                <a:gdLst>
                  <a:gd name="T0" fmla="*/ 0 w 905"/>
                  <a:gd name="T1" fmla="*/ 0 h 177"/>
                  <a:gd name="T2" fmla="*/ 0 w 905"/>
                  <a:gd name="T3" fmla="*/ 0 h 177"/>
                  <a:gd name="T4" fmla="*/ 0 w 905"/>
                  <a:gd name="T5" fmla="*/ 0 h 177"/>
                  <a:gd name="T6" fmla="*/ 0 w 905"/>
                  <a:gd name="T7" fmla="*/ 0 h 177"/>
                  <a:gd name="T8" fmla="*/ 0 w 905"/>
                  <a:gd name="T9" fmla="*/ 0 h 177"/>
                  <a:gd name="T10" fmla="*/ 0 w 905"/>
                  <a:gd name="T11" fmla="*/ 0 h 177"/>
                  <a:gd name="T12" fmla="*/ 0 w 905"/>
                  <a:gd name="T13" fmla="*/ 0 h 177"/>
                  <a:gd name="T14" fmla="*/ 0 w 905"/>
                  <a:gd name="T15" fmla="*/ 0 h 177"/>
                  <a:gd name="T16" fmla="*/ 0 w 905"/>
                  <a:gd name="T17" fmla="*/ 0 h 177"/>
                  <a:gd name="T18" fmla="*/ 0 w 905"/>
                  <a:gd name="T19" fmla="*/ 0 h 177"/>
                  <a:gd name="T20" fmla="*/ 0 w 905"/>
                  <a:gd name="T21" fmla="*/ 0 h 177"/>
                  <a:gd name="T22" fmla="*/ 0 w 905"/>
                  <a:gd name="T23" fmla="*/ 0 h 177"/>
                  <a:gd name="T24" fmla="*/ 0 w 905"/>
                  <a:gd name="T25" fmla="*/ 0 h 177"/>
                  <a:gd name="T26" fmla="*/ 0 w 905"/>
                  <a:gd name="T27" fmla="*/ 0 h 177"/>
                  <a:gd name="T28" fmla="*/ 0 w 905"/>
                  <a:gd name="T29" fmla="*/ 0 h 177"/>
                  <a:gd name="T30" fmla="*/ 0 w 905"/>
                  <a:gd name="T31" fmla="*/ 0 h 177"/>
                  <a:gd name="T32" fmla="*/ 0 w 905"/>
                  <a:gd name="T33" fmla="*/ 0 h 177"/>
                  <a:gd name="T34" fmla="*/ 0 w 905"/>
                  <a:gd name="T35" fmla="*/ 0 h 177"/>
                  <a:gd name="T36" fmla="*/ 0 w 905"/>
                  <a:gd name="T37" fmla="*/ 0 h 177"/>
                  <a:gd name="T38" fmla="*/ 0 w 905"/>
                  <a:gd name="T39" fmla="*/ 0 h 177"/>
                  <a:gd name="T40" fmla="*/ 0 w 905"/>
                  <a:gd name="T41" fmla="*/ 0 h 177"/>
                  <a:gd name="T42" fmla="*/ 0 w 905"/>
                  <a:gd name="T43" fmla="*/ 0 h 177"/>
                  <a:gd name="T44" fmla="*/ 0 w 905"/>
                  <a:gd name="T45" fmla="*/ 0 h 177"/>
                  <a:gd name="T46" fmla="*/ 0 w 905"/>
                  <a:gd name="T47" fmla="*/ 0 h 177"/>
                  <a:gd name="T48" fmla="*/ 0 w 905"/>
                  <a:gd name="T49" fmla="*/ 0 h 177"/>
                  <a:gd name="T50" fmla="*/ 0 w 905"/>
                  <a:gd name="T51" fmla="*/ 0 h 177"/>
                  <a:gd name="T52" fmla="*/ 0 w 905"/>
                  <a:gd name="T53" fmla="*/ 0 h 177"/>
                  <a:gd name="T54" fmla="*/ 0 w 905"/>
                  <a:gd name="T55" fmla="*/ 0 h 177"/>
                  <a:gd name="T56" fmla="*/ 0 w 905"/>
                  <a:gd name="T57" fmla="*/ 0 h 177"/>
                  <a:gd name="T58" fmla="*/ 0 w 905"/>
                  <a:gd name="T59" fmla="*/ 0 h 177"/>
                  <a:gd name="T60" fmla="*/ 0 w 905"/>
                  <a:gd name="T61" fmla="*/ 0 h 177"/>
                  <a:gd name="T62" fmla="*/ 0 w 905"/>
                  <a:gd name="T63" fmla="*/ 0 h 177"/>
                  <a:gd name="T64" fmla="*/ 0 w 905"/>
                  <a:gd name="T65" fmla="*/ 0 h 177"/>
                  <a:gd name="T66" fmla="*/ 0 w 905"/>
                  <a:gd name="T67" fmla="*/ 0 h 177"/>
                  <a:gd name="T68" fmla="*/ 0 w 905"/>
                  <a:gd name="T69" fmla="*/ 0 h 1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05" h="177">
                    <a:moveTo>
                      <a:pt x="905" y="33"/>
                    </a:moveTo>
                    <a:lnTo>
                      <a:pt x="892" y="35"/>
                    </a:lnTo>
                    <a:lnTo>
                      <a:pt x="878" y="38"/>
                    </a:lnTo>
                    <a:lnTo>
                      <a:pt x="864" y="41"/>
                    </a:lnTo>
                    <a:lnTo>
                      <a:pt x="850" y="44"/>
                    </a:lnTo>
                    <a:lnTo>
                      <a:pt x="834" y="44"/>
                    </a:lnTo>
                    <a:lnTo>
                      <a:pt x="821" y="46"/>
                    </a:lnTo>
                    <a:lnTo>
                      <a:pt x="807" y="46"/>
                    </a:lnTo>
                    <a:lnTo>
                      <a:pt x="793" y="46"/>
                    </a:lnTo>
                    <a:lnTo>
                      <a:pt x="788" y="46"/>
                    </a:lnTo>
                    <a:lnTo>
                      <a:pt x="779" y="49"/>
                    </a:lnTo>
                    <a:lnTo>
                      <a:pt x="772" y="55"/>
                    </a:lnTo>
                    <a:lnTo>
                      <a:pt x="763" y="57"/>
                    </a:lnTo>
                    <a:lnTo>
                      <a:pt x="0" y="177"/>
                    </a:lnTo>
                    <a:lnTo>
                      <a:pt x="0" y="169"/>
                    </a:lnTo>
                    <a:lnTo>
                      <a:pt x="0" y="161"/>
                    </a:lnTo>
                    <a:lnTo>
                      <a:pt x="0" y="152"/>
                    </a:lnTo>
                    <a:lnTo>
                      <a:pt x="0" y="141"/>
                    </a:lnTo>
                    <a:lnTo>
                      <a:pt x="55" y="134"/>
                    </a:lnTo>
                    <a:lnTo>
                      <a:pt x="112" y="122"/>
                    </a:lnTo>
                    <a:lnTo>
                      <a:pt x="169" y="115"/>
                    </a:lnTo>
                    <a:lnTo>
                      <a:pt x="223" y="106"/>
                    </a:lnTo>
                    <a:lnTo>
                      <a:pt x="281" y="95"/>
                    </a:lnTo>
                    <a:lnTo>
                      <a:pt x="335" y="87"/>
                    </a:lnTo>
                    <a:lnTo>
                      <a:pt x="393" y="79"/>
                    </a:lnTo>
                    <a:lnTo>
                      <a:pt x="450" y="71"/>
                    </a:lnTo>
                    <a:lnTo>
                      <a:pt x="507" y="60"/>
                    </a:lnTo>
                    <a:lnTo>
                      <a:pt x="561" y="51"/>
                    </a:lnTo>
                    <a:lnTo>
                      <a:pt x="619" y="44"/>
                    </a:lnTo>
                    <a:lnTo>
                      <a:pt x="676" y="35"/>
                    </a:lnTo>
                    <a:lnTo>
                      <a:pt x="733" y="28"/>
                    </a:lnTo>
                    <a:lnTo>
                      <a:pt x="791" y="16"/>
                    </a:lnTo>
                    <a:lnTo>
                      <a:pt x="848" y="8"/>
                    </a:lnTo>
                    <a:lnTo>
                      <a:pt x="905" y="0"/>
                    </a:lnTo>
                    <a:lnTo>
                      <a:pt x="905" y="33"/>
                    </a:lnTo>
                    <a:close/>
                  </a:path>
                </a:pathLst>
              </a:custGeom>
              <a:solidFill>
                <a:srgbClr val="FF3F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62" name="Freeform 495"/>
              <p:cNvSpPr/>
              <p:nvPr/>
            </p:nvSpPr>
            <p:spPr bwMode="auto">
              <a:xfrm>
                <a:off x="2684" y="2244"/>
                <a:ext cx="6" cy="32"/>
              </a:xfrm>
              <a:custGeom>
                <a:avLst/>
                <a:gdLst>
                  <a:gd name="T0" fmla="*/ 0 w 27"/>
                  <a:gd name="T1" fmla="*/ 0 h 128"/>
                  <a:gd name="T2" fmla="*/ 0 w 27"/>
                  <a:gd name="T3" fmla="*/ 0 h 128"/>
                  <a:gd name="T4" fmla="*/ 0 w 27"/>
                  <a:gd name="T5" fmla="*/ 0 h 128"/>
                  <a:gd name="T6" fmla="*/ 0 w 27"/>
                  <a:gd name="T7" fmla="*/ 0 h 128"/>
                  <a:gd name="T8" fmla="*/ 0 w 27"/>
                  <a:gd name="T9" fmla="*/ 0 h 128"/>
                  <a:gd name="T10" fmla="*/ 0 w 27"/>
                  <a:gd name="T11" fmla="*/ 0 h 128"/>
                  <a:gd name="T12" fmla="*/ 0 w 27"/>
                  <a:gd name="T13" fmla="*/ 0 h 128"/>
                  <a:gd name="T14" fmla="*/ 0 w 27"/>
                  <a:gd name="T15" fmla="*/ 0 h 128"/>
                  <a:gd name="T16" fmla="*/ 0 w 27"/>
                  <a:gd name="T17" fmla="*/ 0 h 128"/>
                  <a:gd name="T18" fmla="*/ 0 w 27"/>
                  <a:gd name="T19" fmla="*/ 0 h 128"/>
                  <a:gd name="T20" fmla="*/ 0 w 27"/>
                  <a:gd name="T21" fmla="*/ 0 h 128"/>
                  <a:gd name="T22" fmla="*/ 0 w 27"/>
                  <a:gd name="T23" fmla="*/ 0 h 128"/>
                  <a:gd name="T24" fmla="*/ 0 w 27"/>
                  <a:gd name="T25" fmla="*/ 0 h 128"/>
                  <a:gd name="T26" fmla="*/ 0 w 27"/>
                  <a:gd name="T27" fmla="*/ 0 h 128"/>
                  <a:gd name="T28" fmla="*/ 0 w 27"/>
                  <a:gd name="T29" fmla="*/ 0 h 128"/>
                  <a:gd name="T30" fmla="*/ 0 w 27"/>
                  <a:gd name="T31" fmla="*/ 0 h 128"/>
                  <a:gd name="T32" fmla="*/ 0 w 27"/>
                  <a:gd name="T33" fmla="*/ 0 h 128"/>
                  <a:gd name="T34" fmla="*/ 0 w 27"/>
                  <a:gd name="T35" fmla="*/ 0 h 128"/>
                  <a:gd name="T36" fmla="*/ 0 w 27"/>
                  <a:gd name="T37" fmla="*/ 0 h 128"/>
                  <a:gd name="T38" fmla="*/ 0 w 27"/>
                  <a:gd name="T39" fmla="*/ 0 h 128"/>
                  <a:gd name="T40" fmla="*/ 0 w 27"/>
                  <a:gd name="T41" fmla="*/ 0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 h="128">
                    <a:moveTo>
                      <a:pt x="19" y="8"/>
                    </a:moveTo>
                    <a:lnTo>
                      <a:pt x="16" y="36"/>
                    </a:lnTo>
                    <a:lnTo>
                      <a:pt x="19" y="60"/>
                    </a:lnTo>
                    <a:lnTo>
                      <a:pt x="21" y="87"/>
                    </a:lnTo>
                    <a:lnTo>
                      <a:pt x="19" y="114"/>
                    </a:lnTo>
                    <a:lnTo>
                      <a:pt x="21" y="114"/>
                    </a:lnTo>
                    <a:lnTo>
                      <a:pt x="25" y="117"/>
                    </a:lnTo>
                    <a:lnTo>
                      <a:pt x="27" y="123"/>
                    </a:lnTo>
                    <a:lnTo>
                      <a:pt x="25" y="128"/>
                    </a:lnTo>
                    <a:lnTo>
                      <a:pt x="19" y="128"/>
                    </a:lnTo>
                    <a:lnTo>
                      <a:pt x="14" y="128"/>
                    </a:lnTo>
                    <a:lnTo>
                      <a:pt x="9" y="126"/>
                    </a:lnTo>
                    <a:lnTo>
                      <a:pt x="3" y="123"/>
                    </a:lnTo>
                    <a:lnTo>
                      <a:pt x="3" y="93"/>
                    </a:lnTo>
                    <a:lnTo>
                      <a:pt x="3" y="66"/>
                    </a:lnTo>
                    <a:lnTo>
                      <a:pt x="3" y="38"/>
                    </a:lnTo>
                    <a:lnTo>
                      <a:pt x="0" y="8"/>
                    </a:lnTo>
                    <a:lnTo>
                      <a:pt x="3" y="3"/>
                    </a:lnTo>
                    <a:lnTo>
                      <a:pt x="9" y="0"/>
                    </a:lnTo>
                    <a:lnTo>
                      <a:pt x="14" y="3"/>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63" name="Freeform 496"/>
              <p:cNvSpPr/>
              <p:nvPr/>
            </p:nvSpPr>
            <p:spPr bwMode="auto">
              <a:xfrm>
                <a:off x="2581" y="2265"/>
                <a:ext cx="430" cy="73"/>
              </a:xfrm>
              <a:custGeom>
                <a:avLst/>
                <a:gdLst>
                  <a:gd name="T0" fmla="*/ 1 w 1720"/>
                  <a:gd name="T1" fmla="*/ 0 h 292"/>
                  <a:gd name="T2" fmla="*/ 1 w 1720"/>
                  <a:gd name="T3" fmla="*/ 0 h 292"/>
                  <a:gd name="T4" fmla="*/ 1 w 1720"/>
                  <a:gd name="T5" fmla="*/ 0 h 292"/>
                  <a:gd name="T6" fmla="*/ 0 w 1720"/>
                  <a:gd name="T7" fmla="*/ 0 h 292"/>
                  <a:gd name="T8" fmla="*/ 0 w 1720"/>
                  <a:gd name="T9" fmla="*/ 0 h 292"/>
                  <a:gd name="T10" fmla="*/ 0 w 1720"/>
                  <a:gd name="T11" fmla="*/ 0 h 292"/>
                  <a:gd name="T12" fmla="*/ 0 w 1720"/>
                  <a:gd name="T13" fmla="*/ 0 h 292"/>
                  <a:gd name="T14" fmla="*/ 0 w 1720"/>
                  <a:gd name="T15" fmla="*/ 0 h 292"/>
                  <a:gd name="T16" fmla="*/ 0 w 1720"/>
                  <a:gd name="T17" fmla="*/ 0 h 292"/>
                  <a:gd name="T18" fmla="*/ 0 w 1720"/>
                  <a:gd name="T19" fmla="*/ 0 h 292"/>
                  <a:gd name="T20" fmla="*/ 0 w 1720"/>
                  <a:gd name="T21" fmla="*/ 0 h 292"/>
                  <a:gd name="T22" fmla="*/ 0 w 1720"/>
                  <a:gd name="T23" fmla="*/ 0 h 292"/>
                  <a:gd name="T24" fmla="*/ 0 w 1720"/>
                  <a:gd name="T25" fmla="*/ 0 h 292"/>
                  <a:gd name="T26" fmla="*/ 0 w 1720"/>
                  <a:gd name="T27" fmla="*/ 0 h 292"/>
                  <a:gd name="T28" fmla="*/ 0 w 1720"/>
                  <a:gd name="T29" fmla="*/ 0 h 292"/>
                  <a:gd name="T30" fmla="*/ 0 w 1720"/>
                  <a:gd name="T31" fmla="*/ 0 h 292"/>
                  <a:gd name="T32" fmla="*/ 0 w 1720"/>
                  <a:gd name="T33" fmla="*/ 0 h 292"/>
                  <a:gd name="T34" fmla="*/ 0 w 1720"/>
                  <a:gd name="T35" fmla="*/ 0 h 292"/>
                  <a:gd name="T36" fmla="*/ 0 w 1720"/>
                  <a:gd name="T37" fmla="*/ 0 h 292"/>
                  <a:gd name="T38" fmla="*/ 0 w 1720"/>
                  <a:gd name="T39" fmla="*/ 0 h 292"/>
                  <a:gd name="T40" fmla="*/ 0 w 1720"/>
                  <a:gd name="T41" fmla="*/ 0 h 292"/>
                  <a:gd name="T42" fmla="*/ 0 w 1720"/>
                  <a:gd name="T43" fmla="*/ 0 h 292"/>
                  <a:gd name="T44" fmla="*/ 0 w 1720"/>
                  <a:gd name="T45" fmla="*/ 0 h 292"/>
                  <a:gd name="T46" fmla="*/ 0 w 1720"/>
                  <a:gd name="T47" fmla="*/ 0 h 292"/>
                  <a:gd name="T48" fmla="*/ 0 w 1720"/>
                  <a:gd name="T49" fmla="*/ 0 h 292"/>
                  <a:gd name="T50" fmla="*/ 0 w 1720"/>
                  <a:gd name="T51" fmla="*/ 0 h 292"/>
                  <a:gd name="T52" fmla="*/ 0 w 1720"/>
                  <a:gd name="T53" fmla="*/ 0 h 292"/>
                  <a:gd name="T54" fmla="*/ 0 w 1720"/>
                  <a:gd name="T55" fmla="*/ 0 h 292"/>
                  <a:gd name="T56" fmla="*/ 0 w 1720"/>
                  <a:gd name="T57" fmla="*/ 0 h 292"/>
                  <a:gd name="T58" fmla="*/ 0 w 1720"/>
                  <a:gd name="T59" fmla="*/ 0 h 292"/>
                  <a:gd name="T60" fmla="*/ 0 w 1720"/>
                  <a:gd name="T61" fmla="*/ 0 h 292"/>
                  <a:gd name="T62" fmla="*/ 0 w 1720"/>
                  <a:gd name="T63" fmla="*/ 0 h 292"/>
                  <a:gd name="T64" fmla="*/ 0 w 1720"/>
                  <a:gd name="T65" fmla="*/ 0 h 292"/>
                  <a:gd name="T66" fmla="*/ 0 w 1720"/>
                  <a:gd name="T67" fmla="*/ 0 h 292"/>
                  <a:gd name="T68" fmla="*/ 0 w 1720"/>
                  <a:gd name="T69" fmla="*/ 0 h 292"/>
                  <a:gd name="T70" fmla="*/ 0 w 1720"/>
                  <a:gd name="T71" fmla="*/ 0 h 292"/>
                  <a:gd name="T72" fmla="*/ 1 w 1720"/>
                  <a:gd name="T73" fmla="*/ 0 h 292"/>
                  <a:gd name="T74" fmla="*/ 1 w 1720"/>
                  <a:gd name="T75" fmla="*/ 0 h 292"/>
                  <a:gd name="T76" fmla="*/ 1 w 1720"/>
                  <a:gd name="T77" fmla="*/ 0 h 292"/>
                  <a:gd name="T78" fmla="*/ 1 w 1720"/>
                  <a:gd name="T79" fmla="*/ 0 h 292"/>
                  <a:gd name="T80" fmla="*/ 1 w 1720"/>
                  <a:gd name="T81" fmla="*/ 0 h 2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20" h="292">
                    <a:moveTo>
                      <a:pt x="1720" y="16"/>
                    </a:moveTo>
                    <a:lnTo>
                      <a:pt x="1665" y="27"/>
                    </a:lnTo>
                    <a:lnTo>
                      <a:pt x="1614" y="35"/>
                    </a:lnTo>
                    <a:lnTo>
                      <a:pt x="1559" y="44"/>
                    </a:lnTo>
                    <a:lnTo>
                      <a:pt x="1508" y="51"/>
                    </a:lnTo>
                    <a:lnTo>
                      <a:pt x="1453" y="62"/>
                    </a:lnTo>
                    <a:lnTo>
                      <a:pt x="1401" y="71"/>
                    </a:lnTo>
                    <a:lnTo>
                      <a:pt x="1347" y="79"/>
                    </a:lnTo>
                    <a:lnTo>
                      <a:pt x="1295" y="87"/>
                    </a:lnTo>
                    <a:lnTo>
                      <a:pt x="1240" y="95"/>
                    </a:lnTo>
                    <a:lnTo>
                      <a:pt x="1186" y="103"/>
                    </a:lnTo>
                    <a:lnTo>
                      <a:pt x="1134" y="115"/>
                    </a:lnTo>
                    <a:lnTo>
                      <a:pt x="1079" y="122"/>
                    </a:lnTo>
                    <a:lnTo>
                      <a:pt x="1028" y="131"/>
                    </a:lnTo>
                    <a:lnTo>
                      <a:pt x="973" y="142"/>
                    </a:lnTo>
                    <a:lnTo>
                      <a:pt x="922" y="150"/>
                    </a:lnTo>
                    <a:lnTo>
                      <a:pt x="867" y="161"/>
                    </a:lnTo>
                    <a:lnTo>
                      <a:pt x="818" y="168"/>
                    </a:lnTo>
                    <a:lnTo>
                      <a:pt x="766" y="177"/>
                    </a:lnTo>
                    <a:lnTo>
                      <a:pt x="717" y="186"/>
                    </a:lnTo>
                    <a:lnTo>
                      <a:pt x="665" y="193"/>
                    </a:lnTo>
                    <a:lnTo>
                      <a:pt x="616" y="202"/>
                    </a:lnTo>
                    <a:lnTo>
                      <a:pt x="564" y="210"/>
                    </a:lnTo>
                    <a:lnTo>
                      <a:pt x="516" y="218"/>
                    </a:lnTo>
                    <a:lnTo>
                      <a:pt x="463" y="226"/>
                    </a:lnTo>
                    <a:lnTo>
                      <a:pt x="415" y="234"/>
                    </a:lnTo>
                    <a:lnTo>
                      <a:pt x="363" y="242"/>
                    </a:lnTo>
                    <a:lnTo>
                      <a:pt x="314" y="251"/>
                    </a:lnTo>
                    <a:lnTo>
                      <a:pt x="262" y="259"/>
                    </a:lnTo>
                    <a:lnTo>
                      <a:pt x="213" y="267"/>
                    </a:lnTo>
                    <a:lnTo>
                      <a:pt x="161" y="275"/>
                    </a:lnTo>
                    <a:lnTo>
                      <a:pt x="113" y="283"/>
                    </a:lnTo>
                    <a:lnTo>
                      <a:pt x="60" y="292"/>
                    </a:lnTo>
                    <a:lnTo>
                      <a:pt x="47" y="246"/>
                    </a:lnTo>
                    <a:lnTo>
                      <a:pt x="30" y="202"/>
                    </a:lnTo>
                    <a:lnTo>
                      <a:pt x="14" y="156"/>
                    </a:lnTo>
                    <a:lnTo>
                      <a:pt x="0" y="112"/>
                    </a:lnTo>
                    <a:lnTo>
                      <a:pt x="60" y="172"/>
                    </a:lnTo>
                    <a:lnTo>
                      <a:pt x="72" y="172"/>
                    </a:lnTo>
                    <a:lnTo>
                      <a:pt x="82" y="177"/>
                    </a:lnTo>
                    <a:lnTo>
                      <a:pt x="90" y="188"/>
                    </a:lnTo>
                    <a:lnTo>
                      <a:pt x="104" y="193"/>
                    </a:lnTo>
                    <a:lnTo>
                      <a:pt x="235" y="166"/>
                    </a:lnTo>
                    <a:lnTo>
                      <a:pt x="279" y="161"/>
                    </a:lnTo>
                    <a:lnTo>
                      <a:pt x="320" y="152"/>
                    </a:lnTo>
                    <a:lnTo>
                      <a:pt x="363" y="147"/>
                    </a:lnTo>
                    <a:lnTo>
                      <a:pt x="403" y="138"/>
                    </a:lnTo>
                    <a:lnTo>
                      <a:pt x="444" y="133"/>
                    </a:lnTo>
                    <a:lnTo>
                      <a:pt x="488" y="125"/>
                    </a:lnTo>
                    <a:lnTo>
                      <a:pt x="529" y="120"/>
                    </a:lnTo>
                    <a:lnTo>
                      <a:pt x="573" y="115"/>
                    </a:lnTo>
                    <a:lnTo>
                      <a:pt x="614" y="106"/>
                    </a:lnTo>
                    <a:lnTo>
                      <a:pt x="655" y="101"/>
                    </a:lnTo>
                    <a:lnTo>
                      <a:pt x="699" y="95"/>
                    </a:lnTo>
                    <a:lnTo>
                      <a:pt x="739" y="87"/>
                    </a:lnTo>
                    <a:lnTo>
                      <a:pt x="780" y="82"/>
                    </a:lnTo>
                    <a:lnTo>
                      <a:pt x="824" y="76"/>
                    </a:lnTo>
                    <a:lnTo>
                      <a:pt x="865" y="68"/>
                    </a:lnTo>
                    <a:lnTo>
                      <a:pt x="908" y="62"/>
                    </a:lnTo>
                    <a:lnTo>
                      <a:pt x="913" y="79"/>
                    </a:lnTo>
                    <a:lnTo>
                      <a:pt x="922" y="92"/>
                    </a:lnTo>
                    <a:lnTo>
                      <a:pt x="930" y="106"/>
                    </a:lnTo>
                    <a:lnTo>
                      <a:pt x="941" y="117"/>
                    </a:lnTo>
                    <a:lnTo>
                      <a:pt x="987" y="109"/>
                    </a:lnTo>
                    <a:lnTo>
                      <a:pt x="1033" y="101"/>
                    </a:lnTo>
                    <a:lnTo>
                      <a:pt x="1079" y="92"/>
                    </a:lnTo>
                    <a:lnTo>
                      <a:pt x="1126" y="85"/>
                    </a:lnTo>
                    <a:lnTo>
                      <a:pt x="1175" y="79"/>
                    </a:lnTo>
                    <a:lnTo>
                      <a:pt x="1221" y="71"/>
                    </a:lnTo>
                    <a:lnTo>
                      <a:pt x="1268" y="62"/>
                    </a:lnTo>
                    <a:lnTo>
                      <a:pt x="1315" y="57"/>
                    </a:lnTo>
                    <a:lnTo>
                      <a:pt x="1361" y="49"/>
                    </a:lnTo>
                    <a:lnTo>
                      <a:pt x="1410" y="44"/>
                    </a:lnTo>
                    <a:lnTo>
                      <a:pt x="1456" y="39"/>
                    </a:lnTo>
                    <a:lnTo>
                      <a:pt x="1502" y="30"/>
                    </a:lnTo>
                    <a:lnTo>
                      <a:pt x="1548" y="25"/>
                    </a:lnTo>
                    <a:lnTo>
                      <a:pt x="1598" y="16"/>
                    </a:lnTo>
                    <a:lnTo>
                      <a:pt x="1644" y="11"/>
                    </a:lnTo>
                    <a:lnTo>
                      <a:pt x="1690" y="3"/>
                    </a:lnTo>
                    <a:lnTo>
                      <a:pt x="1701" y="0"/>
                    </a:lnTo>
                    <a:lnTo>
                      <a:pt x="1709" y="3"/>
                    </a:lnTo>
                    <a:lnTo>
                      <a:pt x="1715" y="9"/>
                    </a:lnTo>
                    <a:lnTo>
                      <a:pt x="1720" y="16"/>
                    </a:lnTo>
                    <a:close/>
                  </a:path>
                </a:pathLst>
              </a:custGeom>
              <a:solidFill>
                <a:srgbClr val="3FF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64" name="Freeform 497"/>
              <p:cNvSpPr/>
              <p:nvPr/>
            </p:nvSpPr>
            <p:spPr bwMode="auto">
              <a:xfrm>
                <a:off x="2597" y="2273"/>
                <a:ext cx="427" cy="96"/>
              </a:xfrm>
              <a:custGeom>
                <a:avLst/>
                <a:gdLst>
                  <a:gd name="T0" fmla="*/ 0 w 1710"/>
                  <a:gd name="T1" fmla="*/ 0 h 385"/>
                  <a:gd name="T2" fmla="*/ 0 w 1710"/>
                  <a:gd name="T3" fmla="*/ 0 h 385"/>
                  <a:gd name="T4" fmla="*/ 0 w 1710"/>
                  <a:gd name="T5" fmla="*/ 0 h 385"/>
                  <a:gd name="T6" fmla="*/ 0 w 1710"/>
                  <a:gd name="T7" fmla="*/ 0 h 385"/>
                  <a:gd name="T8" fmla="*/ 0 w 1710"/>
                  <a:gd name="T9" fmla="*/ 0 h 385"/>
                  <a:gd name="T10" fmla="*/ 0 w 1710"/>
                  <a:gd name="T11" fmla="*/ 0 h 385"/>
                  <a:gd name="T12" fmla="*/ 0 w 1710"/>
                  <a:gd name="T13" fmla="*/ 0 h 385"/>
                  <a:gd name="T14" fmla="*/ 0 w 1710"/>
                  <a:gd name="T15" fmla="*/ 0 h 385"/>
                  <a:gd name="T16" fmla="*/ 0 w 1710"/>
                  <a:gd name="T17" fmla="*/ 0 h 385"/>
                  <a:gd name="T18" fmla="*/ 0 w 1710"/>
                  <a:gd name="T19" fmla="*/ 0 h 385"/>
                  <a:gd name="T20" fmla="*/ 0 w 1710"/>
                  <a:gd name="T21" fmla="*/ 0 h 385"/>
                  <a:gd name="T22" fmla="*/ 0 w 1710"/>
                  <a:gd name="T23" fmla="*/ 0 h 385"/>
                  <a:gd name="T24" fmla="*/ 0 w 1710"/>
                  <a:gd name="T25" fmla="*/ 0 h 385"/>
                  <a:gd name="T26" fmla="*/ 0 w 1710"/>
                  <a:gd name="T27" fmla="*/ 0 h 385"/>
                  <a:gd name="T28" fmla="*/ 0 w 1710"/>
                  <a:gd name="T29" fmla="*/ 0 h 385"/>
                  <a:gd name="T30" fmla="*/ 0 w 1710"/>
                  <a:gd name="T31" fmla="*/ 0 h 385"/>
                  <a:gd name="T32" fmla="*/ 0 w 1710"/>
                  <a:gd name="T33" fmla="*/ 0 h 385"/>
                  <a:gd name="T34" fmla="*/ 0 w 1710"/>
                  <a:gd name="T35" fmla="*/ 0 h 385"/>
                  <a:gd name="T36" fmla="*/ 0 w 1710"/>
                  <a:gd name="T37" fmla="*/ 0 h 385"/>
                  <a:gd name="T38" fmla="*/ 0 w 1710"/>
                  <a:gd name="T39" fmla="*/ 0 h 385"/>
                  <a:gd name="T40" fmla="*/ 0 w 1710"/>
                  <a:gd name="T41" fmla="*/ 0 h 385"/>
                  <a:gd name="T42" fmla="*/ 0 w 1710"/>
                  <a:gd name="T43" fmla="*/ 0 h 385"/>
                  <a:gd name="T44" fmla="*/ 0 w 1710"/>
                  <a:gd name="T45" fmla="*/ 0 h 385"/>
                  <a:gd name="T46" fmla="*/ 0 w 1710"/>
                  <a:gd name="T47" fmla="*/ 0 h 385"/>
                  <a:gd name="T48" fmla="*/ 0 w 1710"/>
                  <a:gd name="T49" fmla="*/ 0 h 385"/>
                  <a:gd name="T50" fmla="*/ 0 w 1710"/>
                  <a:gd name="T51" fmla="*/ 0 h 385"/>
                  <a:gd name="T52" fmla="*/ 0 w 1710"/>
                  <a:gd name="T53" fmla="*/ 0 h 385"/>
                  <a:gd name="T54" fmla="*/ 0 w 1710"/>
                  <a:gd name="T55" fmla="*/ 0 h 385"/>
                  <a:gd name="T56" fmla="*/ 0 w 1710"/>
                  <a:gd name="T57" fmla="*/ 0 h 385"/>
                  <a:gd name="T58" fmla="*/ 0 w 1710"/>
                  <a:gd name="T59" fmla="*/ 0 h 385"/>
                  <a:gd name="T60" fmla="*/ 0 w 1710"/>
                  <a:gd name="T61" fmla="*/ 0 h 385"/>
                  <a:gd name="T62" fmla="*/ 0 w 1710"/>
                  <a:gd name="T63" fmla="*/ 0 h 385"/>
                  <a:gd name="T64" fmla="*/ 0 w 1710"/>
                  <a:gd name="T65" fmla="*/ 0 h 385"/>
                  <a:gd name="T66" fmla="*/ 0 w 1710"/>
                  <a:gd name="T67" fmla="*/ 0 h 385"/>
                  <a:gd name="T68" fmla="*/ 0 w 1710"/>
                  <a:gd name="T69" fmla="*/ 0 h 385"/>
                  <a:gd name="T70" fmla="*/ 0 w 1710"/>
                  <a:gd name="T71" fmla="*/ 0 h 385"/>
                  <a:gd name="T72" fmla="*/ 0 w 1710"/>
                  <a:gd name="T73" fmla="*/ 0 h 385"/>
                  <a:gd name="T74" fmla="*/ 0 w 1710"/>
                  <a:gd name="T75" fmla="*/ 0 h 385"/>
                  <a:gd name="T76" fmla="*/ 0 w 1710"/>
                  <a:gd name="T77" fmla="*/ 0 h 385"/>
                  <a:gd name="T78" fmla="*/ 0 w 1710"/>
                  <a:gd name="T79" fmla="*/ 0 h 385"/>
                  <a:gd name="T80" fmla="*/ 0 w 1710"/>
                  <a:gd name="T81" fmla="*/ 0 h 385"/>
                  <a:gd name="T82" fmla="*/ 0 w 1710"/>
                  <a:gd name="T83" fmla="*/ 0 h 385"/>
                  <a:gd name="T84" fmla="*/ 0 w 1710"/>
                  <a:gd name="T85" fmla="*/ 0 h 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10" h="385">
                    <a:moveTo>
                      <a:pt x="1666" y="14"/>
                    </a:moveTo>
                    <a:lnTo>
                      <a:pt x="1680" y="33"/>
                    </a:lnTo>
                    <a:lnTo>
                      <a:pt x="1694" y="55"/>
                    </a:lnTo>
                    <a:lnTo>
                      <a:pt x="1705" y="77"/>
                    </a:lnTo>
                    <a:lnTo>
                      <a:pt x="1710" y="104"/>
                    </a:lnTo>
                    <a:lnTo>
                      <a:pt x="1606" y="124"/>
                    </a:lnTo>
                    <a:lnTo>
                      <a:pt x="1503" y="140"/>
                    </a:lnTo>
                    <a:lnTo>
                      <a:pt x="1399" y="159"/>
                    </a:lnTo>
                    <a:lnTo>
                      <a:pt x="1296" y="175"/>
                    </a:lnTo>
                    <a:lnTo>
                      <a:pt x="1192" y="194"/>
                    </a:lnTo>
                    <a:lnTo>
                      <a:pt x="1089" y="210"/>
                    </a:lnTo>
                    <a:lnTo>
                      <a:pt x="984" y="230"/>
                    </a:lnTo>
                    <a:lnTo>
                      <a:pt x="881" y="246"/>
                    </a:lnTo>
                    <a:lnTo>
                      <a:pt x="777" y="265"/>
                    </a:lnTo>
                    <a:lnTo>
                      <a:pt x="674" y="281"/>
                    </a:lnTo>
                    <a:lnTo>
                      <a:pt x="570" y="301"/>
                    </a:lnTo>
                    <a:lnTo>
                      <a:pt x="467" y="317"/>
                    </a:lnTo>
                    <a:lnTo>
                      <a:pt x="363" y="333"/>
                    </a:lnTo>
                    <a:lnTo>
                      <a:pt x="257" y="352"/>
                    </a:lnTo>
                    <a:lnTo>
                      <a:pt x="154" y="368"/>
                    </a:lnTo>
                    <a:lnTo>
                      <a:pt x="50" y="385"/>
                    </a:lnTo>
                    <a:lnTo>
                      <a:pt x="48" y="385"/>
                    </a:lnTo>
                    <a:lnTo>
                      <a:pt x="44" y="382"/>
                    </a:lnTo>
                    <a:lnTo>
                      <a:pt x="42" y="379"/>
                    </a:lnTo>
                    <a:lnTo>
                      <a:pt x="39" y="374"/>
                    </a:lnTo>
                    <a:lnTo>
                      <a:pt x="0" y="276"/>
                    </a:lnTo>
                    <a:lnTo>
                      <a:pt x="104" y="257"/>
                    </a:lnTo>
                    <a:lnTo>
                      <a:pt x="207" y="240"/>
                    </a:lnTo>
                    <a:lnTo>
                      <a:pt x="315" y="224"/>
                    </a:lnTo>
                    <a:lnTo>
                      <a:pt x="418" y="205"/>
                    </a:lnTo>
                    <a:lnTo>
                      <a:pt x="522" y="189"/>
                    </a:lnTo>
                    <a:lnTo>
                      <a:pt x="625" y="170"/>
                    </a:lnTo>
                    <a:lnTo>
                      <a:pt x="729" y="154"/>
                    </a:lnTo>
                    <a:lnTo>
                      <a:pt x="832" y="136"/>
                    </a:lnTo>
                    <a:lnTo>
                      <a:pt x="936" y="118"/>
                    </a:lnTo>
                    <a:lnTo>
                      <a:pt x="1039" y="101"/>
                    </a:lnTo>
                    <a:lnTo>
                      <a:pt x="1143" y="85"/>
                    </a:lnTo>
                    <a:lnTo>
                      <a:pt x="1246" y="69"/>
                    </a:lnTo>
                    <a:lnTo>
                      <a:pt x="1350" y="53"/>
                    </a:lnTo>
                    <a:lnTo>
                      <a:pt x="1453" y="33"/>
                    </a:lnTo>
                    <a:lnTo>
                      <a:pt x="1558" y="17"/>
                    </a:lnTo>
                    <a:lnTo>
                      <a:pt x="1661" y="0"/>
                    </a:lnTo>
                    <a:lnTo>
                      <a:pt x="1666" y="14"/>
                    </a:lnTo>
                    <a:close/>
                  </a:path>
                </a:pathLst>
              </a:custGeom>
              <a:solidFill>
                <a:srgbClr val="FFB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65" name="Freeform 498"/>
              <p:cNvSpPr/>
              <p:nvPr/>
            </p:nvSpPr>
            <p:spPr bwMode="auto">
              <a:xfrm>
                <a:off x="2586" y="2082"/>
                <a:ext cx="65" cy="169"/>
              </a:xfrm>
              <a:custGeom>
                <a:avLst/>
                <a:gdLst>
                  <a:gd name="T0" fmla="*/ 0 w 262"/>
                  <a:gd name="T1" fmla="*/ 0 h 676"/>
                  <a:gd name="T2" fmla="*/ 0 w 262"/>
                  <a:gd name="T3" fmla="*/ 0 h 676"/>
                  <a:gd name="T4" fmla="*/ 0 w 262"/>
                  <a:gd name="T5" fmla="*/ 0 h 676"/>
                  <a:gd name="T6" fmla="*/ 0 w 262"/>
                  <a:gd name="T7" fmla="*/ 0 h 676"/>
                  <a:gd name="T8" fmla="*/ 0 w 262"/>
                  <a:gd name="T9" fmla="*/ 0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676">
                    <a:moveTo>
                      <a:pt x="11" y="0"/>
                    </a:moveTo>
                    <a:lnTo>
                      <a:pt x="262" y="669"/>
                    </a:lnTo>
                    <a:lnTo>
                      <a:pt x="251" y="676"/>
                    </a:lnTo>
                    <a:lnTo>
                      <a:pt x="0" y="11"/>
                    </a:lnTo>
                    <a:lnTo>
                      <a:pt x="11"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66" name="Freeform 499"/>
              <p:cNvSpPr/>
              <p:nvPr/>
            </p:nvSpPr>
            <p:spPr bwMode="auto">
              <a:xfrm>
                <a:off x="2621" y="2078"/>
                <a:ext cx="65" cy="168"/>
              </a:xfrm>
              <a:custGeom>
                <a:avLst/>
                <a:gdLst>
                  <a:gd name="T0" fmla="*/ 0 w 260"/>
                  <a:gd name="T1" fmla="*/ 0 h 675"/>
                  <a:gd name="T2" fmla="*/ 0 w 260"/>
                  <a:gd name="T3" fmla="*/ 0 h 675"/>
                  <a:gd name="T4" fmla="*/ 0 w 260"/>
                  <a:gd name="T5" fmla="*/ 0 h 675"/>
                  <a:gd name="T6" fmla="*/ 0 w 260"/>
                  <a:gd name="T7" fmla="*/ 0 h 675"/>
                  <a:gd name="T8" fmla="*/ 0 w 260"/>
                  <a:gd name="T9" fmla="*/ 0 h 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675">
                    <a:moveTo>
                      <a:pt x="8" y="0"/>
                    </a:moveTo>
                    <a:lnTo>
                      <a:pt x="260" y="670"/>
                    </a:lnTo>
                    <a:lnTo>
                      <a:pt x="246" y="675"/>
                    </a:lnTo>
                    <a:lnTo>
                      <a:pt x="0" y="13"/>
                    </a:lnTo>
                    <a:lnTo>
                      <a:pt x="8"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67" name="Freeform 500"/>
              <p:cNvSpPr/>
              <p:nvPr/>
            </p:nvSpPr>
            <p:spPr bwMode="auto">
              <a:xfrm>
                <a:off x="2652" y="2071"/>
                <a:ext cx="69" cy="168"/>
              </a:xfrm>
              <a:custGeom>
                <a:avLst/>
                <a:gdLst>
                  <a:gd name="T0" fmla="*/ 0 w 276"/>
                  <a:gd name="T1" fmla="*/ 0 h 670"/>
                  <a:gd name="T2" fmla="*/ 0 w 276"/>
                  <a:gd name="T3" fmla="*/ 0 h 670"/>
                  <a:gd name="T4" fmla="*/ 0 w 276"/>
                  <a:gd name="T5" fmla="*/ 0 h 670"/>
                  <a:gd name="T6" fmla="*/ 0 w 276"/>
                  <a:gd name="T7" fmla="*/ 0 h 670"/>
                  <a:gd name="T8" fmla="*/ 0 w 276"/>
                  <a:gd name="T9" fmla="*/ 0 h 6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670">
                    <a:moveTo>
                      <a:pt x="9" y="0"/>
                    </a:moveTo>
                    <a:lnTo>
                      <a:pt x="276" y="665"/>
                    </a:lnTo>
                    <a:lnTo>
                      <a:pt x="265" y="670"/>
                    </a:lnTo>
                    <a:lnTo>
                      <a:pt x="0" y="13"/>
                    </a:lnTo>
                    <a:lnTo>
                      <a:pt x="9"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68" name="Freeform 501"/>
              <p:cNvSpPr/>
              <p:nvPr/>
            </p:nvSpPr>
            <p:spPr bwMode="auto">
              <a:xfrm>
                <a:off x="2705" y="2066"/>
                <a:ext cx="75" cy="158"/>
              </a:xfrm>
              <a:custGeom>
                <a:avLst/>
                <a:gdLst>
                  <a:gd name="T0" fmla="*/ 0 w 299"/>
                  <a:gd name="T1" fmla="*/ 0 h 633"/>
                  <a:gd name="T2" fmla="*/ 0 w 299"/>
                  <a:gd name="T3" fmla="*/ 0 h 633"/>
                  <a:gd name="T4" fmla="*/ 0 w 299"/>
                  <a:gd name="T5" fmla="*/ 0 h 633"/>
                  <a:gd name="T6" fmla="*/ 0 w 299"/>
                  <a:gd name="T7" fmla="*/ 0 h 633"/>
                  <a:gd name="T8" fmla="*/ 0 w 299"/>
                  <a:gd name="T9" fmla="*/ 0 h 6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 h="633">
                    <a:moveTo>
                      <a:pt x="10" y="0"/>
                    </a:moveTo>
                    <a:lnTo>
                      <a:pt x="299" y="626"/>
                    </a:lnTo>
                    <a:lnTo>
                      <a:pt x="285" y="633"/>
                    </a:lnTo>
                    <a:lnTo>
                      <a:pt x="0" y="17"/>
                    </a:lnTo>
                    <a:lnTo>
                      <a:pt x="10"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69" name="Freeform 502"/>
              <p:cNvSpPr/>
              <p:nvPr/>
            </p:nvSpPr>
            <p:spPr bwMode="auto">
              <a:xfrm>
                <a:off x="3055" y="2028"/>
                <a:ext cx="105" cy="143"/>
              </a:xfrm>
              <a:custGeom>
                <a:avLst/>
                <a:gdLst>
                  <a:gd name="T0" fmla="*/ 0 w 420"/>
                  <a:gd name="T1" fmla="*/ 0 h 572"/>
                  <a:gd name="T2" fmla="*/ 0 w 420"/>
                  <a:gd name="T3" fmla="*/ 0 h 572"/>
                  <a:gd name="T4" fmla="*/ 0 w 420"/>
                  <a:gd name="T5" fmla="*/ 0 h 572"/>
                  <a:gd name="T6" fmla="*/ 0 w 420"/>
                  <a:gd name="T7" fmla="*/ 0 h 572"/>
                  <a:gd name="T8" fmla="*/ 0 w 420"/>
                  <a:gd name="T9" fmla="*/ 0 h 572"/>
                  <a:gd name="T10" fmla="*/ 0 w 420"/>
                  <a:gd name="T11" fmla="*/ 0 h 572"/>
                  <a:gd name="T12" fmla="*/ 0 w 420"/>
                  <a:gd name="T13" fmla="*/ 0 h 572"/>
                  <a:gd name="T14" fmla="*/ 0 w 420"/>
                  <a:gd name="T15" fmla="*/ 0 h 5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 h="572">
                    <a:moveTo>
                      <a:pt x="0" y="0"/>
                    </a:moveTo>
                    <a:lnTo>
                      <a:pt x="420" y="561"/>
                    </a:lnTo>
                    <a:lnTo>
                      <a:pt x="409" y="572"/>
                    </a:lnTo>
                    <a:lnTo>
                      <a:pt x="0" y="18"/>
                    </a:lnTo>
                    <a:lnTo>
                      <a:pt x="0" y="16"/>
                    </a:lnTo>
                    <a:lnTo>
                      <a:pt x="0" y="7"/>
                    </a:lnTo>
                    <a:lnTo>
                      <a:pt x="0" y="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70" name="Freeform 503"/>
              <p:cNvSpPr/>
              <p:nvPr/>
            </p:nvSpPr>
            <p:spPr bwMode="auto">
              <a:xfrm>
                <a:off x="3087" y="2026"/>
                <a:ext cx="111" cy="140"/>
              </a:xfrm>
              <a:custGeom>
                <a:avLst/>
                <a:gdLst>
                  <a:gd name="T0" fmla="*/ 0 w 441"/>
                  <a:gd name="T1" fmla="*/ 0 h 561"/>
                  <a:gd name="T2" fmla="*/ 0 w 441"/>
                  <a:gd name="T3" fmla="*/ 0 h 561"/>
                  <a:gd name="T4" fmla="*/ 0 w 441"/>
                  <a:gd name="T5" fmla="*/ 0 h 561"/>
                  <a:gd name="T6" fmla="*/ 0 w 441"/>
                  <a:gd name="T7" fmla="*/ 0 h 561"/>
                  <a:gd name="T8" fmla="*/ 0 w 441"/>
                  <a:gd name="T9" fmla="*/ 0 h 5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61">
                    <a:moveTo>
                      <a:pt x="0" y="0"/>
                    </a:moveTo>
                    <a:lnTo>
                      <a:pt x="441" y="547"/>
                    </a:lnTo>
                    <a:lnTo>
                      <a:pt x="430" y="561"/>
                    </a:lnTo>
                    <a:lnTo>
                      <a:pt x="0" y="21"/>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071" name="Freeform 504"/>
              <p:cNvSpPr/>
              <p:nvPr/>
            </p:nvSpPr>
            <p:spPr bwMode="auto">
              <a:xfrm>
                <a:off x="3120" y="2020"/>
                <a:ext cx="110" cy="134"/>
              </a:xfrm>
              <a:custGeom>
                <a:avLst/>
                <a:gdLst>
                  <a:gd name="T0" fmla="*/ 0 w 441"/>
                  <a:gd name="T1" fmla="*/ 0 h 537"/>
                  <a:gd name="T2" fmla="*/ 0 w 441"/>
                  <a:gd name="T3" fmla="*/ 0 h 537"/>
                  <a:gd name="T4" fmla="*/ 0 w 441"/>
                  <a:gd name="T5" fmla="*/ 0 h 537"/>
                  <a:gd name="T6" fmla="*/ 0 w 441"/>
                  <a:gd name="T7" fmla="*/ 0 h 537"/>
                  <a:gd name="T8" fmla="*/ 0 w 441"/>
                  <a:gd name="T9" fmla="*/ 0 h 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37">
                    <a:moveTo>
                      <a:pt x="0" y="0"/>
                    </a:moveTo>
                    <a:lnTo>
                      <a:pt x="441" y="517"/>
                    </a:lnTo>
                    <a:lnTo>
                      <a:pt x="430" y="537"/>
                    </a:lnTo>
                    <a:lnTo>
                      <a:pt x="0" y="2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7918" name="Group 505"/>
            <p:cNvGrpSpPr/>
            <p:nvPr/>
          </p:nvGrpSpPr>
          <p:grpSpPr bwMode="auto">
            <a:xfrm rot="-3214438">
              <a:off x="3801" y="903"/>
              <a:ext cx="461" cy="480"/>
              <a:chOff x="3481" y="3030"/>
              <a:chExt cx="1115" cy="1118"/>
            </a:xfrm>
          </p:grpSpPr>
          <p:sp>
            <p:nvSpPr>
              <p:cNvPr id="37920" name="Freeform 506"/>
              <p:cNvSpPr/>
              <p:nvPr/>
            </p:nvSpPr>
            <p:spPr bwMode="auto">
              <a:xfrm>
                <a:off x="3502" y="3068"/>
                <a:ext cx="1045" cy="1051"/>
              </a:xfrm>
              <a:custGeom>
                <a:avLst/>
                <a:gdLst>
                  <a:gd name="T0" fmla="*/ 1 w 4179"/>
                  <a:gd name="T1" fmla="*/ 1 h 4201"/>
                  <a:gd name="T2" fmla="*/ 1 w 4179"/>
                  <a:gd name="T3" fmla="*/ 1 h 4201"/>
                  <a:gd name="T4" fmla="*/ 1 w 4179"/>
                  <a:gd name="T5" fmla="*/ 1 h 4201"/>
                  <a:gd name="T6" fmla="*/ 1 w 4179"/>
                  <a:gd name="T7" fmla="*/ 1 h 4201"/>
                  <a:gd name="T8" fmla="*/ 1 w 4179"/>
                  <a:gd name="T9" fmla="*/ 1 h 4201"/>
                  <a:gd name="T10" fmla="*/ 1 w 4179"/>
                  <a:gd name="T11" fmla="*/ 1 h 4201"/>
                  <a:gd name="T12" fmla="*/ 1 w 4179"/>
                  <a:gd name="T13" fmla="*/ 1 h 4201"/>
                  <a:gd name="T14" fmla="*/ 1 w 4179"/>
                  <a:gd name="T15" fmla="*/ 1 h 4201"/>
                  <a:gd name="T16" fmla="*/ 1 w 4179"/>
                  <a:gd name="T17" fmla="*/ 1 h 4201"/>
                  <a:gd name="T18" fmla="*/ 1 w 4179"/>
                  <a:gd name="T19" fmla="*/ 1 h 4201"/>
                  <a:gd name="T20" fmla="*/ 1 w 4179"/>
                  <a:gd name="T21" fmla="*/ 1 h 4201"/>
                  <a:gd name="T22" fmla="*/ 1 w 4179"/>
                  <a:gd name="T23" fmla="*/ 1 h 4201"/>
                  <a:gd name="T24" fmla="*/ 1 w 4179"/>
                  <a:gd name="T25" fmla="*/ 0 h 4201"/>
                  <a:gd name="T26" fmla="*/ 1 w 4179"/>
                  <a:gd name="T27" fmla="*/ 1 h 4201"/>
                  <a:gd name="T28" fmla="*/ 1 w 4179"/>
                  <a:gd name="T29" fmla="*/ 0 h 4201"/>
                  <a:gd name="T30" fmla="*/ 1 w 4179"/>
                  <a:gd name="T31" fmla="*/ 0 h 4201"/>
                  <a:gd name="T32" fmla="*/ 0 w 4179"/>
                  <a:gd name="T33" fmla="*/ 0 h 4201"/>
                  <a:gd name="T34" fmla="*/ 0 w 4179"/>
                  <a:gd name="T35" fmla="*/ 0 h 4201"/>
                  <a:gd name="T36" fmla="*/ 1 w 4179"/>
                  <a:gd name="T37" fmla="*/ 0 h 4201"/>
                  <a:gd name="T38" fmla="*/ 0 w 4179"/>
                  <a:gd name="T39" fmla="*/ 0 h 4201"/>
                  <a:gd name="T40" fmla="*/ 0 w 4179"/>
                  <a:gd name="T41" fmla="*/ 0 h 4201"/>
                  <a:gd name="T42" fmla="*/ 0 w 4179"/>
                  <a:gd name="T43" fmla="*/ 0 h 4201"/>
                  <a:gd name="T44" fmla="*/ 0 w 4179"/>
                  <a:gd name="T45" fmla="*/ 0 h 4201"/>
                  <a:gd name="T46" fmla="*/ 0 w 4179"/>
                  <a:gd name="T47" fmla="*/ 0 h 4201"/>
                  <a:gd name="T48" fmla="*/ 0 w 4179"/>
                  <a:gd name="T49" fmla="*/ 0 h 4201"/>
                  <a:gd name="T50" fmla="*/ 0 w 4179"/>
                  <a:gd name="T51" fmla="*/ 0 h 4201"/>
                  <a:gd name="T52" fmla="*/ 0 w 4179"/>
                  <a:gd name="T53" fmla="*/ 0 h 4201"/>
                  <a:gd name="T54" fmla="*/ 0 w 4179"/>
                  <a:gd name="T55" fmla="*/ 0 h 4201"/>
                  <a:gd name="T56" fmla="*/ 0 w 4179"/>
                  <a:gd name="T57" fmla="*/ 0 h 4201"/>
                  <a:gd name="T58" fmla="*/ 0 w 4179"/>
                  <a:gd name="T59" fmla="*/ 0 h 4201"/>
                  <a:gd name="T60" fmla="*/ 0 w 4179"/>
                  <a:gd name="T61" fmla="*/ 1 h 4201"/>
                  <a:gd name="T62" fmla="*/ 1 w 4179"/>
                  <a:gd name="T63" fmla="*/ 1 h 4201"/>
                  <a:gd name="T64" fmla="*/ 1 w 4179"/>
                  <a:gd name="T65" fmla="*/ 1 h 4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79" h="4201">
                    <a:moveTo>
                      <a:pt x="3876" y="3410"/>
                    </a:moveTo>
                    <a:lnTo>
                      <a:pt x="3181" y="3544"/>
                    </a:lnTo>
                    <a:lnTo>
                      <a:pt x="2895" y="3172"/>
                    </a:lnTo>
                    <a:lnTo>
                      <a:pt x="3061" y="3147"/>
                    </a:lnTo>
                    <a:lnTo>
                      <a:pt x="3045" y="3126"/>
                    </a:lnTo>
                    <a:lnTo>
                      <a:pt x="3617" y="3068"/>
                    </a:lnTo>
                    <a:lnTo>
                      <a:pt x="3213" y="2534"/>
                    </a:lnTo>
                    <a:lnTo>
                      <a:pt x="3197" y="2534"/>
                    </a:lnTo>
                    <a:lnTo>
                      <a:pt x="3269" y="2634"/>
                    </a:lnTo>
                    <a:lnTo>
                      <a:pt x="2567" y="2767"/>
                    </a:lnTo>
                    <a:lnTo>
                      <a:pt x="2287" y="2395"/>
                    </a:lnTo>
                    <a:lnTo>
                      <a:pt x="2449" y="2371"/>
                    </a:lnTo>
                    <a:lnTo>
                      <a:pt x="2433" y="2349"/>
                    </a:lnTo>
                    <a:lnTo>
                      <a:pt x="3015" y="2289"/>
                    </a:lnTo>
                    <a:lnTo>
                      <a:pt x="3068" y="2343"/>
                    </a:lnTo>
                    <a:lnTo>
                      <a:pt x="2724" y="1890"/>
                    </a:lnTo>
                    <a:lnTo>
                      <a:pt x="2689" y="1893"/>
                    </a:lnTo>
                    <a:lnTo>
                      <a:pt x="2762" y="1991"/>
                    </a:lnTo>
                    <a:lnTo>
                      <a:pt x="2061" y="2126"/>
                    </a:lnTo>
                    <a:lnTo>
                      <a:pt x="1779" y="1751"/>
                    </a:lnTo>
                    <a:lnTo>
                      <a:pt x="1945" y="1730"/>
                    </a:lnTo>
                    <a:lnTo>
                      <a:pt x="1929" y="1708"/>
                    </a:lnTo>
                    <a:lnTo>
                      <a:pt x="2507" y="1651"/>
                    </a:lnTo>
                    <a:lnTo>
                      <a:pt x="2654" y="1793"/>
                    </a:lnTo>
                    <a:lnTo>
                      <a:pt x="2246" y="1252"/>
                    </a:lnTo>
                    <a:lnTo>
                      <a:pt x="2243" y="1252"/>
                    </a:lnTo>
                    <a:lnTo>
                      <a:pt x="2317" y="1352"/>
                    </a:lnTo>
                    <a:lnTo>
                      <a:pt x="1613" y="1486"/>
                    </a:lnTo>
                    <a:lnTo>
                      <a:pt x="1331" y="1114"/>
                    </a:lnTo>
                    <a:lnTo>
                      <a:pt x="1497" y="1090"/>
                    </a:lnTo>
                    <a:lnTo>
                      <a:pt x="1481" y="1067"/>
                    </a:lnTo>
                    <a:lnTo>
                      <a:pt x="2061" y="1010"/>
                    </a:lnTo>
                    <a:lnTo>
                      <a:pt x="1846" y="728"/>
                    </a:lnTo>
                    <a:lnTo>
                      <a:pt x="1168" y="859"/>
                    </a:lnTo>
                    <a:lnTo>
                      <a:pt x="885" y="483"/>
                    </a:lnTo>
                    <a:lnTo>
                      <a:pt x="1049" y="462"/>
                    </a:lnTo>
                    <a:lnTo>
                      <a:pt x="1035" y="441"/>
                    </a:lnTo>
                    <a:lnTo>
                      <a:pt x="1586" y="383"/>
                    </a:lnTo>
                    <a:lnTo>
                      <a:pt x="1405" y="141"/>
                    </a:lnTo>
                    <a:lnTo>
                      <a:pt x="1347" y="147"/>
                    </a:lnTo>
                    <a:lnTo>
                      <a:pt x="1421" y="247"/>
                    </a:lnTo>
                    <a:lnTo>
                      <a:pt x="717" y="381"/>
                    </a:lnTo>
                    <a:lnTo>
                      <a:pt x="435" y="9"/>
                    </a:lnTo>
                    <a:lnTo>
                      <a:pt x="475" y="4"/>
                    </a:lnTo>
                    <a:lnTo>
                      <a:pt x="459" y="0"/>
                    </a:lnTo>
                    <a:lnTo>
                      <a:pt x="437" y="0"/>
                    </a:lnTo>
                    <a:lnTo>
                      <a:pt x="407" y="4"/>
                    </a:lnTo>
                    <a:lnTo>
                      <a:pt x="375" y="9"/>
                    </a:lnTo>
                    <a:lnTo>
                      <a:pt x="336" y="14"/>
                    </a:lnTo>
                    <a:lnTo>
                      <a:pt x="299" y="20"/>
                    </a:lnTo>
                    <a:lnTo>
                      <a:pt x="255" y="27"/>
                    </a:lnTo>
                    <a:lnTo>
                      <a:pt x="215" y="36"/>
                    </a:lnTo>
                    <a:lnTo>
                      <a:pt x="174" y="44"/>
                    </a:lnTo>
                    <a:lnTo>
                      <a:pt x="133" y="52"/>
                    </a:lnTo>
                    <a:lnTo>
                      <a:pt x="98" y="60"/>
                    </a:lnTo>
                    <a:lnTo>
                      <a:pt x="65" y="66"/>
                    </a:lnTo>
                    <a:lnTo>
                      <a:pt x="38" y="74"/>
                    </a:lnTo>
                    <a:lnTo>
                      <a:pt x="19" y="76"/>
                    </a:lnTo>
                    <a:lnTo>
                      <a:pt x="6" y="82"/>
                    </a:lnTo>
                    <a:lnTo>
                      <a:pt x="0" y="82"/>
                    </a:lnTo>
                    <a:lnTo>
                      <a:pt x="913" y="1442"/>
                    </a:lnTo>
                    <a:lnTo>
                      <a:pt x="1151" y="1456"/>
                    </a:lnTo>
                    <a:lnTo>
                      <a:pt x="2211" y="2826"/>
                    </a:lnTo>
                    <a:lnTo>
                      <a:pt x="2017" y="2976"/>
                    </a:lnTo>
                    <a:lnTo>
                      <a:pt x="2925" y="4201"/>
                    </a:lnTo>
                    <a:lnTo>
                      <a:pt x="4179" y="3812"/>
                    </a:lnTo>
                    <a:lnTo>
                      <a:pt x="3876" y="3410"/>
                    </a:lnTo>
                    <a:close/>
                  </a:path>
                </a:pathLst>
              </a:custGeom>
              <a:solidFill>
                <a:srgbClr val="7FDD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1" name="Freeform 507"/>
              <p:cNvSpPr/>
              <p:nvPr/>
            </p:nvSpPr>
            <p:spPr bwMode="auto">
              <a:xfrm>
                <a:off x="3621" y="3064"/>
                <a:ext cx="33" cy="5"/>
              </a:xfrm>
              <a:custGeom>
                <a:avLst/>
                <a:gdLst>
                  <a:gd name="T0" fmla="*/ 0 w 133"/>
                  <a:gd name="T1" fmla="*/ 0 h 20"/>
                  <a:gd name="T2" fmla="*/ 0 w 133"/>
                  <a:gd name="T3" fmla="*/ 0 h 20"/>
                  <a:gd name="T4" fmla="*/ 0 w 133"/>
                  <a:gd name="T5" fmla="*/ 0 h 20"/>
                  <a:gd name="T6" fmla="*/ 0 w 133"/>
                  <a:gd name="T7" fmla="*/ 0 h 20"/>
                  <a:gd name="T8" fmla="*/ 0 w 133"/>
                  <a:gd name="T9" fmla="*/ 0 h 20"/>
                  <a:gd name="T10" fmla="*/ 0 w 133"/>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 h="20">
                    <a:moveTo>
                      <a:pt x="133" y="11"/>
                    </a:moveTo>
                    <a:lnTo>
                      <a:pt x="126" y="0"/>
                    </a:lnTo>
                    <a:lnTo>
                      <a:pt x="0" y="20"/>
                    </a:lnTo>
                    <a:lnTo>
                      <a:pt x="3" y="20"/>
                    </a:lnTo>
                    <a:lnTo>
                      <a:pt x="6" y="20"/>
                    </a:lnTo>
                    <a:lnTo>
                      <a:pt x="133"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2" name="Freeform 508"/>
              <p:cNvSpPr/>
              <p:nvPr/>
            </p:nvSpPr>
            <p:spPr bwMode="auto">
              <a:xfrm>
                <a:off x="3611" y="3067"/>
                <a:ext cx="246" cy="96"/>
              </a:xfrm>
              <a:custGeom>
                <a:avLst/>
                <a:gdLst>
                  <a:gd name="T0" fmla="*/ 0 w 986"/>
                  <a:gd name="T1" fmla="*/ 0 h 386"/>
                  <a:gd name="T2" fmla="*/ 0 w 986"/>
                  <a:gd name="T3" fmla="*/ 0 h 386"/>
                  <a:gd name="T4" fmla="*/ 0 w 986"/>
                  <a:gd name="T5" fmla="*/ 0 h 386"/>
                  <a:gd name="T6" fmla="*/ 0 w 986"/>
                  <a:gd name="T7" fmla="*/ 0 h 386"/>
                  <a:gd name="T8" fmla="*/ 0 w 986"/>
                  <a:gd name="T9" fmla="*/ 0 h 386"/>
                  <a:gd name="T10" fmla="*/ 0 w 986"/>
                  <a:gd name="T11" fmla="*/ 0 h 386"/>
                  <a:gd name="T12" fmla="*/ 0 w 986"/>
                  <a:gd name="T13" fmla="*/ 0 h 386"/>
                  <a:gd name="T14" fmla="*/ 0 w 986"/>
                  <a:gd name="T15" fmla="*/ 0 h 386"/>
                  <a:gd name="T16" fmla="*/ 0 w 986"/>
                  <a:gd name="T17" fmla="*/ 0 h 386"/>
                  <a:gd name="T18" fmla="*/ 0 w 986"/>
                  <a:gd name="T19" fmla="*/ 0 h 3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6" h="386">
                    <a:moveTo>
                      <a:pt x="282" y="386"/>
                    </a:moveTo>
                    <a:lnTo>
                      <a:pt x="986" y="252"/>
                    </a:lnTo>
                    <a:lnTo>
                      <a:pt x="912" y="152"/>
                    </a:lnTo>
                    <a:lnTo>
                      <a:pt x="328" y="206"/>
                    </a:lnTo>
                    <a:lnTo>
                      <a:pt x="173" y="0"/>
                    </a:lnTo>
                    <a:lnTo>
                      <a:pt x="46" y="9"/>
                    </a:lnTo>
                    <a:lnTo>
                      <a:pt x="43" y="9"/>
                    </a:lnTo>
                    <a:lnTo>
                      <a:pt x="40" y="9"/>
                    </a:lnTo>
                    <a:lnTo>
                      <a:pt x="0" y="14"/>
                    </a:lnTo>
                    <a:lnTo>
                      <a:pt x="282" y="386"/>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3" name="Freeform 509"/>
              <p:cNvSpPr/>
              <p:nvPr/>
            </p:nvSpPr>
            <p:spPr bwMode="auto">
              <a:xfrm>
                <a:off x="3648" y="3044"/>
                <a:ext cx="146" cy="20"/>
              </a:xfrm>
              <a:custGeom>
                <a:avLst/>
                <a:gdLst>
                  <a:gd name="T0" fmla="*/ 0 w 580"/>
                  <a:gd name="T1" fmla="*/ 0 h 81"/>
                  <a:gd name="T2" fmla="*/ 0 w 580"/>
                  <a:gd name="T3" fmla="*/ 0 h 81"/>
                  <a:gd name="T4" fmla="*/ 0 w 580"/>
                  <a:gd name="T5" fmla="*/ 0 h 81"/>
                  <a:gd name="T6" fmla="*/ 0 w 580"/>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1">
                    <a:moveTo>
                      <a:pt x="0" y="60"/>
                    </a:moveTo>
                    <a:lnTo>
                      <a:pt x="16" y="81"/>
                    </a:lnTo>
                    <a:lnTo>
                      <a:pt x="580" y="0"/>
                    </a:lnTo>
                    <a:lnTo>
                      <a:pt x="0" y="60"/>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4" name="Freeform 510"/>
              <p:cNvSpPr/>
              <p:nvPr/>
            </p:nvSpPr>
            <p:spPr bwMode="auto">
              <a:xfrm>
                <a:off x="3794" y="3044"/>
                <a:ext cx="59" cy="60"/>
              </a:xfrm>
              <a:custGeom>
                <a:avLst/>
                <a:gdLst>
                  <a:gd name="T0" fmla="*/ 0 w 240"/>
                  <a:gd name="T1" fmla="*/ 0 h 238"/>
                  <a:gd name="T2" fmla="*/ 0 w 240"/>
                  <a:gd name="T3" fmla="*/ 0 h 238"/>
                  <a:gd name="T4" fmla="*/ 0 w 240"/>
                  <a:gd name="T5" fmla="*/ 0 h 238"/>
                  <a:gd name="T6" fmla="*/ 0 w 240"/>
                  <a:gd name="T7" fmla="*/ 0 h 2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238">
                    <a:moveTo>
                      <a:pt x="240" y="238"/>
                    </a:moveTo>
                    <a:lnTo>
                      <a:pt x="0" y="0"/>
                    </a:lnTo>
                    <a:lnTo>
                      <a:pt x="117" y="157"/>
                    </a:lnTo>
                    <a:lnTo>
                      <a:pt x="240" y="238"/>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5" name="Freeform 511"/>
              <p:cNvSpPr/>
              <p:nvPr/>
            </p:nvSpPr>
            <p:spPr bwMode="auto">
              <a:xfrm>
                <a:off x="3823" y="3083"/>
                <a:ext cx="30" cy="22"/>
              </a:xfrm>
              <a:custGeom>
                <a:avLst/>
                <a:gdLst>
                  <a:gd name="T0" fmla="*/ 0 w 123"/>
                  <a:gd name="T1" fmla="*/ 0 h 87"/>
                  <a:gd name="T2" fmla="*/ 0 w 123"/>
                  <a:gd name="T3" fmla="*/ 0 h 87"/>
                  <a:gd name="T4" fmla="*/ 0 w 123"/>
                  <a:gd name="T5" fmla="*/ 0 h 87"/>
                  <a:gd name="T6" fmla="*/ 0 w 123"/>
                  <a:gd name="T7" fmla="*/ 0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3" h="87">
                    <a:moveTo>
                      <a:pt x="65" y="87"/>
                    </a:moveTo>
                    <a:lnTo>
                      <a:pt x="123" y="81"/>
                    </a:lnTo>
                    <a:lnTo>
                      <a:pt x="0" y="0"/>
                    </a:lnTo>
                    <a:lnTo>
                      <a:pt x="65" y="87"/>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6" name="Freeform 512"/>
              <p:cNvSpPr/>
              <p:nvPr/>
            </p:nvSpPr>
            <p:spPr bwMode="auto">
              <a:xfrm>
                <a:off x="3652" y="3044"/>
                <a:ext cx="171" cy="39"/>
              </a:xfrm>
              <a:custGeom>
                <a:avLst/>
                <a:gdLst>
                  <a:gd name="T0" fmla="*/ 0 w 681"/>
                  <a:gd name="T1" fmla="*/ 0 h 157"/>
                  <a:gd name="T2" fmla="*/ 0 w 681"/>
                  <a:gd name="T3" fmla="*/ 0 h 157"/>
                  <a:gd name="T4" fmla="*/ 0 w 681"/>
                  <a:gd name="T5" fmla="*/ 0 h 157"/>
                  <a:gd name="T6" fmla="*/ 0 w 681"/>
                  <a:gd name="T7" fmla="*/ 0 h 157"/>
                  <a:gd name="T8" fmla="*/ 0 w 681"/>
                  <a:gd name="T9" fmla="*/ 0 h 157"/>
                  <a:gd name="T10" fmla="*/ 0 w 681"/>
                  <a:gd name="T11" fmla="*/ 0 h 1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1" h="157">
                    <a:moveTo>
                      <a:pt x="534" y="60"/>
                    </a:moveTo>
                    <a:lnTo>
                      <a:pt x="681" y="157"/>
                    </a:lnTo>
                    <a:lnTo>
                      <a:pt x="564" y="0"/>
                    </a:lnTo>
                    <a:lnTo>
                      <a:pt x="0" y="81"/>
                    </a:lnTo>
                    <a:lnTo>
                      <a:pt x="7" y="92"/>
                    </a:lnTo>
                    <a:lnTo>
                      <a:pt x="534" y="60"/>
                    </a:lnTo>
                    <a:close/>
                  </a:path>
                </a:pathLst>
              </a:custGeom>
              <a:solidFill>
                <a:srgbClr val="2642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7" name="Freeform 513"/>
              <p:cNvSpPr/>
              <p:nvPr/>
            </p:nvSpPr>
            <p:spPr bwMode="auto">
              <a:xfrm>
                <a:off x="3654" y="3059"/>
                <a:ext cx="185" cy="60"/>
              </a:xfrm>
              <a:custGeom>
                <a:avLst/>
                <a:gdLst>
                  <a:gd name="T0" fmla="*/ 0 w 739"/>
                  <a:gd name="T1" fmla="*/ 0 h 238"/>
                  <a:gd name="T2" fmla="*/ 0 w 739"/>
                  <a:gd name="T3" fmla="*/ 0 h 238"/>
                  <a:gd name="T4" fmla="*/ 0 w 739"/>
                  <a:gd name="T5" fmla="*/ 0 h 238"/>
                  <a:gd name="T6" fmla="*/ 0 w 739"/>
                  <a:gd name="T7" fmla="*/ 0 h 238"/>
                  <a:gd name="T8" fmla="*/ 0 w 739"/>
                  <a:gd name="T9" fmla="*/ 0 h 238"/>
                  <a:gd name="T10" fmla="*/ 0 w 739"/>
                  <a:gd name="T11" fmla="*/ 0 h 2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9" h="238">
                    <a:moveTo>
                      <a:pt x="527" y="0"/>
                    </a:moveTo>
                    <a:lnTo>
                      <a:pt x="0" y="32"/>
                    </a:lnTo>
                    <a:lnTo>
                      <a:pt x="155" y="238"/>
                    </a:lnTo>
                    <a:lnTo>
                      <a:pt x="739" y="184"/>
                    </a:lnTo>
                    <a:lnTo>
                      <a:pt x="674" y="97"/>
                    </a:lnTo>
                    <a:lnTo>
                      <a:pt x="527" y="0"/>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8" name="Freeform 514"/>
              <p:cNvSpPr/>
              <p:nvPr/>
            </p:nvSpPr>
            <p:spPr bwMode="auto">
              <a:xfrm>
                <a:off x="3945" y="3224"/>
                <a:ext cx="25" cy="26"/>
              </a:xfrm>
              <a:custGeom>
                <a:avLst/>
                <a:gdLst>
                  <a:gd name="T0" fmla="*/ 0 w 101"/>
                  <a:gd name="T1" fmla="*/ 0 h 103"/>
                  <a:gd name="T2" fmla="*/ 0 w 101"/>
                  <a:gd name="T3" fmla="*/ 0 h 103"/>
                  <a:gd name="T4" fmla="*/ 0 w 101"/>
                  <a:gd name="T5" fmla="*/ 0 h 103"/>
                  <a:gd name="T6" fmla="*/ 0 w 101"/>
                  <a:gd name="T7" fmla="*/ 0 h 103"/>
                  <a:gd name="T8" fmla="*/ 0 w 101"/>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103">
                    <a:moveTo>
                      <a:pt x="76" y="103"/>
                    </a:moveTo>
                    <a:lnTo>
                      <a:pt x="101" y="98"/>
                    </a:lnTo>
                    <a:lnTo>
                      <a:pt x="28" y="0"/>
                    </a:lnTo>
                    <a:lnTo>
                      <a:pt x="0" y="3"/>
                    </a:lnTo>
                    <a:lnTo>
                      <a:pt x="76"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9" name="Freeform 515"/>
              <p:cNvSpPr/>
              <p:nvPr/>
            </p:nvSpPr>
            <p:spPr bwMode="auto">
              <a:xfrm>
                <a:off x="3724" y="3184"/>
                <a:ext cx="240" cy="99"/>
              </a:xfrm>
              <a:custGeom>
                <a:avLst/>
                <a:gdLst>
                  <a:gd name="T0" fmla="*/ 0 w 961"/>
                  <a:gd name="T1" fmla="*/ 0 h 397"/>
                  <a:gd name="T2" fmla="*/ 0 w 961"/>
                  <a:gd name="T3" fmla="*/ 0 h 397"/>
                  <a:gd name="T4" fmla="*/ 0 w 961"/>
                  <a:gd name="T5" fmla="*/ 0 h 397"/>
                  <a:gd name="T6" fmla="*/ 0 w 961"/>
                  <a:gd name="T7" fmla="*/ 0 h 397"/>
                  <a:gd name="T8" fmla="*/ 0 w 961"/>
                  <a:gd name="T9" fmla="*/ 0 h 397"/>
                  <a:gd name="T10" fmla="*/ 0 w 961"/>
                  <a:gd name="T11" fmla="*/ 0 h 397"/>
                  <a:gd name="T12" fmla="*/ 0 w 96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1" h="397">
                    <a:moveTo>
                      <a:pt x="329" y="217"/>
                    </a:moveTo>
                    <a:lnTo>
                      <a:pt x="164" y="0"/>
                    </a:lnTo>
                    <a:lnTo>
                      <a:pt x="0" y="21"/>
                    </a:lnTo>
                    <a:lnTo>
                      <a:pt x="283" y="397"/>
                    </a:lnTo>
                    <a:lnTo>
                      <a:pt x="961" y="266"/>
                    </a:lnTo>
                    <a:lnTo>
                      <a:pt x="885" y="166"/>
                    </a:lnTo>
                    <a:lnTo>
                      <a:pt x="329" y="217"/>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0" name="Freeform 516"/>
              <p:cNvSpPr/>
              <p:nvPr/>
            </p:nvSpPr>
            <p:spPr bwMode="auto">
              <a:xfrm>
                <a:off x="3899" y="3163"/>
                <a:ext cx="7" cy="1"/>
              </a:xfrm>
              <a:custGeom>
                <a:avLst/>
                <a:gdLst>
                  <a:gd name="T0" fmla="*/ 0 w 30"/>
                  <a:gd name="T1" fmla="*/ 0 h 2"/>
                  <a:gd name="T2" fmla="*/ 0 w 30"/>
                  <a:gd name="T3" fmla="*/ 1 h 2"/>
                  <a:gd name="T4" fmla="*/ 0 w 30"/>
                  <a:gd name="T5" fmla="*/ 1 h 2"/>
                  <a:gd name="T6" fmla="*/ 0 w 30"/>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2">
                    <a:moveTo>
                      <a:pt x="30" y="0"/>
                    </a:moveTo>
                    <a:lnTo>
                      <a:pt x="0" y="2"/>
                    </a:lnTo>
                    <a:lnTo>
                      <a:pt x="3" y="2"/>
                    </a:lnTo>
                    <a:lnTo>
                      <a:pt x="30" y="0"/>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1" name="Freeform 517"/>
              <p:cNvSpPr/>
              <p:nvPr/>
            </p:nvSpPr>
            <p:spPr bwMode="auto">
              <a:xfrm>
                <a:off x="3906" y="3163"/>
                <a:ext cx="60" cy="61"/>
              </a:xfrm>
              <a:custGeom>
                <a:avLst/>
                <a:gdLst>
                  <a:gd name="T0" fmla="*/ 0 w 239"/>
                  <a:gd name="T1" fmla="*/ 0 h 244"/>
                  <a:gd name="T2" fmla="*/ 0 w 239"/>
                  <a:gd name="T3" fmla="*/ 0 h 244"/>
                  <a:gd name="T4" fmla="*/ 0 w 239"/>
                  <a:gd name="T5" fmla="*/ 0 h 244"/>
                  <a:gd name="T6" fmla="*/ 0 w 239"/>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9" h="244">
                    <a:moveTo>
                      <a:pt x="239" y="238"/>
                    </a:moveTo>
                    <a:lnTo>
                      <a:pt x="0" y="0"/>
                    </a:lnTo>
                    <a:lnTo>
                      <a:pt x="182" y="244"/>
                    </a:lnTo>
                    <a:lnTo>
                      <a:pt x="239" y="238"/>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2" name="Freeform 518"/>
              <p:cNvSpPr/>
              <p:nvPr/>
            </p:nvSpPr>
            <p:spPr bwMode="auto">
              <a:xfrm>
                <a:off x="3761" y="3164"/>
                <a:ext cx="138" cy="20"/>
              </a:xfrm>
              <a:custGeom>
                <a:avLst/>
                <a:gdLst>
                  <a:gd name="T0" fmla="*/ 0 w 554"/>
                  <a:gd name="T1" fmla="*/ 0 h 79"/>
                  <a:gd name="T2" fmla="*/ 0 w 554"/>
                  <a:gd name="T3" fmla="*/ 0 h 79"/>
                  <a:gd name="T4" fmla="*/ 0 w 554"/>
                  <a:gd name="T5" fmla="*/ 0 h 79"/>
                  <a:gd name="T6" fmla="*/ 0 w 554"/>
                  <a:gd name="T7" fmla="*/ 0 h 79"/>
                  <a:gd name="T8" fmla="*/ 0 w 554"/>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4" h="79">
                    <a:moveTo>
                      <a:pt x="14" y="79"/>
                    </a:moveTo>
                    <a:lnTo>
                      <a:pt x="554" y="0"/>
                    </a:lnTo>
                    <a:lnTo>
                      <a:pt x="551" y="0"/>
                    </a:lnTo>
                    <a:lnTo>
                      <a:pt x="0" y="58"/>
                    </a:lnTo>
                    <a:lnTo>
                      <a:pt x="14" y="79"/>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3" name="Freeform 519"/>
              <p:cNvSpPr/>
              <p:nvPr/>
            </p:nvSpPr>
            <p:spPr bwMode="auto">
              <a:xfrm>
                <a:off x="3899" y="3163"/>
                <a:ext cx="53" cy="62"/>
              </a:xfrm>
              <a:custGeom>
                <a:avLst/>
                <a:gdLst>
                  <a:gd name="T0" fmla="*/ 0 w 209"/>
                  <a:gd name="T1" fmla="*/ 0 h 247"/>
                  <a:gd name="T2" fmla="*/ 0 w 209"/>
                  <a:gd name="T3" fmla="*/ 0 h 247"/>
                  <a:gd name="T4" fmla="*/ 0 w 209"/>
                  <a:gd name="T5" fmla="*/ 0 h 247"/>
                  <a:gd name="T6" fmla="*/ 0 w 209"/>
                  <a:gd name="T7" fmla="*/ 0 h 247"/>
                  <a:gd name="T8" fmla="*/ 0 w 209"/>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247">
                    <a:moveTo>
                      <a:pt x="181" y="247"/>
                    </a:moveTo>
                    <a:lnTo>
                      <a:pt x="209" y="244"/>
                    </a:lnTo>
                    <a:lnTo>
                      <a:pt x="27" y="0"/>
                    </a:lnTo>
                    <a:lnTo>
                      <a:pt x="0" y="2"/>
                    </a:lnTo>
                    <a:lnTo>
                      <a:pt x="181" y="247"/>
                    </a:lnTo>
                    <a:close/>
                  </a:path>
                </a:pathLst>
              </a:custGeom>
              <a:solidFill>
                <a:srgbClr val="2642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4" name="Freeform 520"/>
              <p:cNvSpPr/>
              <p:nvPr/>
            </p:nvSpPr>
            <p:spPr bwMode="auto">
              <a:xfrm>
                <a:off x="3764" y="3164"/>
                <a:ext cx="181" cy="74"/>
              </a:xfrm>
              <a:custGeom>
                <a:avLst/>
                <a:gdLst>
                  <a:gd name="T0" fmla="*/ 0 w 721"/>
                  <a:gd name="T1" fmla="*/ 0 h 296"/>
                  <a:gd name="T2" fmla="*/ 0 w 721"/>
                  <a:gd name="T3" fmla="*/ 0 h 296"/>
                  <a:gd name="T4" fmla="*/ 0 w 721"/>
                  <a:gd name="T5" fmla="*/ 0 h 296"/>
                  <a:gd name="T6" fmla="*/ 0 w 721"/>
                  <a:gd name="T7" fmla="*/ 0 h 296"/>
                  <a:gd name="T8" fmla="*/ 0 w 72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1" h="296">
                    <a:moveTo>
                      <a:pt x="721" y="245"/>
                    </a:moveTo>
                    <a:lnTo>
                      <a:pt x="540" y="0"/>
                    </a:lnTo>
                    <a:lnTo>
                      <a:pt x="0" y="79"/>
                    </a:lnTo>
                    <a:lnTo>
                      <a:pt x="165" y="296"/>
                    </a:lnTo>
                    <a:lnTo>
                      <a:pt x="721" y="245"/>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5" name="Freeform 521"/>
              <p:cNvSpPr/>
              <p:nvPr/>
            </p:nvSpPr>
            <p:spPr bwMode="auto">
              <a:xfrm>
                <a:off x="3835" y="3341"/>
                <a:ext cx="246" cy="99"/>
              </a:xfrm>
              <a:custGeom>
                <a:avLst/>
                <a:gdLst>
                  <a:gd name="T0" fmla="*/ 0 w 986"/>
                  <a:gd name="T1" fmla="*/ 0 h 396"/>
                  <a:gd name="T2" fmla="*/ 0 w 986"/>
                  <a:gd name="T3" fmla="*/ 0 h 396"/>
                  <a:gd name="T4" fmla="*/ 0 w 986"/>
                  <a:gd name="T5" fmla="*/ 0 h 396"/>
                  <a:gd name="T6" fmla="*/ 0 w 986"/>
                  <a:gd name="T7" fmla="*/ 0 h 396"/>
                  <a:gd name="T8" fmla="*/ 0 w 986"/>
                  <a:gd name="T9" fmla="*/ 0 h 396"/>
                  <a:gd name="T10" fmla="*/ 0 w 986"/>
                  <a:gd name="T11" fmla="*/ 0 h 396"/>
                  <a:gd name="T12" fmla="*/ 0 w 986"/>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6" h="396">
                    <a:moveTo>
                      <a:pt x="166" y="0"/>
                    </a:moveTo>
                    <a:lnTo>
                      <a:pt x="0" y="24"/>
                    </a:lnTo>
                    <a:lnTo>
                      <a:pt x="282" y="396"/>
                    </a:lnTo>
                    <a:lnTo>
                      <a:pt x="986" y="262"/>
                    </a:lnTo>
                    <a:lnTo>
                      <a:pt x="912" y="162"/>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6" name="Freeform 522"/>
              <p:cNvSpPr/>
              <p:nvPr/>
            </p:nvSpPr>
            <p:spPr bwMode="auto">
              <a:xfrm>
                <a:off x="4018" y="3320"/>
                <a:ext cx="1" cy="1"/>
              </a:xfrm>
              <a:custGeom>
                <a:avLst/>
                <a:gdLst>
                  <a:gd name="T0" fmla="*/ 0 w 1"/>
                  <a:gd name="T1" fmla="*/ 0 h 3"/>
                  <a:gd name="T2" fmla="*/ 0 w 1"/>
                  <a:gd name="T3" fmla="*/ 0 h 3"/>
                  <a:gd name="T4" fmla="*/ 0 w 1"/>
                  <a:gd name="T5" fmla="*/ 0 h 3"/>
                  <a:gd name="T6" fmla="*/ 0 60000 65536"/>
                  <a:gd name="T7" fmla="*/ 0 60000 65536"/>
                  <a:gd name="T8" fmla="*/ 0 60000 65536"/>
                </a:gdLst>
                <a:ahLst/>
                <a:cxnLst>
                  <a:cxn ang="T6">
                    <a:pos x="T0" y="T1"/>
                  </a:cxn>
                  <a:cxn ang="T7">
                    <a:pos x="T2" y="T3"/>
                  </a:cxn>
                  <a:cxn ang="T8">
                    <a:pos x="T4" y="T5"/>
                  </a:cxn>
                </a:cxnLst>
                <a:rect l="0" t="0" r="r" b="b"/>
                <a:pathLst>
                  <a:path w="1" h="3">
                    <a:moveTo>
                      <a:pt x="0" y="0"/>
                    </a:moveTo>
                    <a:lnTo>
                      <a:pt x="0" y="3"/>
                    </a:lnTo>
                    <a:lnTo>
                      <a:pt x="0" y="0"/>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7" name="Freeform 523"/>
              <p:cNvSpPr/>
              <p:nvPr/>
            </p:nvSpPr>
            <p:spPr bwMode="auto">
              <a:xfrm>
                <a:off x="4018" y="3320"/>
                <a:ext cx="59" cy="61"/>
              </a:xfrm>
              <a:custGeom>
                <a:avLst/>
                <a:gdLst>
                  <a:gd name="T0" fmla="*/ 0 w 240"/>
                  <a:gd name="T1" fmla="*/ 0 h 245"/>
                  <a:gd name="T2" fmla="*/ 0 w 240"/>
                  <a:gd name="T3" fmla="*/ 0 h 245"/>
                  <a:gd name="T4" fmla="*/ 0 w 240"/>
                  <a:gd name="T5" fmla="*/ 0 h 245"/>
                  <a:gd name="T6" fmla="*/ 0 w 240"/>
                  <a:gd name="T7" fmla="*/ 0 h 245"/>
                  <a:gd name="T8" fmla="*/ 0 w 240"/>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45">
                    <a:moveTo>
                      <a:pt x="185" y="245"/>
                    </a:moveTo>
                    <a:lnTo>
                      <a:pt x="240" y="240"/>
                    </a:lnTo>
                    <a:lnTo>
                      <a:pt x="0" y="0"/>
                    </a:lnTo>
                    <a:lnTo>
                      <a:pt x="95" y="131"/>
                    </a:lnTo>
                    <a:lnTo>
                      <a:pt x="185" y="245"/>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8" name="Freeform 524"/>
              <p:cNvSpPr/>
              <p:nvPr/>
            </p:nvSpPr>
            <p:spPr bwMode="auto">
              <a:xfrm>
                <a:off x="3872" y="3321"/>
                <a:ext cx="146" cy="20"/>
              </a:xfrm>
              <a:custGeom>
                <a:avLst/>
                <a:gdLst>
                  <a:gd name="T0" fmla="*/ 0 w 580"/>
                  <a:gd name="T1" fmla="*/ 0 h 80"/>
                  <a:gd name="T2" fmla="*/ 0 w 580"/>
                  <a:gd name="T3" fmla="*/ 0 h 80"/>
                  <a:gd name="T4" fmla="*/ 0 w 580"/>
                  <a:gd name="T5" fmla="*/ 0 h 80"/>
                  <a:gd name="T6" fmla="*/ 0 w 58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0">
                    <a:moveTo>
                      <a:pt x="16" y="80"/>
                    </a:moveTo>
                    <a:lnTo>
                      <a:pt x="580" y="0"/>
                    </a:lnTo>
                    <a:lnTo>
                      <a:pt x="0" y="57"/>
                    </a:lnTo>
                    <a:lnTo>
                      <a:pt x="16" y="80"/>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9" name="Freeform 525"/>
              <p:cNvSpPr/>
              <p:nvPr/>
            </p:nvSpPr>
            <p:spPr bwMode="auto">
              <a:xfrm>
                <a:off x="4041" y="3353"/>
                <a:ext cx="23" cy="28"/>
              </a:xfrm>
              <a:custGeom>
                <a:avLst/>
                <a:gdLst>
                  <a:gd name="T0" fmla="*/ 0 w 90"/>
                  <a:gd name="T1" fmla="*/ 0 h 114"/>
                  <a:gd name="T2" fmla="*/ 0 w 90"/>
                  <a:gd name="T3" fmla="*/ 0 h 114"/>
                  <a:gd name="T4" fmla="*/ 0 w 90"/>
                  <a:gd name="T5" fmla="*/ 0 h 114"/>
                  <a:gd name="T6" fmla="*/ 0 w 90"/>
                  <a:gd name="T7" fmla="*/ 0 h 1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14">
                    <a:moveTo>
                      <a:pt x="87" y="114"/>
                    </a:moveTo>
                    <a:lnTo>
                      <a:pt x="90" y="114"/>
                    </a:lnTo>
                    <a:lnTo>
                      <a:pt x="0" y="0"/>
                    </a:lnTo>
                    <a:lnTo>
                      <a:pt x="87" y="114"/>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0" name="Freeform 526"/>
              <p:cNvSpPr/>
              <p:nvPr/>
            </p:nvSpPr>
            <p:spPr bwMode="auto">
              <a:xfrm>
                <a:off x="4018" y="3320"/>
                <a:ext cx="23" cy="33"/>
              </a:xfrm>
              <a:custGeom>
                <a:avLst/>
                <a:gdLst>
                  <a:gd name="T0" fmla="*/ 0 w 95"/>
                  <a:gd name="T1" fmla="*/ 0 h 131"/>
                  <a:gd name="T2" fmla="*/ 0 w 95"/>
                  <a:gd name="T3" fmla="*/ 0 h 131"/>
                  <a:gd name="T4" fmla="*/ 0 w 95"/>
                  <a:gd name="T5" fmla="*/ 0 h 131"/>
                  <a:gd name="T6" fmla="*/ 0 w 95"/>
                  <a:gd name="T7" fmla="*/ 0 h 1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 h="131">
                    <a:moveTo>
                      <a:pt x="95" y="131"/>
                    </a:moveTo>
                    <a:lnTo>
                      <a:pt x="0" y="0"/>
                    </a:lnTo>
                    <a:lnTo>
                      <a:pt x="0" y="3"/>
                    </a:lnTo>
                    <a:lnTo>
                      <a:pt x="95" y="131"/>
                    </a:lnTo>
                    <a:close/>
                  </a:path>
                </a:pathLst>
              </a:custGeom>
              <a:solidFill>
                <a:srgbClr val="2642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1" name="Freeform 527"/>
              <p:cNvSpPr/>
              <p:nvPr/>
            </p:nvSpPr>
            <p:spPr bwMode="auto">
              <a:xfrm>
                <a:off x="3876" y="3321"/>
                <a:ext cx="187" cy="74"/>
              </a:xfrm>
              <a:custGeom>
                <a:avLst/>
                <a:gdLst>
                  <a:gd name="T0" fmla="*/ 0 w 746"/>
                  <a:gd name="T1" fmla="*/ 0 h 297"/>
                  <a:gd name="T2" fmla="*/ 0 w 746"/>
                  <a:gd name="T3" fmla="*/ 0 h 297"/>
                  <a:gd name="T4" fmla="*/ 0 w 746"/>
                  <a:gd name="T5" fmla="*/ 0 h 297"/>
                  <a:gd name="T6" fmla="*/ 0 w 746"/>
                  <a:gd name="T7" fmla="*/ 0 h 297"/>
                  <a:gd name="T8" fmla="*/ 0 w 746"/>
                  <a:gd name="T9" fmla="*/ 0 h 297"/>
                  <a:gd name="T10" fmla="*/ 0 w 746"/>
                  <a:gd name="T11" fmla="*/ 0 h 2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6" h="297">
                    <a:moveTo>
                      <a:pt x="564" y="0"/>
                    </a:moveTo>
                    <a:lnTo>
                      <a:pt x="0" y="80"/>
                    </a:lnTo>
                    <a:lnTo>
                      <a:pt x="162" y="297"/>
                    </a:lnTo>
                    <a:lnTo>
                      <a:pt x="746" y="242"/>
                    </a:lnTo>
                    <a:lnTo>
                      <a:pt x="659" y="128"/>
                    </a:lnTo>
                    <a:lnTo>
                      <a:pt x="564" y="0"/>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2" name="Freeform 528"/>
              <p:cNvSpPr/>
              <p:nvPr/>
            </p:nvSpPr>
            <p:spPr bwMode="auto">
              <a:xfrm>
                <a:off x="3947" y="3501"/>
                <a:ext cx="246" cy="99"/>
              </a:xfrm>
              <a:custGeom>
                <a:avLst/>
                <a:gdLst>
                  <a:gd name="T0" fmla="*/ 0 w 983"/>
                  <a:gd name="T1" fmla="*/ 0 h 396"/>
                  <a:gd name="T2" fmla="*/ 0 w 983"/>
                  <a:gd name="T3" fmla="*/ 0 h 396"/>
                  <a:gd name="T4" fmla="*/ 0 w 983"/>
                  <a:gd name="T5" fmla="*/ 0 h 396"/>
                  <a:gd name="T6" fmla="*/ 0 w 983"/>
                  <a:gd name="T7" fmla="*/ 0 h 396"/>
                  <a:gd name="T8" fmla="*/ 0 w 983"/>
                  <a:gd name="T9" fmla="*/ 0 h 396"/>
                  <a:gd name="T10" fmla="*/ 0 w 983"/>
                  <a:gd name="T11" fmla="*/ 0 h 396"/>
                  <a:gd name="T12" fmla="*/ 0 w 983"/>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3" h="396">
                    <a:moveTo>
                      <a:pt x="166" y="0"/>
                    </a:moveTo>
                    <a:lnTo>
                      <a:pt x="0" y="21"/>
                    </a:lnTo>
                    <a:lnTo>
                      <a:pt x="282" y="396"/>
                    </a:lnTo>
                    <a:lnTo>
                      <a:pt x="983" y="261"/>
                    </a:lnTo>
                    <a:lnTo>
                      <a:pt x="910" y="163"/>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3" name="Freeform 529"/>
              <p:cNvSpPr/>
              <p:nvPr/>
            </p:nvSpPr>
            <p:spPr bwMode="auto">
              <a:xfrm>
                <a:off x="4166" y="3516"/>
                <a:ext cx="23" cy="25"/>
              </a:xfrm>
              <a:custGeom>
                <a:avLst/>
                <a:gdLst>
                  <a:gd name="T0" fmla="*/ 0 w 91"/>
                  <a:gd name="T1" fmla="*/ 0 h 97"/>
                  <a:gd name="T2" fmla="*/ 0 w 91"/>
                  <a:gd name="T3" fmla="*/ 0 h 97"/>
                  <a:gd name="T4" fmla="*/ 0 w 91"/>
                  <a:gd name="T5" fmla="*/ 0 h 97"/>
                  <a:gd name="T6" fmla="*/ 0 w 91"/>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94"/>
                    </a:moveTo>
                    <a:lnTo>
                      <a:pt x="0" y="0"/>
                    </a:lnTo>
                    <a:lnTo>
                      <a:pt x="70" y="97"/>
                    </a:lnTo>
                    <a:lnTo>
                      <a:pt x="91" y="94"/>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4" name="Freeform 530"/>
              <p:cNvSpPr/>
              <p:nvPr/>
            </p:nvSpPr>
            <p:spPr bwMode="auto">
              <a:xfrm>
                <a:off x="3984" y="3481"/>
                <a:ext cx="145" cy="20"/>
              </a:xfrm>
              <a:custGeom>
                <a:avLst/>
                <a:gdLst>
                  <a:gd name="T0" fmla="*/ 0 w 578"/>
                  <a:gd name="T1" fmla="*/ 0 h 79"/>
                  <a:gd name="T2" fmla="*/ 0 w 578"/>
                  <a:gd name="T3" fmla="*/ 0 h 79"/>
                  <a:gd name="T4" fmla="*/ 0 w 578"/>
                  <a:gd name="T5" fmla="*/ 0 h 79"/>
                  <a:gd name="T6" fmla="*/ 0 w 578"/>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79">
                    <a:moveTo>
                      <a:pt x="0" y="57"/>
                    </a:moveTo>
                    <a:lnTo>
                      <a:pt x="16" y="79"/>
                    </a:lnTo>
                    <a:lnTo>
                      <a:pt x="578" y="0"/>
                    </a:lnTo>
                    <a:lnTo>
                      <a:pt x="0" y="57"/>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5" name="Freeform 531"/>
              <p:cNvSpPr/>
              <p:nvPr/>
            </p:nvSpPr>
            <p:spPr bwMode="auto">
              <a:xfrm>
                <a:off x="4129" y="3481"/>
                <a:ext cx="54" cy="61"/>
              </a:xfrm>
              <a:custGeom>
                <a:avLst/>
                <a:gdLst>
                  <a:gd name="T0" fmla="*/ 0 w 217"/>
                  <a:gd name="T1" fmla="*/ 0 h 242"/>
                  <a:gd name="T2" fmla="*/ 0 w 217"/>
                  <a:gd name="T3" fmla="*/ 0 h 242"/>
                  <a:gd name="T4" fmla="*/ 0 w 217"/>
                  <a:gd name="T5" fmla="*/ 0 h 242"/>
                  <a:gd name="T6" fmla="*/ 0 w 217"/>
                  <a:gd name="T7" fmla="*/ 0 h 242"/>
                  <a:gd name="T8" fmla="*/ 0 w 217"/>
                  <a:gd name="T9" fmla="*/ 0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242">
                    <a:moveTo>
                      <a:pt x="182" y="242"/>
                    </a:moveTo>
                    <a:lnTo>
                      <a:pt x="217" y="239"/>
                    </a:lnTo>
                    <a:lnTo>
                      <a:pt x="147" y="142"/>
                    </a:lnTo>
                    <a:lnTo>
                      <a:pt x="0" y="0"/>
                    </a:lnTo>
                    <a:lnTo>
                      <a:pt x="182" y="242"/>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6" name="Freeform 532"/>
              <p:cNvSpPr/>
              <p:nvPr/>
            </p:nvSpPr>
            <p:spPr bwMode="auto">
              <a:xfrm>
                <a:off x="3988" y="3481"/>
                <a:ext cx="186" cy="74"/>
              </a:xfrm>
              <a:custGeom>
                <a:avLst/>
                <a:gdLst>
                  <a:gd name="T0" fmla="*/ 0 w 744"/>
                  <a:gd name="T1" fmla="*/ 0 h 296"/>
                  <a:gd name="T2" fmla="*/ 0 w 744"/>
                  <a:gd name="T3" fmla="*/ 0 h 296"/>
                  <a:gd name="T4" fmla="*/ 0 w 744"/>
                  <a:gd name="T5" fmla="*/ 0 h 296"/>
                  <a:gd name="T6" fmla="*/ 0 w 744"/>
                  <a:gd name="T7" fmla="*/ 0 h 296"/>
                  <a:gd name="T8" fmla="*/ 0 w 744"/>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4" h="296">
                    <a:moveTo>
                      <a:pt x="0" y="79"/>
                    </a:moveTo>
                    <a:lnTo>
                      <a:pt x="162" y="296"/>
                    </a:lnTo>
                    <a:lnTo>
                      <a:pt x="744" y="242"/>
                    </a:lnTo>
                    <a:lnTo>
                      <a:pt x="562" y="0"/>
                    </a:lnTo>
                    <a:lnTo>
                      <a:pt x="0" y="79"/>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7" name="Freeform 533"/>
              <p:cNvSpPr/>
              <p:nvPr/>
            </p:nvSpPr>
            <p:spPr bwMode="auto">
              <a:xfrm>
                <a:off x="4074" y="3661"/>
                <a:ext cx="246" cy="99"/>
              </a:xfrm>
              <a:custGeom>
                <a:avLst/>
                <a:gdLst>
                  <a:gd name="T0" fmla="*/ 0 w 982"/>
                  <a:gd name="T1" fmla="*/ 0 h 396"/>
                  <a:gd name="T2" fmla="*/ 0 w 982"/>
                  <a:gd name="T3" fmla="*/ 0 h 396"/>
                  <a:gd name="T4" fmla="*/ 0 w 982"/>
                  <a:gd name="T5" fmla="*/ 0 h 396"/>
                  <a:gd name="T6" fmla="*/ 0 w 982"/>
                  <a:gd name="T7" fmla="*/ 0 h 396"/>
                  <a:gd name="T8" fmla="*/ 0 w 982"/>
                  <a:gd name="T9" fmla="*/ 0 h 396"/>
                  <a:gd name="T10" fmla="*/ 0 w 982"/>
                  <a:gd name="T11" fmla="*/ 0 h 396"/>
                  <a:gd name="T12" fmla="*/ 0 w 982"/>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2" h="396">
                    <a:moveTo>
                      <a:pt x="162" y="0"/>
                    </a:moveTo>
                    <a:lnTo>
                      <a:pt x="0" y="24"/>
                    </a:lnTo>
                    <a:lnTo>
                      <a:pt x="280" y="396"/>
                    </a:lnTo>
                    <a:lnTo>
                      <a:pt x="982" y="263"/>
                    </a:lnTo>
                    <a:lnTo>
                      <a:pt x="910" y="163"/>
                    </a:lnTo>
                    <a:lnTo>
                      <a:pt x="326" y="217"/>
                    </a:lnTo>
                    <a:lnTo>
                      <a:pt x="162" y="0"/>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8" name="Freeform 534"/>
              <p:cNvSpPr/>
              <p:nvPr/>
            </p:nvSpPr>
            <p:spPr bwMode="auto">
              <a:xfrm>
                <a:off x="4269" y="3654"/>
                <a:ext cx="47" cy="48"/>
              </a:xfrm>
              <a:custGeom>
                <a:avLst/>
                <a:gdLst>
                  <a:gd name="T0" fmla="*/ 0 w 185"/>
                  <a:gd name="T1" fmla="*/ 0 h 191"/>
                  <a:gd name="T2" fmla="*/ 0 w 185"/>
                  <a:gd name="T3" fmla="*/ 0 h 191"/>
                  <a:gd name="T4" fmla="*/ 0 w 185"/>
                  <a:gd name="T5" fmla="*/ 0 h 191"/>
                  <a:gd name="T6" fmla="*/ 0 w 185"/>
                  <a:gd name="T7" fmla="*/ 0 h 1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 h="191">
                    <a:moveTo>
                      <a:pt x="185" y="185"/>
                    </a:moveTo>
                    <a:lnTo>
                      <a:pt x="0" y="0"/>
                    </a:lnTo>
                    <a:lnTo>
                      <a:pt x="145" y="191"/>
                    </a:lnTo>
                    <a:lnTo>
                      <a:pt x="185" y="185"/>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9" name="Freeform 535"/>
              <p:cNvSpPr/>
              <p:nvPr/>
            </p:nvSpPr>
            <p:spPr bwMode="auto">
              <a:xfrm>
                <a:off x="4111" y="3640"/>
                <a:ext cx="145" cy="21"/>
              </a:xfrm>
              <a:custGeom>
                <a:avLst/>
                <a:gdLst>
                  <a:gd name="T0" fmla="*/ 0 w 582"/>
                  <a:gd name="T1" fmla="*/ 0 h 82"/>
                  <a:gd name="T2" fmla="*/ 0 w 582"/>
                  <a:gd name="T3" fmla="*/ 0 h 82"/>
                  <a:gd name="T4" fmla="*/ 0 w 582"/>
                  <a:gd name="T5" fmla="*/ 0 h 82"/>
                  <a:gd name="T6" fmla="*/ 0 w 582"/>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82">
                    <a:moveTo>
                      <a:pt x="0" y="60"/>
                    </a:moveTo>
                    <a:lnTo>
                      <a:pt x="16" y="82"/>
                    </a:lnTo>
                    <a:lnTo>
                      <a:pt x="582" y="0"/>
                    </a:lnTo>
                    <a:lnTo>
                      <a:pt x="0" y="60"/>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0" name="Freeform 536"/>
              <p:cNvSpPr/>
              <p:nvPr/>
            </p:nvSpPr>
            <p:spPr bwMode="auto">
              <a:xfrm>
                <a:off x="4256" y="3640"/>
                <a:ext cx="49" cy="62"/>
              </a:xfrm>
              <a:custGeom>
                <a:avLst/>
                <a:gdLst>
                  <a:gd name="T0" fmla="*/ 0 w 198"/>
                  <a:gd name="T1" fmla="*/ 0 h 245"/>
                  <a:gd name="T2" fmla="*/ 0 w 198"/>
                  <a:gd name="T3" fmla="*/ 0 h 245"/>
                  <a:gd name="T4" fmla="*/ 0 w 198"/>
                  <a:gd name="T5" fmla="*/ 0 h 245"/>
                  <a:gd name="T6" fmla="*/ 0 w 198"/>
                  <a:gd name="T7" fmla="*/ 0 h 245"/>
                  <a:gd name="T8" fmla="*/ 0 w 198"/>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245">
                    <a:moveTo>
                      <a:pt x="182" y="245"/>
                    </a:moveTo>
                    <a:lnTo>
                      <a:pt x="198" y="245"/>
                    </a:lnTo>
                    <a:lnTo>
                      <a:pt x="53" y="54"/>
                    </a:lnTo>
                    <a:lnTo>
                      <a:pt x="0" y="0"/>
                    </a:lnTo>
                    <a:lnTo>
                      <a:pt x="182" y="245"/>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1" name="Freeform 537"/>
              <p:cNvSpPr/>
              <p:nvPr/>
            </p:nvSpPr>
            <p:spPr bwMode="auto">
              <a:xfrm>
                <a:off x="4115" y="3640"/>
                <a:ext cx="186" cy="75"/>
              </a:xfrm>
              <a:custGeom>
                <a:avLst/>
                <a:gdLst>
                  <a:gd name="T0" fmla="*/ 0 w 748"/>
                  <a:gd name="T1" fmla="*/ 0 h 299"/>
                  <a:gd name="T2" fmla="*/ 0 w 748"/>
                  <a:gd name="T3" fmla="*/ 0 h 299"/>
                  <a:gd name="T4" fmla="*/ 0 w 748"/>
                  <a:gd name="T5" fmla="*/ 0 h 299"/>
                  <a:gd name="T6" fmla="*/ 0 w 748"/>
                  <a:gd name="T7" fmla="*/ 0 h 299"/>
                  <a:gd name="T8" fmla="*/ 0 w 748"/>
                  <a:gd name="T9" fmla="*/ 0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 h="299">
                    <a:moveTo>
                      <a:pt x="0" y="82"/>
                    </a:moveTo>
                    <a:lnTo>
                      <a:pt x="164" y="299"/>
                    </a:lnTo>
                    <a:lnTo>
                      <a:pt x="748" y="245"/>
                    </a:lnTo>
                    <a:lnTo>
                      <a:pt x="566" y="0"/>
                    </a:lnTo>
                    <a:lnTo>
                      <a:pt x="0" y="82"/>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2" name="Freeform 538"/>
              <p:cNvSpPr/>
              <p:nvPr/>
            </p:nvSpPr>
            <p:spPr bwMode="auto">
              <a:xfrm>
                <a:off x="4453" y="3896"/>
                <a:ext cx="20" cy="25"/>
              </a:xfrm>
              <a:custGeom>
                <a:avLst/>
                <a:gdLst>
                  <a:gd name="T0" fmla="*/ 0 w 79"/>
                  <a:gd name="T1" fmla="*/ 0 h 100"/>
                  <a:gd name="T2" fmla="*/ 0 w 79"/>
                  <a:gd name="T3" fmla="*/ 0 h 100"/>
                  <a:gd name="T4" fmla="*/ 0 w 79"/>
                  <a:gd name="T5" fmla="*/ 0 h 100"/>
                  <a:gd name="T6" fmla="*/ 0 w 79"/>
                  <a:gd name="T7" fmla="*/ 0 h 100"/>
                  <a:gd name="T8" fmla="*/ 0 w 79"/>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100">
                    <a:moveTo>
                      <a:pt x="74" y="100"/>
                    </a:moveTo>
                    <a:lnTo>
                      <a:pt x="79" y="100"/>
                    </a:lnTo>
                    <a:lnTo>
                      <a:pt x="5" y="0"/>
                    </a:lnTo>
                    <a:lnTo>
                      <a:pt x="0" y="3"/>
                    </a:lnTo>
                    <a:lnTo>
                      <a:pt x="74" y="10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3" name="Freeform 539"/>
              <p:cNvSpPr/>
              <p:nvPr/>
            </p:nvSpPr>
            <p:spPr bwMode="auto">
              <a:xfrm>
                <a:off x="4226" y="3855"/>
                <a:ext cx="245" cy="99"/>
              </a:xfrm>
              <a:custGeom>
                <a:avLst/>
                <a:gdLst>
                  <a:gd name="T0" fmla="*/ 0 w 981"/>
                  <a:gd name="T1" fmla="*/ 0 h 397"/>
                  <a:gd name="T2" fmla="*/ 0 w 981"/>
                  <a:gd name="T3" fmla="*/ 0 h 397"/>
                  <a:gd name="T4" fmla="*/ 0 w 981"/>
                  <a:gd name="T5" fmla="*/ 0 h 397"/>
                  <a:gd name="T6" fmla="*/ 0 w 981"/>
                  <a:gd name="T7" fmla="*/ 0 h 397"/>
                  <a:gd name="T8" fmla="*/ 0 w 981"/>
                  <a:gd name="T9" fmla="*/ 0 h 397"/>
                  <a:gd name="T10" fmla="*/ 0 w 981"/>
                  <a:gd name="T11" fmla="*/ 0 h 397"/>
                  <a:gd name="T12" fmla="*/ 0 w 98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1" h="397">
                    <a:moveTo>
                      <a:pt x="328" y="217"/>
                    </a:moveTo>
                    <a:lnTo>
                      <a:pt x="166" y="0"/>
                    </a:lnTo>
                    <a:lnTo>
                      <a:pt x="0" y="25"/>
                    </a:lnTo>
                    <a:lnTo>
                      <a:pt x="286" y="397"/>
                    </a:lnTo>
                    <a:lnTo>
                      <a:pt x="981" y="263"/>
                    </a:lnTo>
                    <a:lnTo>
                      <a:pt x="907" y="166"/>
                    </a:lnTo>
                    <a:lnTo>
                      <a:pt x="328" y="217"/>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4" name="Freeform 540"/>
              <p:cNvSpPr/>
              <p:nvPr/>
            </p:nvSpPr>
            <p:spPr bwMode="auto">
              <a:xfrm>
                <a:off x="4409" y="3835"/>
                <a:ext cx="60" cy="61"/>
              </a:xfrm>
              <a:custGeom>
                <a:avLst/>
                <a:gdLst>
                  <a:gd name="T0" fmla="*/ 0 w 238"/>
                  <a:gd name="T1" fmla="*/ 0 h 244"/>
                  <a:gd name="T2" fmla="*/ 0 w 238"/>
                  <a:gd name="T3" fmla="*/ 0 h 244"/>
                  <a:gd name="T4" fmla="*/ 0 w 238"/>
                  <a:gd name="T5" fmla="*/ 0 h 244"/>
                  <a:gd name="T6" fmla="*/ 0 w 238"/>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44">
                    <a:moveTo>
                      <a:pt x="238" y="238"/>
                    </a:moveTo>
                    <a:lnTo>
                      <a:pt x="0" y="0"/>
                    </a:lnTo>
                    <a:lnTo>
                      <a:pt x="178" y="244"/>
                    </a:lnTo>
                    <a:lnTo>
                      <a:pt x="238" y="238"/>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5" name="Freeform 541"/>
              <p:cNvSpPr/>
              <p:nvPr/>
            </p:nvSpPr>
            <p:spPr bwMode="auto">
              <a:xfrm>
                <a:off x="4406" y="3835"/>
                <a:ext cx="3" cy="1"/>
              </a:xfrm>
              <a:custGeom>
                <a:avLst/>
                <a:gdLst>
                  <a:gd name="T0" fmla="*/ 0 w 12"/>
                  <a:gd name="T1" fmla="*/ 0 h 2"/>
                  <a:gd name="T2" fmla="*/ 0 w 12"/>
                  <a:gd name="T3" fmla="*/ 1 h 2"/>
                  <a:gd name="T4" fmla="*/ 0 w 12"/>
                  <a:gd name="T5" fmla="*/ 0 h 2"/>
                  <a:gd name="T6" fmla="*/ 0 60000 65536"/>
                  <a:gd name="T7" fmla="*/ 0 60000 65536"/>
                  <a:gd name="T8" fmla="*/ 0 60000 65536"/>
                </a:gdLst>
                <a:ahLst/>
                <a:cxnLst>
                  <a:cxn ang="T6">
                    <a:pos x="T0" y="T1"/>
                  </a:cxn>
                  <a:cxn ang="T7">
                    <a:pos x="T2" y="T3"/>
                  </a:cxn>
                  <a:cxn ang="T8">
                    <a:pos x="T4" y="T5"/>
                  </a:cxn>
                </a:cxnLst>
                <a:rect l="0" t="0" r="r" b="b"/>
                <a:pathLst>
                  <a:path w="12" h="2">
                    <a:moveTo>
                      <a:pt x="12" y="0"/>
                    </a:moveTo>
                    <a:lnTo>
                      <a:pt x="0" y="2"/>
                    </a:lnTo>
                    <a:lnTo>
                      <a:pt x="12" y="0"/>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6" name="Freeform 542"/>
              <p:cNvSpPr/>
              <p:nvPr/>
            </p:nvSpPr>
            <p:spPr bwMode="auto">
              <a:xfrm>
                <a:off x="4263" y="3835"/>
                <a:ext cx="143" cy="20"/>
              </a:xfrm>
              <a:custGeom>
                <a:avLst/>
                <a:gdLst>
                  <a:gd name="T0" fmla="*/ 0 w 572"/>
                  <a:gd name="T1" fmla="*/ 0 h 79"/>
                  <a:gd name="T2" fmla="*/ 0 w 572"/>
                  <a:gd name="T3" fmla="*/ 0 h 79"/>
                  <a:gd name="T4" fmla="*/ 0 w 572"/>
                  <a:gd name="T5" fmla="*/ 0 h 79"/>
                  <a:gd name="T6" fmla="*/ 0 w 572"/>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79">
                    <a:moveTo>
                      <a:pt x="16" y="79"/>
                    </a:moveTo>
                    <a:lnTo>
                      <a:pt x="572" y="0"/>
                    </a:lnTo>
                    <a:lnTo>
                      <a:pt x="0" y="58"/>
                    </a:lnTo>
                    <a:lnTo>
                      <a:pt x="16" y="79"/>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7" name="Freeform 543"/>
              <p:cNvSpPr/>
              <p:nvPr/>
            </p:nvSpPr>
            <p:spPr bwMode="auto">
              <a:xfrm>
                <a:off x="4406" y="3835"/>
                <a:ext cx="48" cy="61"/>
              </a:xfrm>
              <a:custGeom>
                <a:avLst/>
                <a:gdLst>
                  <a:gd name="T0" fmla="*/ 0 w 190"/>
                  <a:gd name="T1" fmla="*/ 0 h 247"/>
                  <a:gd name="T2" fmla="*/ 0 w 190"/>
                  <a:gd name="T3" fmla="*/ 0 h 247"/>
                  <a:gd name="T4" fmla="*/ 0 w 190"/>
                  <a:gd name="T5" fmla="*/ 0 h 247"/>
                  <a:gd name="T6" fmla="*/ 0 w 190"/>
                  <a:gd name="T7" fmla="*/ 0 h 247"/>
                  <a:gd name="T8" fmla="*/ 0 w 190"/>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247">
                    <a:moveTo>
                      <a:pt x="185" y="247"/>
                    </a:moveTo>
                    <a:lnTo>
                      <a:pt x="190" y="244"/>
                    </a:lnTo>
                    <a:lnTo>
                      <a:pt x="12" y="0"/>
                    </a:lnTo>
                    <a:lnTo>
                      <a:pt x="0" y="2"/>
                    </a:lnTo>
                    <a:lnTo>
                      <a:pt x="185" y="247"/>
                    </a:lnTo>
                    <a:close/>
                  </a:path>
                </a:pathLst>
              </a:custGeom>
              <a:solidFill>
                <a:srgbClr val="2642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8" name="Freeform 544"/>
              <p:cNvSpPr/>
              <p:nvPr/>
            </p:nvSpPr>
            <p:spPr bwMode="auto">
              <a:xfrm>
                <a:off x="4267" y="3835"/>
                <a:ext cx="186" cy="74"/>
              </a:xfrm>
              <a:custGeom>
                <a:avLst/>
                <a:gdLst>
                  <a:gd name="T0" fmla="*/ 0 w 741"/>
                  <a:gd name="T1" fmla="*/ 0 h 296"/>
                  <a:gd name="T2" fmla="*/ 0 w 741"/>
                  <a:gd name="T3" fmla="*/ 0 h 296"/>
                  <a:gd name="T4" fmla="*/ 0 w 741"/>
                  <a:gd name="T5" fmla="*/ 0 h 296"/>
                  <a:gd name="T6" fmla="*/ 0 w 741"/>
                  <a:gd name="T7" fmla="*/ 0 h 296"/>
                  <a:gd name="T8" fmla="*/ 0 w 74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1" h="296">
                    <a:moveTo>
                      <a:pt x="741" y="245"/>
                    </a:moveTo>
                    <a:lnTo>
                      <a:pt x="556" y="0"/>
                    </a:lnTo>
                    <a:lnTo>
                      <a:pt x="0" y="79"/>
                    </a:lnTo>
                    <a:lnTo>
                      <a:pt x="162" y="296"/>
                    </a:lnTo>
                    <a:lnTo>
                      <a:pt x="741" y="245"/>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9" name="Freeform 545"/>
              <p:cNvSpPr/>
              <p:nvPr/>
            </p:nvSpPr>
            <p:spPr bwMode="auto">
              <a:xfrm>
                <a:off x="3566" y="3085"/>
                <a:ext cx="247" cy="383"/>
              </a:xfrm>
              <a:custGeom>
                <a:avLst/>
                <a:gdLst>
                  <a:gd name="T0" fmla="*/ 0 w 986"/>
                  <a:gd name="T1" fmla="*/ 0 h 1530"/>
                  <a:gd name="T2" fmla="*/ 0 w 986"/>
                  <a:gd name="T3" fmla="*/ 0 h 1530"/>
                  <a:gd name="T4" fmla="*/ 0 w 986"/>
                  <a:gd name="T5" fmla="*/ 0 h 1530"/>
                  <a:gd name="T6" fmla="*/ 0 w 986"/>
                  <a:gd name="T7" fmla="*/ 0 h 1530"/>
                  <a:gd name="T8" fmla="*/ 0 w 986"/>
                  <a:gd name="T9" fmla="*/ 0 h 1530"/>
                  <a:gd name="T10" fmla="*/ 0 w 986"/>
                  <a:gd name="T11" fmla="*/ 0 h 1530"/>
                  <a:gd name="T12" fmla="*/ 0 w 986"/>
                  <a:gd name="T13" fmla="*/ 0 h 1530"/>
                  <a:gd name="T14" fmla="*/ 0 w 986"/>
                  <a:gd name="T15" fmla="*/ 0 h 1530"/>
                  <a:gd name="T16" fmla="*/ 0 w 986"/>
                  <a:gd name="T17" fmla="*/ 0 h 1530"/>
                  <a:gd name="T18" fmla="*/ 0 w 986"/>
                  <a:gd name="T19" fmla="*/ 0 h 1530"/>
                  <a:gd name="T20" fmla="*/ 0 w 986"/>
                  <a:gd name="T21" fmla="*/ 0 h 1530"/>
                  <a:gd name="T22" fmla="*/ 0 w 986"/>
                  <a:gd name="T23" fmla="*/ 0 h 1530"/>
                  <a:gd name="T24" fmla="*/ 0 w 986"/>
                  <a:gd name="T25" fmla="*/ 0 h 1530"/>
                  <a:gd name="T26" fmla="*/ 0 w 986"/>
                  <a:gd name="T27" fmla="*/ 0 h 1530"/>
                  <a:gd name="T28" fmla="*/ 0 w 986"/>
                  <a:gd name="T29" fmla="*/ 0 h 1530"/>
                  <a:gd name="T30" fmla="*/ 0 w 986"/>
                  <a:gd name="T31" fmla="*/ 1 h 1530"/>
                  <a:gd name="T32" fmla="*/ 0 w 986"/>
                  <a:gd name="T33" fmla="*/ 1 h 1530"/>
                  <a:gd name="T34" fmla="*/ 0 w 986"/>
                  <a:gd name="T35" fmla="*/ 1 h 1530"/>
                  <a:gd name="T36" fmla="*/ 0 w 986"/>
                  <a:gd name="T37" fmla="*/ 1 h 1530"/>
                  <a:gd name="T38" fmla="*/ 0 w 986"/>
                  <a:gd name="T39" fmla="*/ 1 h 1530"/>
                  <a:gd name="T40" fmla="*/ 0 w 986"/>
                  <a:gd name="T41" fmla="*/ 1 h 1530"/>
                  <a:gd name="T42" fmla="*/ 0 w 986"/>
                  <a:gd name="T43" fmla="*/ 1 h 1530"/>
                  <a:gd name="T44" fmla="*/ 0 w 986"/>
                  <a:gd name="T45" fmla="*/ 1 h 1530"/>
                  <a:gd name="T46" fmla="*/ 0 w 986"/>
                  <a:gd name="T47" fmla="*/ 1 h 1530"/>
                  <a:gd name="T48" fmla="*/ 0 w 986"/>
                  <a:gd name="T49" fmla="*/ 1 h 1530"/>
                  <a:gd name="T50" fmla="*/ 0 w 986"/>
                  <a:gd name="T51" fmla="*/ 1 h 1530"/>
                  <a:gd name="T52" fmla="*/ 0 w 986"/>
                  <a:gd name="T53" fmla="*/ 0 h 1530"/>
                  <a:gd name="T54" fmla="*/ 0 w 986"/>
                  <a:gd name="T55" fmla="*/ 0 h 1530"/>
                  <a:gd name="T56" fmla="*/ 0 w 986"/>
                  <a:gd name="T57" fmla="*/ 0 h 1530"/>
                  <a:gd name="T58" fmla="*/ 0 w 986"/>
                  <a:gd name="T59" fmla="*/ 0 h 1530"/>
                  <a:gd name="T60" fmla="*/ 0 w 986"/>
                  <a:gd name="T61" fmla="*/ 0 h 1530"/>
                  <a:gd name="T62" fmla="*/ 0 w 986"/>
                  <a:gd name="T63" fmla="*/ 0 h 1530"/>
                  <a:gd name="T64" fmla="*/ 0 w 986"/>
                  <a:gd name="T65" fmla="*/ 0 h 1530"/>
                  <a:gd name="T66" fmla="*/ 0 w 986"/>
                  <a:gd name="T67" fmla="*/ 0 h 1530"/>
                  <a:gd name="T68" fmla="*/ 0 w 986"/>
                  <a:gd name="T69" fmla="*/ 0 h 1530"/>
                  <a:gd name="T70" fmla="*/ 0 w 986"/>
                  <a:gd name="T71" fmla="*/ 0 h 1530"/>
                  <a:gd name="T72" fmla="*/ 0 w 986"/>
                  <a:gd name="T73" fmla="*/ 0 h 1530"/>
                  <a:gd name="T74" fmla="*/ 0 w 986"/>
                  <a:gd name="T75" fmla="*/ 0 h 1530"/>
                  <a:gd name="T76" fmla="*/ 0 w 986"/>
                  <a:gd name="T77" fmla="*/ 0 h 1530"/>
                  <a:gd name="T78" fmla="*/ 0 w 986"/>
                  <a:gd name="T79" fmla="*/ 0 h 1530"/>
                  <a:gd name="T80" fmla="*/ 0 w 986"/>
                  <a:gd name="T81" fmla="*/ 0 h 1530"/>
                  <a:gd name="T82" fmla="*/ 0 w 986"/>
                  <a:gd name="T83" fmla="*/ 0 h 1530"/>
                  <a:gd name="T84" fmla="*/ 0 w 986"/>
                  <a:gd name="T85" fmla="*/ 0 h 1530"/>
                  <a:gd name="T86" fmla="*/ 0 w 986"/>
                  <a:gd name="T87" fmla="*/ 0 h 1530"/>
                  <a:gd name="T88" fmla="*/ 0 w 986"/>
                  <a:gd name="T89" fmla="*/ 0 h 1530"/>
                  <a:gd name="T90" fmla="*/ 0 w 986"/>
                  <a:gd name="T91" fmla="*/ 0 h 1530"/>
                  <a:gd name="T92" fmla="*/ 0 w 986"/>
                  <a:gd name="T93" fmla="*/ 0 h 1530"/>
                  <a:gd name="T94" fmla="*/ 0 w 986"/>
                  <a:gd name="T95" fmla="*/ 0 h 1530"/>
                  <a:gd name="T96" fmla="*/ 0 w 986"/>
                  <a:gd name="T97" fmla="*/ 0 h 15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86" h="1530">
                    <a:moveTo>
                      <a:pt x="6" y="65"/>
                    </a:moveTo>
                    <a:lnTo>
                      <a:pt x="58" y="157"/>
                    </a:lnTo>
                    <a:lnTo>
                      <a:pt x="111" y="249"/>
                    </a:lnTo>
                    <a:lnTo>
                      <a:pt x="166" y="342"/>
                    </a:lnTo>
                    <a:lnTo>
                      <a:pt x="220" y="430"/>
                    </a:lnTo>
                    <a:lnTo>
                      <a:pt x="277" y="520"/>
                    </a:lnTo>
                    <a:lnTo>
                      <a:pt x="332" y="613"/>
                    </a:lnTo>
                    <a:lnTo>
                      <a:pt x="388" y="702"/>
                    </a:lnTo>
                    <a:lnTo>
                      <a:pt x="446" y="792"/>
                    </a:lnTo>
                    <a:lnTo>
                      <a:pt x="503" y="882"/>
                    </a:lnTo>
                    <a:lnTo>
                      <a:pt x="559" y="971"/>
                    </a:lnTo>
                    <a:lnTo>
                      <a:pt x="619" y="1061"/>
                    </a:lnTo>
                    <a:lnTo>
                      <a:pt x="677" y="1151"/>
                    </a:lnTo>
                    <a:lnTo>
                      <a:pt x="734" y="1240"/>
                    </a:lnTo>
                    <a:lnTo>
                      <a:pt x="790" y="1329"/>
                    </a:lnTo>
                    <a:lnTo>
                      <a:pt x="848" y="1419"/>
                    </a:lnTo>
                    <a:lnTo>
                      <a:pt x="905" y="1509"/>
                    </a:lnTo>
                    <a:lnTo>
                      <a:pt x="916" y="1523"/>
                    </a:lnTo>
                    <a:lnTo>
                      <a:pt x="932" y="1530"/>
                    </a:lnTo>
                    <a:lnTo>
                      <a:pt x="949" y="1530"/>
                    </a:lnTo>
                    <a:lnTo>
                      <a:pt x="965" y="1525"/>
                    </a:lnTo>
                    <a:lnTo>
                      <a:pt x="979" y="1511"/>
                    </a:lnTo>
                    <a:lnTo>
                      <a:pt x="986" y="1498"/>
                    </a:lnTo>
                    <a:lnTo>
                      <a:pt x="986" y="1479"/>
                    </a:lnTo>
                    <a:lnTo>
                      <a:pt x="981" y="1463"/>
                    </a:lnTo>
                    <a:lnTo>
                      <a:pt x="924" y="1373"/>
                    </a:lnTo>
                    <a:lnTo>
                      <a:pt x="866" y="1283"/>
                    </a:lnTo>
                    <a:lnTo>
                      <a:pt x="813" y="1194"/>
                    </a:lnTo>
                    <a:lnTo>
                      <a:pt x="755" y="1104"/>
                    </a:lnTo>
                    <a:lnTo>
                      <a:pt x="695" y="1017"/>
                    </a:lnTo>
                    <a:lnTo>
                      <a:pt x="639" y="928"/>
                    </a:lnTo>
                    <a:lnTo>
                      <a:pt x="582" y="838"/>
                    </a:lnTo>
                    <a:lnTo>
                      <a:pt x="524" y="749"/>
                    </a:lnTo>
                    <a:lnTo>
                      <a:pt x="467" y="659"/>
                    </a:lnTo>
                    <a:lnTo>
                      <a:pt x="413" y="569"/>
                    </a:lnTo>
                    <a:lnTo>
                      <a:pt x="356" y="480"/>
                    </a:lnTo>
                    <a:lnTo>
                      <a:pt x="302" y="388"/>
                    </a:lnTo>
                    <a:lnTo>
                      <a:pt x="245" y="298"/>
                    </a:lnTo>
                    <a:lnTo>
                      <a:pt x="191" y="208"/>
                    </a:lnTo>
                    <a:lnTo>
                      <a:pt x="136" y="116"/>
                    </a:lnTo>
                    <a:lnTo>
                      <a:pt x="85" y="23"/>
                    </a:lnTo>
                    <a:lnTo>
                      <a:pt x="74" y="10"/>
                    </a:lnTo>
                    <a:lnTo>
                      <a:pt x="60" y="2"/>
                    </a:lnTo>
                    <a:lnTo>
                      <a:pt x="41" y="0"/>
                    </a:lnTo>
                    <a:lnTo>
                      <a:pt x="25" y="5"/>
                    </a:lnTo>
                    <a:lnTo>
                      <a:pt x="11" y="16"/>
                    </a:lnTo>
                    <a:lnTo>
                      <a:pt x="3" y="30"/>
                    </a:lnTo>
                    <a:lnTo>
                      <a:pt x="0" y="48"/>
                    </a:lnTo>
                    <a:lnTo>
                      <a:pt x="6" y="65"/>
                    </a:lnTo>
                    <a:close/>
                  </a:path>
                </a:pathLst>
              </a:custGeom>
              <a:solidFill>
                <a:srgbClr val="CEF2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0" name="Freeform 546"/>
              <p:cNvSpPr/>
              <p:nvPr/>
            </p:nvSpPr>
            <p:spPr bwMode="auto">
              <a:xfrm>
                <a:off x="3802" y="3453"/>
                <a:ext cx="281" cy="353"/>
              </a:xfrm>
              <a:custGeom>
                <a:avLst/>
                <a:gdLst>
                  <a:gd name="T0" fmla="*/ 0 w 1122"/>
                  <a:gd name="T1" fmla="*/ 0 h 1409"/>
                  <a:gd name="T2" fmla="*/ 0 w 1122"/>
                  <a:gd name="T3" fmla="*/ 0 h 1409"/>
                  <a:gd name="T4" fmla="*/ 0 w 1122"/>
                  <a:gd name="T5" fmla="*/ 0 h 1409"/>
                  <a:gd name="T6" fmla="*/ 0 w 1122"/>
                  <a:gd name="T7" fmla="*/ 0 h 1409"/>
                  <a:gd name="T8" fmla="*/ 0 w 1122"/>
                  <a:gd name="T9" fmla="*/ 0 h 1409"/>
                  <a:gd name="T10" fmla="*/ 0 w 1122"/>
                  <a:gd name="T11" fmla="*/ 0 h 1409"/>
                  <a:gd name="T12" fmla="*/ 0 w 1122"/>
                  <a:gd name="T13" fmla="*/ 0 h 1409"/>
                  <a:gd name="T14" fmla="*/ 0 w 1122"/>
                  <a:gd name="T15" fmla="*/ 0 h 1409"/>
                  <a:gd name="T16" fmla="*/ 0 w 1122"/>
                  <a:gd name="T17" fmla="*/ 0 h 1409"/>
                  <a:gd name="T18" fmla="*/ 0 w 1122"/>
                  <a:gd name="T19" fmla="*/ 0 h 1409"/>
                  <a:gd name="T20" fmla="*/ 0 w 1122"/>
                  <a:gd name="T21" fmla="*/ 0 h 1409"/>
                  <a:gd name="T22" fmla="*/ 0 w 1122"/>
                  <a:gd name="T23" fmla="*/ 0 h 1409"/>
                  <a:gd name="T24" fmla="*/ 0 w 1122"/>
                  <a:gd name="T25" fmla="*/ 0 h 1409"/>
                  <a:gd name="T26" fmla="*/ 0 w 1122"/>
                  <a:gd name="T27" fmla="*/ 0 h 1409"/>
                  <a:gd name="T28" fmla="*/ 0 w 1122"/>
                  <a:gd name="T29" fmla="*/ 0 h 1409"/>
                  <a:gd name="T30" fmla="*/ 0 w 1122"/>
                  <a:gd name="T31" fmla="*/ 0 h 1409"/>
                  <a:gd name="T32" fmla="*/ 0 w 1122"/>
                  <a:gd name="T33" fmla="*/ 1 h 1409"/>
                  <a:gd name="T34" fmla="*/ 0 w 1122"/>
                  <a:gd name="T35" fmla="*/ 1 h 1409"/>
                  <a:gd name="T36" fmla="*/ 0 w 1122"/>
                  <a:gd name="T37" fmla="*/ 1 h 1409"/>
                  <a:gd name="T38" fmla="*/ 0 w 1122"/>
                  <a:gd name="T39" fmla="*/ 1 h 1409"/>
                  <a:gd name="T40" fmla="*/ 0 w 1122"/>
                  <a:gd name="T41" fmla="*/ 1 h 1409"/>
                  <a:gd name="T42" fmla="*/ 0 w 1122"/>
                  <a:gd name="T43" fmla="*/ 1 h 1409"/>
                  <a:gd name="T44" fmla="*/ 0 w 1122"/>
                  <a:gd name="T45" fmla="*/ 1 h 1409"/>
                  <a:gd name="T46" fmla="*/ 0 w 1122"/>
                  <a:gd name="T47" fmla="*/ 0 h 1409"/>
                  <a:gd name="T48" fmla="*/ 0 w 1122"/>
                  <a:gd name="T49" fmla="*/ 0 h 1409"/>
                  <a:gd name="T50" fmla="*/ 0 w 1122"/>
                  <a:gd name="T51" fmla="*/ 0 h 1409"/>
                  <a:gd name="T52" fmla="*/ 0 w 1122"/>
                  <a:gd name="T53" fmla="*/ 0 h 1409"/>
                  <a:gd name="T54" fmla="*/ 0 w 1122"/>
                  <a:gd name="T55" fmla="*/ 0 h 1409"/>
                  <a:gd name="T56" fmla="*/ 0 w 1122"/>
                  <a:gd name="T57" fmla="*/ 0 h 1409"/>
                  <a:gd name="T58" fmla="*/ 0 w 1122"/>
                  <a:gd name="T59" fmla="*/ 0 h 1409"/>
                  <a:gd name="T60" fmla="*/ 0 w 1122"/>
                  <a:gd name="T61" fmla="*/ 0 h 1409"/>
                  <a:gd name="T62" fmla="*/ 0 w 1122"/>
                  <a:gd name="T63" fmla="*/ 0 h 1409"/>
                  <a:gd name="T64" fmla="*/ 0 w 1122"/>
                  <a:gd name="T65" fmla="*/ 0 h 1409"/>
                  <a:gd name="T66" fmla="*/ 0 w 1122"/>
                  <a:gd name="T67" fmla="*/ 0 h 1409"/>
                  <a:gd name="T68" fmla="*/ 0 w 1122"/>
                  <a:gd name="T69" fmla="*/ 0 h 1409"/>
                  <a:gd name="T70" fmla="*/ 0 w 1122"/>
                  <a:gd name="T71" fmla="*/ 0 h 1409"/>
                  <a:gd name="T72" fmla="*/ 0 w 1122"/>
                  <a:gd name="T73" fmla="*/ 0 h 1409"/>
                  <a:gd name="T74" fmla="*/ 0 w 1122"/>
                  <a:gd name="T75" fmla="*/ 0 h 1409"/>
                  <a:gd name="T76" fmla="*/ 0 w 1122"/>
                  <a:gd name="T77" fmla="*/ 0 h 1409"/>
                  <a:gd name="T78" fmla="*/ 0 w 1122"/>
                  <a:gd name="T79" fmla="*/ 0 h 1409"/>
                  <a:gd name="T80" fmla="*/ 0 w 1122"/>
                  <a:gd name="T81" fmla="*/ 0 h 1409"/>
                  <a:gd name="T82" fmla="*/ 0 w 1122"/>
                  <a:gd name="T83" fmla="*/ 0 h 1409"/>
                  <a:gd name="T84" fmla="*/ 0 w 1122"/>
                  <a:gd name="T85" fmla="*/ 0 h 1409"/>
                  <a:gd name="T86" fmla="*/ 0 w 1122"/>
                  <a:gd name="T87" fmla="*/ 0 h 1409"/>
                  <a:gd name="T88" fmla="*/ 0 w 1122"/>
                  <a:gd name="T89" fmla="*/ 0 h 1409"/>
                  <a:gd name="T90" fmla="*/ 0 w 1122"/>
                  <a:gd name="T91" fmla="*/ 0 h 1409"/>
                  <a:gd name="T92" fmla="*/ 0 w 1122"/>
                  <a:gd name="T93" fmla="*/ 0 h 1409"/>
                  <a:gd name="T94" fmla="*/ 0 w 1122"/>
                  <a:gd name="T95" fmla="*/ 0 h 1409"/>
                  <a:gd name="T96" fmla="*/ 0 w 1122"/>
                  <a:gd name="T97" fmla="*/ 0 h 14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22" h="1409">
                    <a:moveTo>
                      <a:pt x="9" y="73"/>
                    </a:moveTo>
                    <a:lnTo>
                      <a:pt x="76" y="152"/>
                    </a:lnTo>
                    <a:lnTo>
                      <a:pt x="145" y="234"/>
                    </a:lnTo>
                    <a:lnTo>
                      <a:pt x="210" y="312"/>
                    </a:lnTo>
                    <a:lnTo>
                      <a:pt x="277" y="394"/>
                    </a:lnTo>
                    <a:lnTo>
                      <a:pt x="343" y="477"/>
                    </a:lnTo>
                    <a:lnTo>
                      <a:pt x="408" y="560"/>
                    </a:lnTo>
                    <a:lnTo>
                      <a:pt x="470" y="641"/>
                    </a:lnTo>
                    <a:lnTo>
                      <a:pt x="535" y="725"/>
                    </a:lnTo>
                    <a:lnTo>
                      <a:pt x="598" y="809"/>
                    </a:lnTo>
                    <a:lnTo>
                      <a:pt x="663" y="890"/>
                    </a:lnTo>
                    <a:lnTo>
                      <a:pt x="725" y="974"/>
                    </a:lnTo>
                    <a:lnTo>
                      <a:pt x="788" y="1059"/>
                    </a:lnTo>
                    <a:lnTo>
                      <a:pt x="854" y="1143"/>
                    </a:lnTo>
                    <a:lnTo>
                      <a:pt x="916" y="1227"/>
                    </a:lnTo>
                    <a:lnTo>
                      <a:pt x="978" y="1309"/>
                    </a:lnTo>
                    <a:lnTo>
                      <a:pt x="1043" y="1392"/>
                    </a:lnTo>
                    <a:lnTo>
                      <a:pt x="1057" y="1404"/>
                    </a:lnTo>
                    <a:lnTo>
                      <a:pt x="1076" y="1409"/>
                    </a:lnTo>
                    <a:lnTo>
                      <a:pt x="1092" y="1406"/>
                    </a:lnTo>
                    <a:lnTo>
                      <a:pt x="1108" y="1398"/>
                    </a:lnTo>
                    <a:lnTo>
                      <a:pt x="1119" y="1385"/>
                    </a:lnTo>
                    <a:lnTo>
                      <a:pt x="1122" y="1366"/>
                    </a:lnTo>
                    <a:lnTo>
                      <a:pt x="1119" y="1350"/>
                    </a:lnTo>
                    <a:lnTo>
                      <a:pt x="1111" y="1332"/>
                    </a:lnTo>
                    <a:lnTo>
                      <a:pt x="1046" y="1251"/>
                    </a:lnTo>
                    <a:lnTo>
                      <a:pt x="983" y="1168"/>
                    </a:lnTo>
                    <a:lnTo>
                      <a:pt x="921" y="1083"/>
                    </a:lnTo>
                    <a:lnTo>
                      <a:pt x="856" y="1002"/>
                    </a:lnTo>
                    <a:lnTo>
                      <a:pt x="794" y="918"/>
                    </a:lnTo>
                    <a:lnTo>
                      <a:pt x="731" y="836"/>
                    </a:lnTo>
                    <a:lnTo>
                      <a:pt x="669" y="752"/>
                    </a:lnTo>
                    <a:lnTo>
                      <a:pt x="603" y="668"/>
                    </a:lnTo>
                    <a:lnTo>
                      <a:pt x="540" y="586"/>
                    </a:lnTo>
                    <a:lnTo>
                      <a:pt x="475" y="505"/>
                    </a:lnTo>
                    <a:lnTo>
                      <a:pt x="413" y="421"/>
                    </a:lnTo>
                    <a:lnTo>
                      <a:pt x="348" y="339"/>
                    </a:lnTo>
                    <a:lnTo>
                      <a:pt x="281" y="258"/>
                    </a:lnTo>
                    <a:lnTo>
                      <a:pt x="215" y="179"/>
                    </a:lnTo>
                    <a:lnTo>
                      <a:pt x="147" y="98"/>
                    </a:lnTo>
                    <a:lnTo>
                      <a:pt x="80" y="19"/>
                    </a:lnTo>
                    <a:lnTo>
                      <a:pt x="66" y="5"/>
                    </a:lnTo>
                    <a:lnTo>
                      <a:pt x="50" y="0"/>
                    </a:lnTo>
                    <a:lnTo>
                      <a:pt x="34" y="3"/>
                    </a:lnTo>
                    <a:lnTo>
                      <a:pt x="16" y="10"/>
                    </a:lnTo>
                    <a:lnTo>
                      <a:pt x="6" y="24"/>
                    </a:lnTo>
                    <a:lnTo>
                      <a:pt x="0" y="40"/>
                    </a:lnTo>
                    <a:lnTo>
                      <a:pt x="0" y="57"/>
                    </a:lnTo>
                    <a:lnTo>
                      <a:pt x="9" y="73"/>
                    </a:lnTo>
                    <a:close/>
                  </a:path>
                </a:pathLst>
              </a:custGeom>
              <a:solidFill>
                <a:srgbClr val="CEF2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1" name="Freeform 547"/>
              <p:cNvSpPr/>
              <p:nvPr/>
            </p:nvSpPr>
            <p:spPr bwMode="auto">
              <a:xfrm>
                <a:off x="4116" y="3847"/>
                <a:ext cx="189" cy="254"/>
              </a:xfrm>
              <a:custGeom>
                <a:avLst/>
                <a:gdLst>
                  <a:gd name="T0" fmla="*/ 0 w 755"/>
                  <a:gd name="T1" fmla="*/ 0 h 1016"/>
                  <a:gd name="T2" fmla="*/ 0 w 755"/>
                  <a:gd name="T3" fmla="*/ 0 h 1016"/>
                  <a:gd name="T4" fmla="*/ 0 w 755"/>
                  <a:gd name="T5" fmla="*/ 0 h 1016"/>
                  <a:gd name="T6" fmla="*/ 0 w 755"/>
                  <a:gd name="T7" fmla="*/ 0 h 1016"/>
                  <a:gd name="T8" fmla="*/ 0 w 755"/>
                  <a:gd name="T9" fmla="*/ 0 h 1016"/>
                  <a:gd name="T10" fmla="*/ 0 w 755"/>
                  <a:gd name="T11" fmla="*/ 0 h 1016"/>
                  <a:gd name="T12" fmla="*/ 0 w 755"/>
                  <a:gd name="T13" fmla="*/ 0 h 1016"/>
                  <a:gd name="T14" fmla="*/ 0 w 755"/>
                  <a:gd name="T15" fmla="*/ 0 h 1016"/>
                  <a:gd name="T16" fmla="*/ 0 w 755"/>
                  <a:gd name="T17" fmla="*/ 0 h 1016"/>
                  <a:gd name="T18" fmla="*/ 0 w 755"/>
                  <a:gd name="T19" fmla="*/ 0 h 1016"/>
                  <a:gd name="T20" fmla="*/ 0 w 755"/>
                  <a:gd name="T21" fmla="*/ 0 h 1016"/>
                  <a:gd name="T22" fmla="*/ 0 w 755"/>
                  <a:gd name="T23" fmla="*/ 0 h 1016"/>
                  <a:gd name="T24" fmla="*/ 0 w 755"/>
                  <a:gd name="T25" fmla="*/ 0 h 1016"/>
                  <a:gd name="T26" fmla="*/ 0 w 755"/>
                  <a:gd name="T27" fmla="*/ 0 h 1016"/>
                  <a:gd name="T28" fmla="*/ 0 w 755"/>
                  <a:gd name="T29" fmla="*/ 0 h 1016"/>
                  <a:gd name="T30" fmla="*/ 0 w 755"/>
                  <a:gd name="T31" fmla="*/ 0 h 1016"/>
                  <a:gd name="T32" fmla="*/ 0 w 755"/>
                  <a:gd name="T33" fmla="*/ 0 h 1016"/>
                  <a:gd name="T34" fmla="*/ 0 w 755"/>
                  <a:gd name="T35" fmla="*/ 0 h 1016"/>
                  <a:gd name="T36" fmla="*/ 0 w 755"/>
                  <a:gd name="T37" fmla="*/ 0 h 1016"/>
                  <a:gd name="T38" fmla="*/ 0 w 755"/>
                  <a:gd name="T39" fmla="*/ 0 h 1016"/>
                  <a:gd name="T40" fmla="*/ 0 w 755"/>
                  <a:gd name="T41" fmla="*/ 0 h 1016"/>
                  <a:gd name="T42" fmla="*/ 0 w 755"/>
                  <a:gd name="T43" fmla="*/ 0 h 1016"/>
                  <a:gd name="T44" fmla="*/ 0 w 755"/>
                  <a:gd name="T45" fmla="*/ 0 h 1016"/>
                  <a:gd name="T46" fmla="*/ 0 w 755"/>
                  <a:gd name="T47" fmla="*/ 0 h 1016"/>
                  <a:gd name="T48" fmla="*/ 0 w 755"/>
                  <a:gd name="T49" fmla="*/ 0 h 1016"/>
                  <a:gd name="T50" fmla="*/ 0 w 755"/>
                  <a:gd name="T51" fmla="*/ 0 h 1016"/>
                  <a:gd name="T52" fmla="*/ 0 w 755"/>
                  <a:gd name="T53" fmla="*/ 0 h 1016"/>
                  <a:gd name="T54" fmla="*/ 0 w 755"/>
                  <a:gd name="T55" fmla="*/ 0 h 1016"/>
                  <a:gd name="T56" fmla="*/ 0 w 755"/>
                  <a:gd name="T57" fmla="*/ 0 h 1016"/>
                  <a:gd name="T58" fmla="*/ 0 w 755"/>
                  <a:gd name="T59" fmla="*/ 0 h 1016"/>
                  <a:gd name="T60" fmla="*/ 0 w 755"/>
                  <a:gd name="T61" fmla="*/ 0 h 1016"/>
                  <a:gd name="T62" fmla="*/ 0 w 755"/>
                  <a:gd name="T63" fmla="*/ 0 h 1016"/>
                  <a:gd name="T64" fmla="*/ 0 w 755"/>
                  <a:gd name="T65" fmla="*/ 0 h 1016"/>
                  <a:gd name="T66" fmla="*/ 0 w 755"/>
                  <a:gd name="T67" fmla="*/ 0 h 1016"/>
                  <a:gd name="T68" fmla="*/ 0 w 755"/>
                  <a:gd name="T69" fmla="*/ 0 h 1016"/>
                  <a:gd name="T70" fmla="*/ 0 w 755"/>
                  <a:gd name="T71" fmla="*/ 0 h 1016"/>
                  <a:gd name="T72" fmla="*/ 0 w 755"/>
                  <a:gd name="T73" fmla="*/ 0 h 1016"/>
                  <a:gd name="T74" fmla="*/ 0 w 755"/>
                  <a:gd name="T75" fmla="*/ 0 h 1016"/>
                  <a:gd name="T76" fmla="*/ 0 w 755"/>
                  <a:gd name="T77" fmla="*/ 0 h 1016"/>
                  <a:gd name="T78" fmla="*/ 0 w 755"/>
                  <a:gd name="T79" fmla="*/ 0 h 1016"/>
                  <a:gd name="T80" fmla="*/ 0 w 755"/>
                  <a:gd name="T81" fmla="*/ 0 h 1016"/>
                  <a:gd name="T82" fmla="*/ 0 w 755"/>
                  <a:gd name="T83" fmla="*/ 0 h 1016"/>
                  <a:gd name="T84" fmla="*/ 0 w 755"/>
                  <a:gd name="T85" fmla="*/ 0 h 1016"/>
                  <a:gd name="T86" fmla="*/ 0 w 755"/>
                  <a:gd name="T87" fmla="*/ 0 h 1016"/>
                  <a:gd name="T88" fmla="*/ 0 w 755"/>
                  <a:gd name="T89" fmla="*/ 0 h 1016"/>
                  <a:gd name="T90" fmla="*/ 0 w 755"/>
                  <a:gd name="T91" fmla="*/ 0 h 1016"/>
                  <a:gd name="T92" fmla="*/ 0 w 755"/>
                  <a:gd name="T93" fmla="*/ 0 h 1016"/>
                  <a:gd name="T94" fmla="*/ 0 w 755"/>
                  <a:gd name="T95" fmla="*/ 0 h 1016"/>
                  <a:gd name="T96" fmla="*/ 0 w 755"/>
                  <a:gd name="T97" fmla="*/ 0 h 10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5" h="1016">
                    <a:moveTo>
                      <a:pt x="5" y="65"/>
                    </a:moveTo>
                    <a:lnTo>
                      <a:pt x="47" y="124"/>
                    </a:lnTo>
                    <a:lnTo>
                      <a:pt x="84" y="184"/>
                    </a:lnTo>
                    <a:lnTo>
                      <a:pt x="125" y="244"/>
                    </a:lnTo>
                    <a:lnTo>
                      <a:pt x="165" y="304"/>
                    </a:lnTo>
                    <a:lnTo>
                      <a:pt x="206" y="363"/>
                    </a:lnTo>
                    <a:lnTo>
                      <a:pt x="248" y="423"/>
                    </a:lnTo>
                    <a:lnTo>
                      <a:pt x="288" y="480"/>
                    </a:lnTo>
                    <a:lnTo>
                      <a:pt x="331" y="540"/>
                    </a:lnTo>
                    <a:lnTo>
                      <a:pt x="372" y="600"/>
                    </a:lnTo>
                    <a:lnTo>
                      <a:pt x="416" y="656"/>
                    </a:lnTo>
                    <a:lnTo>
                      <a:pt x="456" y="714"/>
                    </a:lnTo>
                    <a:lnTo>
                      <a:pt x="500" y="771"/>
                    </a:lnTo>
                    <a:lnTo>
                      <a:pt x="543" y="831"/>
                    </a:lnTo>
                    <a:lnTo>
                      <a:pt x="587" y="885"/>
                    </a:lnTo>
                    <a:lnTo>
                      <a:pt x="633" y="942"/>
                    </a:lnTo>
                    <a:lnTo>
                      <a:pt x="676" y="998"/>
                    </a:lnTo>
                    <a:lnTo>
                      <a:pt x="689" y="1009"/>
                    </a:lnTo>
                    <a:lnTo>
                      <a:pt x="709" y="1016"/>
                    </a:lnTo>
                    <a:lnTo>
                      <a:pt x="726" y="1012"/>
                    </a:lnTo>
                    <a:lnTo>
                      <a:pt x="742" y="1004"/>
                    </a:lnTo>
                    <a:lnTo>
                      <a:pt x="752" y="991"/>
                    </a:lnTo>
                    <a:lnTo>
                      <a:pt x="755" y="972"/>
                    </a:lnTo>
                    <a:lnTo>
                      <a:pt x="752" y="956"/>
                    </a:lnTo>
                    <a:lnTo>
                      <a:pt x="744" y="939"/>
                    </a:lnTo>
                    <a:lnTo>
                      <a:pt x="701" y="885"/>
                    </a:lnTo>
                    <a:lnTo>
                      <a:pt x="657" y="827"/>
                    </a:lnTo>
                    <a:lnTo>
                      <a:pt x="613" y="771"/>
                    </a:lnTo>
                    <a:lnTo>
                      <a:pt x="571" y="714"/>
                    </a:lnTo>
                    <a:lnTo>
                      <a:pt x="527" y="656"/>
                    </a:lnTo>
                    <a:lnTo>
                      <a:pt x="486" y="600"/>
                    </a:lnTo>
                    <a:lnTo>
                      <a:pt x="442" y="543"/>
                    </a:lnTo>
                    <a:lnTo>
                      <a:pt x="402" y="485"/>
                    </a:lnTo>
                    <a:lnTo>
                      <a:pt x="361" y="429"/>
                    </a:lnTo>
                    <a:lnTo>
                      <a:pt x="320" y="369"/>
                    </a:lnTo>
                    <a:lnTo>
                      <a:pt x="280" y="312"/>
                    </a:lnTo>
                    <a:lnTo>
                      <a:pt x="239" y="254"/>
                    </a:lnTo>
                    <a:lnTo>
                      <a:pt x="201" y="195"/>
                    </a:lnTo>
                    <a:lnTo>
                      <a:pt x="160" y="136"/>
                    </a:lnTo>
                    <a:lnTo>
                      <a:pt x="119" y="78"/>
                    </a:lnTo>
                    <a:lnTo>
                      <a:pt x="82" y="18"/>
                    </a:lnTo>
                    <a:lnTo>
                      <a:pt x="68" y="5"/>
                    </a:lnTo>
                    <a:lnTo>
                      <a:pt x="54" y="0"/>
                    </a:lnTo>
                    <a:lnTo>
                      <a:pt x="35" y="0"/>
                    </a:lnTo>
                    <a:lnTo>
                      <a:pt x="19" y="5"/>
                    </a:lnTo>
                    <a:lnTo>
                      <a:pt x="5" y="18"/>
                    </a:lnTo>
                    <a:lnTo>
                      <a:pt x="0" y="32"/>
                    </a:lnTo>
                    <a:lnTo>
                      <a:pt x="0" y="48"/>
                    </a:lnTo>
                    <a:lnTo>
                      <a:pt x="5" y="65"/>
                    </a:lnTo>
                    <a:close/>
                  </a:path>
                </a:pathLst>
              </a:custGeom>
              <a:solidFill>
                <a:srgbClr val="CEF2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2" name="Freeform 548"/>
              <p:cNvSpPr/>
              <p:nvPr/>
            </p:nvSpPr>
            <p:spPr bwMode="auto">
              <a:xfrm>
                <a:off x="3907" y="3135"/>
                <a:ext cx="689" cy="862"/>
              </a:xfrm>
              <a:custGeom>
                <a:avLst/>
                <a:gdLst>
                  <a:gd name="T0" fmla="*/ 1 w 2756"/>
                  <a:gd name="T1" fmla="*/ 1 h 3451"/>
                  <a:gd name="T2" fmla="*/ 1 w 2756"/>
                  <a:gd name="T3" fmla="*/ 1 h 3451"/>
                  <a:gd name="T4" fmla="*/ 1 w 2756"/>
                  <a:gd name="T5" fmla="*/ 1 h 3451"/>
                  <a:gd name="T6" fmla="*/ 1 w 2756"/>
                  <a:gd name="T7" fmla="*/ 1 h 3451"/>
                  <a:gd name="T8" fmla="*/ 1 w 2756"/>
                  <a:gd name="T9" fmla="*/ 1 h 3451"/>
                  <a:gd name="T10" fmla="*/ 1 w 2756"/>
                  <a:gd name="T11" fmla="*/ 1 h 3451"/>
                  <a:gd name="T12" fmla="*/ 1 w 2756"/>
                  <a:gd name="T13" fmla="*/ 1 h 3451"/>
                  <a:gd name="T14" fmla="*/ 1 w 2756"/>
                  <a:gd name="T15" fmla="*/ 1 h 3451"/>
                  <a:gd name="T16" fmla="*/ 1 w 2756"/>
                  <a:gd name="T17" fmla="*/ 0 h 3451"/>
                  <a:gd name="T18" fmla="*/ 1 w 2756"/>
                  <a:gd name="T19" fmla="*/ 0 h 3451"/>
                  <a:gd name="T20" fmla="*/ 1 w 2756"/>
                  <a:gd name="T21" fmla="*/ 0 h 3451"/>
                  <a:gd name="T22" fmla="*/ 1 w 2756"/>
                  <a:gd name="T23" fmla="*/ 0 h 3451"/>
                  <a:gd name="T24" fmla="*/ 1 w 2756"/>
                  <a:gd name="T25" fmla="*/ 0 h 3451"/>
                  <a:gd name="T26" fmla="*/ 1 w 2756"/>
                  <a:gd name="T27" fmla="*/ 0 h 3451"/>
                  <a:gd name="T28" fmla="*/ 1 w 2756"/>
                  <a:gd name="T29" fmla="*/ 0 h 3451"/>
                  <a:gd name="T30" fmla="*/ 1 w 2756"/>
                  <a:gd name="T31" fmla="*/ 0 h 3451"/>
                  <a:gd name="T32" fmla="*/ 1 w 2756"/>
                  <a:gd name="T33" fmla="*/ 0 h 3451"/>
                  <a:gd name="T34" fmla="*/ 1 w 2756"/>
                  <a:gd name="T35" fmla="*/ 0 h 3451"/>
                  <a:gd name="T36" fmla="*/ 0 w 2756"/>
                  <a:gd name="T37" fmla="*/ 0 h 3451"/>
                  <a:gd name="T38" fmla="*/ 0 w 2756"/>
                  <a:gd name="T39" fmla="*/ 0 h 3451"/>
                  <a:gd name="T40" fmla="*/ 0 w 2756"/>
                  <a:gd name="T41" fmla="*/ 0 h 3451"/>
                  <a:gd name="T42" fmla="*/ 0 w 2756"/>
                  <a:gd name="T43" fmla="*/ 0 h 3451"/>
                  <a:gd name="T44" fmla="*/ 0 w 2756"/>
                  <a:gd name="T45" fmla="*/ 0 h 3451"/>
                  <a:gd name="T46" fmla="*/ 0 w 2756"/>
                  <a:gd name="T47" fmla="*/ 0 h 3451"/>
                  <a:gd name="T48" fmla="*/ 0 w 2756"/>
                  <a:gd name="T49" fmla="*/ 0 h 3451"/>
                  <a:gd name="T50" fmla="*/ 0 w 2756"/>
                  <a:gd name="T51" fmla="*/ 0 h 3451"/>
                  <a:gd name="T52" fmla="*/ 0 w 2756"/>
                  <a:gd name="T53" fmla="*/ 0 h 3451"/>
                  <a:gd name="T54" fmla="*/ 0 w 2756"/>
                  <a:gd name="T55" fmla="*/ 0 h 3451"/>
                  <a:gd name="T56" fmla="*/ 0 w 2756"/>
                  <a:gd name="T57" fmla="*/ 0 h 3451"/>
                  <a:gd name="T58" fmla="*/ 0 w 2756"/>
                  <a:gd name="T59" fmla="*/ 0 h 3451"/>
                  <a:gd name="T60" fmla="*/ 0 w 2756"/>
                  <a:gd name="T61" fmla="*/ 0 h 3451"/>
                  <a:gd name="T62" fmla="*/ 0 w 2756"/>
                  <a:gd name="T63" fmla="*/ 0 h 3451"/>
                  <a:gd name="T64" fmla="*/ 0 w 2756"/>
                  <a:gd name="T65" fmla="*/ 0 h 3451"/>
                  <a:gd name="T66" fmla="*/ 0 w 2756"/>
                  <a:gd name="T67" fmla="*/ 0 h 3451"/>
                  <a:gd name="T68" fmla="*/ 0 w 2756"/>
                  <a:gd name="T69" fmla="*/ 0 h 3451"/>
                  <a:gd name="T70" fmla="*/ 0 w 2756"/>
                  <a:gd name="T71" fmla="*/ 0 h 3451"/>
                  <a:gd name="T72" fmla="*/ 0 w 2756"/>
                  <a:gd name="T73" fmla="*/ 0 h 3451"/>
                  <a:gd name="T74" fmla="*/ 0 w 2756"/>
                  <a:gd name="T75" fmla="*/ 0 h 3451"/>
                  <a:gd name="T76" fmla="*/ 0 w 2756"/>
                  <a:gd name="T77" fmla="*/ 0 h 3451"/>
                  <a:gd name="T78" fmla="*/ 0 w 2756"/>
                  <a:gd name="T79" fmla="*/ 0 h 3451"/>
                  <a:gd name="T80" fmla="*/ 1 w 2756"/>
                  <a:gd name="T81" fmla="*/ 1 h 3451"/>
                  <a:gd name="T82" fmla="*/ 1 w 2756"/>
                  <a:gd name="T83" fmla="*/ 1 h 3451"/>
                  <a:gd name="T84" fmla="*/ 1 w 2756"/>
                  <a:gd name="T85" fmla="*/ 1 h 3451"/>
                  <a:gd name="T86" fmla="*/ 1 w 2756"/>
                  <a:gd name="T87" fmla="*/ 1 h 3451"/>
                  <a:gd name="T88" fmla="*/ 1 w 2756"/>
                  <a:gd name="T89" fmla="*/ 1 h 3451"/>
                  <a:gd name="T90" fmla="*/ 1 w 2756"/>
                  <a:gd name="T91" fmla="*/ 1 h 3451"/>
                  <a:gd name="T92" fmla="*/ 1 w 2756"/>
                  <a:gd name="T93" fmla="*/ 1 h 3451"/>
                  <a:gd name="T94" fmla="*/ 1 w 2756"/>
                  <a:gd name="T95" fmla="*/ 1 h 3451"/>
                  <a:gd name="T96" fmla="*/ 1 w 2756"/>
                  <a:gd name="T97" fmla="*/ 1 h 3451"/>
                  <a:gd name="T98" fmla="*/ 1 w 2756"/>
                  <a:gd name="T99" fmla="*/ 1 h 3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56" h="3451">
                    <a:moveTo>
                      <a:pt x="2742" y="3451"/>
                    </a:moveTo>
                    <a:lnTo>
                      <a:pt x="2696" y="3449"/>
                    </a:lnTo>
                    <a:lnTo>
                      <a:pt x="2612" y="3343"/>
                    </a:lnTo>
                    <a:lnTo>
                      <a:pt x="2528" y="3237"/>
                    </a:lnTo>
                    <a:lnTo>
                      <a:pt x="2446" y="3128"/>
                    </a:lnTo>
                    <a:lnTo>
                      <a:pt x="2363" y="3022"/>
                    </a:lnTo>
                    <a:lnTo>
                      <a:pt x="2281" y="2916"/>
                    </a:lnTo>
                    <a:lnTo>
                      <a:pt x="2197" y="2807"/>
                    </a:lnTo>
                    <a:lnTo>
                      <a:pt x="2116" y="2702"/>
                    </a:lnTo>
                    <a:lnTo>
                      <a:pt x="2033" y="2594"/>
                    </a:lnTo>
                    <a:lnTo>
                      <a:pt x="1950" y="2488"/>
                    </a:lnTo>
                    <a:lnTo>
                      <a:pt x="1869" y="2379"/>
                    </a:lnTo>
                    <a:lnTo>
                      <a:pt x="1786" y="2273"/>
                    </a:lnTo>
                    <a:lnTo>
                      <a:pt x="1705" y="2164"/>
                    </a:lnTo>
                    <a:lnTo>
                      <a:pt x="1620" y="2058"/>
                    </a:lnTo>
                    <a:lnTo>
                      <a:pt x="1539" y="1950"/>
                    </a:lnTo>
                    <a:lnTo>
                      <a:pt x="1458" y="1844"/>
                    </a:lnTo>
                    <a:lnTo>
                      <a:pt x="1373" y="1735"/>
                    </a:lnTo>
                    <a:lnTo>
                      <a:pt x="1292" y="1629"/>
                    </a:lnTo>
                    <a:lnTo>
                      <a:pt x="1208" y="1524"/>
                    </a:lnTo>
                    <a:lnTo>
                      <a:pt x="1124" y="1418"/>
                    </a:lnTo>
                    <a:lnTo>
                      <a:pt x="1042" y="1309"/>
                    </a:lnTo>
                    <a:lnTo>
                      <a:pt x="959" y="1203"/>
                    </a:lnTo>
                    <a:lnTo>
                      <a:pt x="874" y="1097"/>
                    </a:lnTo>
                    <a:lnTo>
                      <a:pt x="788" y="991"/>
                    </a:lnTo>
                    <a:lnTo>
                      <a:pt x="703" y="889"/>
                    </a:lnTo>
                    <a:lnTo>
                      <a:pt x="616" y="783"/>
                    </a:lnTo>
                    <a:lnTo>
                      <a:pt x="532" y="676"/>
                    </a:lnTo>
                    <a:lnTo>
                      <a:pt x="445" y="573"/>
                    </a:lnTo>
                    <a:lnTo>
                      <a:pt x="356" y="470"/>
                    </a:lnTo>
                    <a:lnTo>
                      <a:pt x="269" y="367"/>
                    </a:lnTo>
                    <a:lnTo>
                      <a:pt x="179" y="263"/>
                    </a:lnTo>
                    <a:lnTo>
                      <a:pt x="89" y="161"/>
                    </a:lnTo>
                    <a:lnTo>
                      <a:pt x="0" y="57"/>
                    </a:lnTo>
                    <a:lnTo>
                      <a:pt x="0" y="41"/>
                    </a:lnTo>
                    <a:lnTo>
                      <a:pt x="0" y="25"/>
                    </a:lnTo>
                    <a:lnTo>
                      <a:pt x="3" y="11"/>
                    </a:lnTo>
                    <a:lnTo>
                      <a:pt x="13" y="0"/>
                    </a:lnTo>
                    <a:lnTo>
                      <a:pt x="59" y="11"/>
                    </a:lnTo>
                    <a:lnTo>
                      <a:pt x="853" y="948"/>
                    </a:lnTo>
                    <a:lnTo>
                      <a:pt x="2357" y="2911"/>
                    </a:lnTo>
                    <a:lnTo>
                      <a:pt x="2403" y="2978"/>
                    </a:lnTo>
                    <a:lnTo>
                      <a:pt x="2452" y="3044"/>
                    </a:lnTo>
                    <a:lnTo>
                      <a:pt x="2504" y="3109"/>
                    </a:lnTo>
                    <a:lnTo>
                      <a:pt x="2558" y="3172"/>
                    </a:lnTo>
                    <a:lnTo>
                      <a:pt x="2610" y="3237"/>
                    </a:lnTo>
                    <a:lnTo>
                      <a:pt x="2661" y="3302"/>
                    </a:lnTo>
                    <a:lnTo>
                      <a:pt x="2710" y="3367"/>
                    </a:lnTo>
                    <a:lnTo>
                      <a:pt x="2756" y="3435"/>
                    </a:lnTo>
                    <a:lnTo>
                      <a:pt x="2742" y="3451"/>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3" name="Freeform 549"/>
              <p:cNvSpPr/>
              <p:nvPr/>
            </p:nvSpPr>
            <p:spPr bwMode="auto">
              <a:xfrm>
                <a:off x="3481" y="3125"/>
                <a:ext cx="1114" cy="1023"/>
              </a:xfrm>
              <a:custGeom>
                <a:avLst/>
                <a:gdLst>
                  <a:gd name="T0" fmla="*/ 1 w 4456"/>
                  <a:gd name="T1" fmla="*/ 1 h 4092"/>
                  <a:gd name="T2" fmla="*/ 1 w 4456"/>
                  <a:gd name="T3" fmla="*/ 1 h 4092"/>
                  <a:gd name="T4" fmla="*/ 1 w 4456"/>
                  <a:gd name="T5" fmla="*/ 1 h 4092"/>
                  <a:gd name="T6" fmla="*/ 1 w 4456"/>
                  <a:gd name="T7" fmla="*/ 1 h 4092"/>
                  <a:gd name="T8" fmla="*/ 1 w 4456"/>
                  <a:gd name="T9" fmla="*/ 1 h 4092"/>
                  <a:gd name="T10" fmla="*/ 1 w 4456"/>
                  <a:gd name="T11" fmla="*/ 1 h 4092"/>
                  <a:gd name="T12" fmla="*/ 1 w 4456"/>
                  <a:gd name="T13" fmla="*/ 1 h 4092"/>
                  <a:gd name="T14" fmla="*/ 1 w 4456"/>
                  <a:gd name="T15" fmla="*/ 1 h 4092"/>
                  <a:gd name="T16" fmla="*/ 1 w 4456"/>
                  <a:gd name="T17" fmla="*/ 1 h 4092"/>
                  <a:gd name="T18" fmla="*/ 1 w 4456"/>
                  <a:gd name="T19" fmla="*/ 1 h 4092"/>
                  <a:gd name="T20" fmla="*/ 1 w 4456"/>
                  <a:gd name="T21" fmla="*/ 1 h 4092"/>
                  <a:gd name="T22" fmla="*/ 1 w 4456"/>
                  <a:gd name="T23" fmla="*/ 1 h 4092"/>
                  <a:gd name="T24" fmla="*/ 1 w 4456"/>
                  <a:gd name="T25" fmla="*/ 1 h 4092"/>
                  <a:gd name="T26" fmla="*/ 1 w 4456"/>
                  <a:gd name="T27" fmla="*/ 1 h 4092"/>
                  <a:gd name="T28" fmla="*/ 1 w 4456"/>
                  <a:gd name="T29" fmla="*/ 1 h 4092"/>
                  <a:gd name="T30" fmla="*/ 1 w 4456"/>
                  <a:gd name="T31" fmla="*/ 1 h 4092"/>
                  <a:gd name="T32" fmla="*/ 1 w 4456"/>
                  <a:gd name="T33" fmla="*/ 1 h 4092"/>
                  <a:gd name="T34" fmla="*/ 1 w 4456"/>
                  <a:gd name="T35" fmla="*/ 1 h 4092"/>
                  <a:gd name="T36" fmla="*/ 1 w 4456"/>
                  <a:gd name="T37" fmla="*/ 1 h 4092"/>
                  <a:gd name="T38" fmla="*/ 1 w 4456"/>
                  <a:gd name="T39" fmla="*/ 1 h 4092"/>
                  <a:gd name="T40" fmla="*/ 1 w 4456"/>
                  <a:gd name="T41" fmla="*/ 1 h 4092"/>
                  <a:gd name="T42" fmla="*/ 1 w 4456"/>
                  <a:gd name="T43" fmla="*/ 1 h 4092"/>
                  <a:gd name="T44" fmla="*/ 1 w 4456"/>
                  <a:gd name="T45" fmla="*/ 1 h 4092"/>
                  <a:gd name="T46" fmla="*/ 1 w 4456"/>
                  <a:gd name="T47" fmla="*/ 1 h 4092"/>
                  <a:gd name="T48" fmla="*/ 0 w 4456"/>
                  <a:gd name="T49" fmla="*/ 1 h 4092"/>
                  <a:gd name="T50" fmla="*/ 0 w 4456"/>
                  <a:gd name="T51" fmla="*/ 1 h 4092"/>
                  <a:gd name="T52" fmla="*/ 0 w 4456"/>
                  <a:gd name="T53" fmla="*/ 0 h 4092"/>
                  <a:gd name="T54" fmla="*/ 0 w 4456"/>
                  <a:gd name="T55" fmla="*/ 0 h 4092"/>
                  <a:gd name="T56" fmla="*/ 0 w 4456"/>
                  <a:gd name="T57" fmla="*/ 0 h 4092"/>
                  <a:gd name="T58" fmla="*/ 0 w 4456"/>
                  <a:gd name="T59" fmla="*/ 0 h 4092"/>
                  <a:gd name="T60" fmla="*/ 0 w 4456"/>
                  <a:gd name="T61" fmla="*/ 0 h 4092"/>
                  <a:gd name="T62" fmla="*/ 0 w 4456"/>
                  <a:gd name="T63" fmla="*/ 0 h 4092"/>
                  <a:gd name="T64" fmla="*/ 0 w 4456"/>
                  <a:gd name="T65" fmla="*/ 0 h 4092"/>
                  <a:gd name="T66" fmla="*/ 0 w 4456"/>
                  <a:gd name="T67" fmla="*/ 0 h 4092"/>
                  <a:gd name="T68" fmla="*/ 0 w 4456"/>
                  <a:gd name="T69" fmla="*/ 0 h 4092"/>
                  <a:gd name="T70" fmla="*/ 0 w 4456"/>
                  <a:gd name="T71" fmla="*/ 0 h 4092"/>
                  <a:gd name="T72" fmla="*/ 0 w 4456"/>
                  <a:gd name="T73" fmla="*/ 0 h 4092"/>
                  <a:gd name="T74" fmla="*/ 0 w 4456"/>
                  <a:gd name="T75" fmla="*/ 0 h 4092"/>
                  <a:gd name="T76" fmla="*/ 0 w 4456"/>
                  <a:gd name="T77" fmla="*/ 0 h 4092"/>
                  <a:gd name="T78" fmla="*/ 0 w 4456"/>
                  <a:gd name="T79" fmla="*/ 1 h 4092"/>
                  <a:gd name="T80" fmla="*/ 1 w 4456"/>
                  <a:gd name="T81" fmla="*/ 1 h 4092"/>
                  <a:gd name="T82" fmla="*/ 1 w 4456"/>
                  <a:gd name="T83" fmla="*/ 1 h 4092"/>
                  <a:gd name="T84" fmla="*/ 1 w 4456"/>
                  <a:gd name="T85" fmla="*/ 1 h 4092"/>
                  <a:gd name="T86" fmla="*/ 1 w 4456"/>
                  <a:gd name="T87" fmla="*/ 1 h 4092"/>
                  <a:gd name="T88" fmla="*/ 1 w 4456"/>
                  <a:gd name="T89" fmla="*/ 1 h 4092"/>
                  <a:gd name="T90" fmla="*/ 1 w 4456"/>
                  <a:gd name="T91" fmla="*/ 1 h 4092"/>
                  <a:gd name="T92" fmla="*/ 1 w 4456"/>
                  <a:gd name="T93" fmla="*/ 1 h 4092"/>
                  <a:gd name="T94" fmla="*/ 1 w 4456"/>
                  <a:gd name="T95" fmla="*/ 1 h 4092"/>
                  <a:gd name="T96" fmla="*/ 1 w 4456"/>
                  <a:gd name="T97" fmla="*/ 1 h 4092"/>
                  <a:gd name="T98" fmla="*/ 1 w 4456"/>
                  <a:gd name="T99" fmla="*/ 1 h 4092"/>
                  <a:gd name="T100" fmla="*/ 1 w 4456"/>
                  <a:gd name="T101" fmla="*/ 1 h 4092"/>
                  <a:gd name="T102" fmla="*/ 1 w 4456"/>
                  <a:gd name="T103" fmla="*/ 1 h 4092"/>
                  <a:gd name="T104" fmla="*/ 1 w 4456"/>
                  <a:gd name="T105" fmla="*/ 1 h 4092"/>
                  <a:gd name="T106" fmla="*/ 1 w 4456"/>
                  <a:gd name="T107" fmla="*/ 1 h 4092"/>
                  <a:gd name="T108" fmla="*/ 1 w 4456"/>
                  <a:gd name="T109" fmla="*/ 1 h 4092"/>
                  <a:gd name="T110" fmla="*/ 1 w 4456"/>
                  <a:gd name="T111" fmla="*/ 1 h 4092"/>
                  <a:gd name="T112" fmla="*/ 1 w 4456"/>
                  <a:gd name="T113" fmla="*/ 1 h 4092"/>
                  <a:gd name="T114" fmla="*/ 1 w 4456"/>
                  <a:gd name="T115" fmla="*/ 1 h 4092"/>
                  <a:gd name="T116" fmla="*/ 1 w 4456"/>
                  <a:gd name="T117" fmla="*/ 1 h 40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56" h="4092">
                    <a:moveTo>
                      <a:pt x="3343" y="4035"/>
                    </a:moveTo>
                    <a:lnTo>
                      <a:pt x="3316" y="4060"/>
                    </a:lnTo>
                    <a:lnTo>
                      <a:pt x="3288" y="4074"/>
                    </a:lnTo>
                    <a:lnTo>
                      <a:pt x="3256" y="4079"/>
                    </a:lnTo>
                    <a:lnTo>
                      <a:pt x="3223" y="4079"/>
                    </a:lnTo>
                    <a:lnTo>
                      <a:pt x="3188" y="4079"/>
                    </a:lnTo>
                    <a:lnTo>
                      <a:pt x="3152" y="4079"/>
                    </a:lnTo>
                    <a:lnTo>
                      <a:pt x="3117" y="4081"/>
                    </a:lnTo>
                    <a:lnTo>
                      <a:pt x="3082" y="4092"/>
                    </a:lnTo>
                    <a:lnTo>
                      <a:pt x="3036" y="4092"/>
                    </a:lnTo>
                    <a:lnTo>
                      <a:pt x="3039" y="4062"/>
                    </a:lnTo>
                    <a:lnTo>
                      <a:pt x="3050" y="4044"/>
                    </a:lnTo>
                    <a:lnTo>
                      <a:pt x="3071" y="4032"/>
                    </a:lnTo>
                    <a:lnTo>
                      <a:pt x="3096" y="4024"/>
                    </a:lnTo>
                    <a:lnTo>
                      <a:pt x="3122" y="4021"/>
                    </a:lnTo>
                    <a:lnTo>
                      <a:pt x="3150" y="4016"/>
                    </a:lnTo>
                    <a:lnTo>
                      <a:pt x="3177" y="4008"/>
                    </a:lnTo>
                    <a:lnTo>
                      <a:pt x="3196" y="3991"/>
                    </a:lnTo>
                    <a:lnTo>
                      <a:pt x="3172" y="3954"/>
                    </a:lnTo>
                    <a:lnTo>
                      <a:pt x="3142" y="3913"/>
                    </a:lnTo>
                    <a:lnTo>
                      <a:pt x="3112" y="3875"/>
                    </a:lnTo>
                    <a:lnTo>
                      <a:pt x="3082" y="3837"/>
                    </a:lnTo>
                    <a:lnTo>
                      <a:pt x="3050" y="3799"/>
                    </a:lnTo>
                    <a:lnTo>
                      <a:pt x="3017" y="3760"/>
                    </a:lnTo>
                    <a:lnTo>
                      <a:pt x="2985" y="3723"/>
                    </a:lnTo>
                    <a:lnTo>
                      <a:pt x="2955" y="3684"/>
                    </a:lnTo>
                    <a:lnTo>
                      <a:pt x="2939" y="3718"/>
                    </a:lnTo>
                    <a:lnTo>
                      <a:pt x="2909" y="3734"/>
                    </a:lnTo>
                    <a:lnTo>
                      <a:pt x="2870" y="3742"/>
                    </a:lnTo>
                    <a:lnTo>
                      <a:pt x="2833" y="3748"/>
                    </a:lnTo>
                    <a:lnTo>
                      <a:pt x="2803" y="3753"/>
                    </a:lnTo>
                    <a:lnTo>
                      <a:pt x="2789" y="3764"/>
                    </a:lnTo>
                    <a:lnTo>
                      <a:pt x="2797" y="3788"/>
                    </a:lnTo>
                    <a:lnTo>
                      <a:pt x="2838" y="3832"/>
                    </a:lnTo>
                    <a:lnTo>
                      <a:pt x="2849" y="3853"/>
                    </a:lnTo>
                    <a:lnTo>
                      <a:pt x="2865" y="3864"/>
                    </a:lnTo>
                    <a:lnTo>
                      <a:pt x="2884" y="3873"/>
                    </a:lnTo>
                    <a:lnTo>
                      <a:pt x="2903" y="3873"/>
                    </a:lnTo>
                    <a:lnTo>
                      <a:pt x="2925" y="3873"/>
                    </a:lnTo>
                    <a:lnTo>
                      <a:pt x="2946" y="3875"/>
                    </a:lnTo>
                    <a:lnTo>
                      <a:pt x="2965" y="3878"/>
                    </a:lnTo>
                    <a:lnTo>
                      <a:pt x="2981" y="3889"/>
                    </a:lnTo>
                    <a:lnTo>
                      <a:pt x="2960" y="3908"/>
                    </a:lnTo>
                    <a:lnTo>
                      <a:pt x="2944" y="3931"/>
                    </a:lnTo>
                    <a:lnTo>
                      <a:pt x="2935" y="3959"/>
                    </a:lnTo>
                    <a:lnTo>
                      <a:pt x="2935" y="3989"/>
                    </a:lnTo>
                    <a:lnTo>
                      <a:pt x="2903" y="3997"/>
                    </a:lnTo>
                    <a:lnTo>
                      <a:pt x="2875" y="3991"/>
                    </a:lnTo>
                    <a:lnTo>
                      <a:pt x="2854" y="3981"/>
                    </a:lnTo>
                    <a:lnTo>
                      <a:pt x="2838" y="3961"/>
                    </a:lnTo>
                    <a:lnTo>
                      <a:pt x="2822" y="3943"/>
                    </a:lnTo>
                    <a:lnTo>
                      <a:pt x="2803" y="3926"/>
                    </a:lnTo>
                    <a:lnTo>
                      <a:pt x="2778" y="3915"/>
                    </a:lnTo>
                    <a:lnTo>
                      <a:pt x="2748" y="3915"/>
                    </a:lnTo>
                    <a:lnTo>
                      <a:pt x="2778" y="3885"/>
                    </a:lnTo>
                    <a:lnTo>
                      <a:pt x="2745" y="3845"/>
                    </a:lnTo>
                    <a:lnTo>
                      <a:pt x="2718" y="3802"/>
                    </a:lnTo>
                    <a:lnTo>
                      <a:pt x="2688" y="3758"/>
                    </a:lnTo>
                    <a:lnTo>
                      <a:pt x="2658" y="3712"/>
                    </a:lnTo>
                    <a:lnTo>
                      <a:pt x="2628" y="3672"/>
                    </a:lnTo>
                    <a:lnTo>
                      <a:pt x="2593" y="3636"/>
                    </a:lnTo>
                    <a:lnTo>
                      <a:pt x="2553" y="3603"/>
                    </a:lnTo>
                    <a:lnTo>
                      <a:pt x="2509" y="3582"/>
                    </a:lnTo>
                    <a:lnTo>
                      <a:pt x="2523" y="3552"/>
                    </a:lnTo>
                    <a:lnTo>
                      <a:pt x="2526" y="3522"/>
                    </a:lnTo>
                    <a:lnTo>
                      <a:pt x="2515" y="3497"/>
                    </a:lnTo>
                    <a:lnTo>
                      <a:pt x="2498" y="3471"/>
                    </a:lnTo>
                    <a:lnTo>
                      <a:pt x="2477" y="3448"/>
                    </a:lnTo>
                    <a:lnTo>
                      <a:pt x="2452" y="3424"/>
                    </a:lnTo>
                    <a:lnTo>
                      <a:pt x="2431" y="3402"/>
                    </a:lnTo>
                    <a:lnTo>
                      <a:pt x="2411" y="3378"/>
                    </a:lnTo>
                    <a:lnTo>
                      <a:pt x="2403" y="3383"/>
                    </a:lnTo>
                    <a:lnTo>
                      <a:pt x="2392" y="3386"/>
                    </a:lnTo>
                    <a:lnTo>
                      <a:pt x="2381" y="3388"/>
                    </a:lnTo>
                    <a:lnTo>
                      <a:pt x="2368" y="3388"/>
                    </a:lnTo>
                    <a:lnTo>
                      <a:pt x="2357" y="3388"/>
                    </a:lnTo>
                    <a:lnTo>
                      <a:pt x="2346" y="3392"/>
                    </a:lnTo>
                    <a:lnTo>
                      <a:pt x="2335" y="3397"/>
                    </a:lnTo>
                    <a:lnTo>
                      <a:pt x="2325" y="3405"/>
                    </a:lnTo>
                    <a:lnTo>
                      <a:pt x="2314" y="3397"/>
                    </a:lnTo>
                    <a:lnTo>
                      <a:pt x="2311" y="3386"/>
                    </a:lnTo>
                    <a:lnTo>
                      <a:pt x="2314" y="3372"/>
                    </a:lnTo>
                    <a:lnTo>
                      <a:pt x="2314" y="3362"/>
                    </a:lnTo>
                    <a:lnTo>
                      <a:pt x="2327" y="3351"/>
                    </a:lnTo>
                    <a:lnTo>
                      <a:pt x="2344" y="3342"/>
                    </a:lnTo>
                    <a:lnTo>
                      <a:pt x="2357" y="3332"/>
                    </a:lnTo>
                    <a:lnTo>
                      <a:pt x="2371" y="3318"/>
                    </a:lnTo>
                    <a:lnTo>
                      <a:pt x="2352" y="3283"/>
                    </a:lnTo>
                    <a:lnTo>
                      <a:pt x="2327" y="3261"/>
                    </a:lnTo>
                    <a:lnTo>
                      <a:pt x="2302" y="3253"/>
                    </a:lnTo>
                    <a:lnTo>
                      <a:pt x="2276" y="3250"/>
                    </a:lnTo>
                    <a:lnTo>
                      <a:pt x="2246" y="3256"/>
                    </a:lnTo>
                    <a:lnTo>
                      <a:pt x="2216" y="3261"/>
                    </a:lnTo>
                    <a:lnTo>
                      <a:pt x="2184" y="3270"/>
                    </a:lnTo>
                    <a:lnTo>
                      <a:pt x="2154" y="3272"/>
                    </a:lnTo>
                    <a:lnTo>
                      <a:pt x="2154" y="3253"/>
                    </a:lnTo>
                    <a:lnTo>
                      <a:pt x="2161" y="3240"/>
                    </a:lnTo>
                    <a:lnTo>
                      <a:pt x="2173" y="3229"/>
                    </a:lnTo>
                    <a:lnTo>
                      <a:pt x="2186" y="3217"/>
                    </a:lnTo>
                    <a:lnTo>
                      <a:pt x="2200" y="3212"/>
                    </a:lnTo>
                    <a:lnTo>
                      <a:pt x="2216" y="3205"/>
                    </a:lnTo>
                    <a:lnTo>
                      <a:pt x="2230" y="3196"/>
                    </a:lnTo>
                    <a:lnTo>
                      <a:pt x="2240" y="3188"/>
                    </a:lnTo>
                    <a:lnTo>
                      <a:pt x="2230" y="3164"/>
                    </a:lnTo>
                    <a:lnTo>
                      <a:pt x="2221" y="3139"/>
                    </a:lnTo>
                    <a:lnTo>
                      <a:pt x="2208" y="3117"/>
                    </a:lnTo>
                    <a:lnTo>
                      <a:pt x="2186" y="3099"/>
                    </a:lnTo>
                    <a:lnTo>
                      <a:pt x="2173" y="3095"/>
                    </a:lnTo>
                    <a:lnTo>
                      <a:pt x="2156" y="3095"/>
                    </a:lnTo>
                    <a:lnTo>
                      <a:pt x="2145" y="3101"/>
                    </a:lnTo>
                    <a:lnTo>
                      <a:pt x="2131" y="3106"/>
                    </a:lnTo>
                    <a:lnTo>
                      <a:pt x="2118" y="3109"/>
                    </a:lnTo>
                    <a:lnTo>
                      <a:pt x="2108" y="3112"/>
                    </a:lnTo>
                    <a:lnTo>
                      <a:pt x="2094" y="3106"/>
                    </a:lnTo>
                    <a:lnTo>
                      <a:pt x="2083" y="3099"/>
                    </a:lnTo>
                    <a:lnTo>
                      <a:pt x="2129" y="3028"/>
                    </a:lnTo>
                    <a:lnTo>
                      <a:pt x="2099" y="2988"/>
                    </a:lnTo>
                    <a:lnTo>
                      <a:pt x="2066" y="2946"/>
                    </a:lnTo>
                    <a:lnTo>
                      <a:pt x="2031" y="2908"/>
                    </a:lnTo>
                    <a:lnTo>
                      <a:pt x="1999" y="2868"/>
                    </a:lnTo>
                    <a:lnTo>
                      <a:pt x="1969" y="2827"/>
                    </a:lnTo>
                    <a:lnTo>
                      <a:pt x="1947" y="2783"/>
                    </a:lnTo>
                    <a:lnTo>
                      <a:pt x="1933" y="2740"/>
                    </a:lnTo>
                    <a:lnTo>
                      <a:pt x="1930" y="2694"/>
                    </a:lnTo>
                    <a:lnTo>
                      <a:pt x="1955" y="2691"/>
                    </a:lnTo>
                    <a:lnTo>
                      <a:pt x="1977" y="2686"/>
                    </a:lnTo>
                    <a:lnTo>
                      <a:pt x="1999" y="2674"/>
                    </a:lnTo>
                    <a:lnTo>
                      <a:pt x="2018" y="2662"/>
                    </a:lnTo>
                    <a:lnTo>
                      <a:pt x="2037" y="2644"/>
                    </a:lnTo>
                    <a:lnTo>
                      <a:pt x="2055" y="2628"/>
                    </a:lnTo>
                    <a:lnTo>
                      <a:pt x="2072" y="2612"/>
                    </a:lnTo>
                    <a:lnTo>
                      <a:pt x="2089" y="2593"/>
                    </a:lnTo>
                    <a:lnTo>
                      <a:pt x="2043" y="2526"/>
                    </a:lnTo>
                    <a:lnTo>
                      <a:pt x="1995" y="2455"/>
                    </a:lnTo>
                    <a:lnTo>
                      <a:pt x="1950" y="2387"/>
                    </a:lnTo>
                    <a:lnTo>
                      <a:pt x="1901" y="2319"/>
                    </a:lnTo>
                    <a:lnTo>
                      <a:pt x="1852" y="2251"/>
                    </a:lnTo>
                    <a:lnTo>
                      <a:pt x="1801" y="2186"/>
                    </a:lnTo>
                    <a:lnTo>
                      <a:pt x="1748" y="2119"/>
                    </a:lnTo>
                    <a:lnTo>
                      <a:pt x="1697" y="2050"/>
                    </a:lnTo>
                    <a:lnTo>
                      <a:pt x="1646" y="1985"/>
                    </a:lnTo>
                    <a:lnTo>
                      <a:pt x="1595" y="1918"/>
                    </a:lnTo>
                    <a:lnTo>
                      <a:pt x="1540" y="1852"/>
                    </a:lnTo>
                    <a:lnTo>
                      <a:pt x="1489" y="1784"/>
                    </a:lnTo>
                    <a:lnTo>
                      <a:pt x="1436" y="1717"/>
                    </a:lnTo>
                    <a:lnTo>
                      <a:pt x="1385" y="1651"/>
                    </a:lnTo>
                    <a:lnTo>
                      <a:pt x="1334" y="1583"/>
                    </a:lnTo>
                    <a:lnTo>
                      <a:pt x="1281" y="1516"/>
                    </a:lnTo>
                    <a:lnTo>
                      <a:pt x="1249" y="1480"/>
                    </a:lnTo>
                    <a:lnTo>
                      <a:pt x="1214" y="1445"/>
                    </a:lnTo>
                    <a:lnTo>
                      <a:pt x="1179" y="1412"/>
                    </a:lnTo>
                    <a:lnTo>
                      <a:pt x="1140" y="1382"/>
                    </a:lnTo>
                    <a:lnTo>
                      <a:pt x="1103" y="1361"/>
                    </a:lnTo>
                    <a:lnTo>
                      <a:pt x="1062" y="1350"/>
                    </a:lnTo>
                    <a:lnTo>
                      <a:pt x="1016" y="1350"/>
                    </a:lnTo>
                    <a:lnTo>
                      <a:pt x="967" y="1369"/>
                    </a:lnTo>
                    <a:lnTo>
                      <a:pt x="939" y="1329"/>
                    </a:lnTo>
                    <a:lnTo>
                      <a:pt x="910" y="1290"/>
                    </a:lnTo>
                    <a:lnTo>
                      <a:pt x="880" y="1252"/>
                    </a:lnTo>
                    <a:lnTo>
                      <a:pt x="850" y="1214"/>
                    </a:lnTo>
                    <a:lnTo>
                      <a:pt x="817" y="1176"/>
                    </a:lnTo>
                    <a:lnTo>
                      <a:pt x="787" y="1140"/>
                    </a:lnTo>
                    <a:lnTo>
                      <a:pt x="757" y="1103"/>
                    </a:lnTo>
                    <a:lnTo>
                      <a:pt x="725" y="1068"/>
                    </a:lnTo>
                    <a:lnTo>
                      <a:pt x="695" y="1029"/>
                    </a:lnTo>
                    <a:lnTo>
                      <a:pt x="665" y="994"/>
                    </a:lnTo>
                    <a:lnTo>
                      <a:pt x="635" y="957"/>
                    </a:lnTo>
                    <a:lnTo>
                      <a:pt x="605" y="918"/>
                    </a:lnTo>
                    <a:lnTo>
                      <a:pt x="576" y="880"/>
                    </a:lnTo>
                    <a:lnTo>
                      <a:pt x="549" y="839"/>
                    </a:lnTo>
                    <a:lnTo>
                      <a:pt x="521" y="798"/>
                    </a:lnTo>
                    <a:lnTo>
                      <a:pt x="496" y="758"/>
                    </a:lnTo>
                    <a:lnTo>
                      <a:pt x="380" y="756"/>
                    </a:lnTo>
                    <a:lnTo>
                      <a:pt x="378" y="733"/>
                    </a:lnTo>
                    <a:lnTo>
                      <a:pt x="385" y="720"/>
                    </a:lnTo>
                    <a:lnTo>
                      <a:pt x="404" y="712"/>
                    </a:lnTo>
                    <a:lnTo>
                      <a:pt x="424" y="703"/>
                    </a:lnTo>
                    <a:lnTo>
                      <a:pt x="443" y="696"/>
                    </a:lnTo>
                    <a:lnTo>
                      <a:pt x="456" y="685"/>
                    </a:lnTo>
                    <a:lnTo>
                      <a:pt x="456" y="666"/>
                    </a:lnTo>
                    <a:lnTo>
                      <a:pt x="440" y="641"/>
                    </a:lnTo>
                    <a:lnTo>
                      <a:pt x="426" y="603"/>
                    </a:lnTo>
                    <a:lnTo>
                      <a:pt x="404" y="581"/>
                    </a:lnTo>
                    <a:lnTo>
                      <a:pt x="380" y="571"/>
                    </a:lnTo>
                    <a:lnTo>
                      <a:pt x="353" y="568"/>
                    </a:lnTo>
                    <a:lnTo>
                      <a:pt x="325" y="568"/>
                    </a:lnTo>
                    <a:lnTo>
                      <a:pt x="296" y="568"/>
                    </a:lnTo>
                    <a:lnTo>
                      <a:pt x="267" y="562"/>
                    </a:lnTo>
                    <a:lnTo>
                      <a:pt x="239" y="552"/>
                    </a:lnTo>
                    <a:lnTo>
                      <a:pt x="247" y="538"/>
                    </a:lnTo>
                    <a:lnTo>
                      <a:pt x="261" y="527"/>
                    </a:lnTo>
                    <a:lnTo>
                      <a:pt x="279" y="514"/>
                    </a:lnTo>
                    <a:lnTo>
                      <a:pt x="296" y="502"/>
                    </a:lnTo>
                    <a:lnTo>
                      <a:pt x="307" y="490"/>
                    </a:lnTo>
                    <a:lnTo>
                      <a:pt x="313" y="476"/>
                    </a:lnTo>
                    <a:lnTo>
                      <a:pt x="307" y="460"/>
                    </a:lnTo>
                    <a:lnTo>
                      <a:pt x="285" y="437"/>
                    </a:lnTo>
                    <a:lnTo>
                      <a:pt x="272" y="414"/>
                    </a:lnTo>
                    <a:lnTo>
                      <a:pt x="255" y="400"/>
                    </a:lnTo>
                    <a:lnTo>
                      <a:pt x="237" y="394"/>
                    </a:lnTo>
                    <a:lnTo>
                      <a:pt x="214" y="391"/>
                    </a:lnTo>
                    <a:lnTo>
                      <a:pt x="193" y="391"/>
                    </a:lnTo>
                    <a:lnTo>
                      <a:pt x="168" y="394"/>
                    </a:lnTo>
                    <a:lnTo>
                      <a:pt x="147" y="394"/>
                    </a:lnTo>
                    <a:lnTo>
                      <a:pt x="125" y="391"/>
                    </a:lnTo>
                    <a:lnTo>
                      <a:pt x="133" y="372"/>
                    </a:lnTo>
                    <a:lnTo>
                      <a:pt x="149" y="356"/>
                    </a:lnTo>
                    <a:lnTo>
                      <a:pt x="168" y="340"/>
                    </a:lnTo>
                    <a:lnTo>
                      <a:pt x="184" y="321"/>
                    </a:lnTo>
                    <a:lnTo>
                      <a:pt x="0" y="44"/>
                    </a:lnTo>
                    <a:lnTo>
                      <a:pt x="11" y="30"/>
                    </a:lnTo>
                    <a:lnTo>
                      <a:pt x="22" y="12"/>
                    </a:lnTo>
                    <a:lnTo>
                      <a:pt x="36" y="0"/>
                    </a:lnTo>
                    <a:lnTo>
                      <a:pt x="57" y="3"/>
                    </a:lnTo>
                    <a:lnTo>
                      <a:pt x="285" y="321"/>
                    </a:lnTo>
                    <a:lnTo>
                      <a:pt x="342" y="324"/>
                    </a:lnTo>
                    <a:lnTo>
                      <a:pt x="355" y="410"/>
                    </a:lnTo>
                    <a:lnTo>
                      <a:pt x="391" y="467"/>
                    </a:lnTo>
                    <a:lnTo>
                      <a:pt x="429" y="525"/>
                    </a:lnTo>
                    <a:lnTo>
                      <a:pt x="464" y="581"/>
                    </a:lnTo>
                    <a:lnTo>
                      <a:pt x="503" y="638"/>
                    </a:lnTo>
                    <a:lnTo>
                      <a:pt x="540" y="696"/>
                    </a:lnTo>
                    <a:lnTo>
                      <a:pt x="579" y="752"/>
                    </a:lnTo>
                    <a:lnTo>
                      <a:pt x="619" y="807"/>
                    </a:lnTo>
                    <a:lnTo>
                      <a:pt x="660" y="864"/>
                    </a:lnTo>
                    <a:lnTo>
                      <a:pt x="701" y="918"/>
                    </a:lnTo>
                    <a:lnTo>
                      <a:pt x="741" y="975"/>
                    </a:lnTo>
                    <a:lnTo>
                      <a:pt x="785" y="1029"/>
                    </a:lnTo>
                    <a:lnTo>
                      <a:pt x="828" y="1084"/>
                    </a:lnTo>
                    <a:lnTo>
                      <a:pt x="872" y="1138"/>
                    </a:lnTo>
                    <a:lnTo>
                      <a:pt x="918" y="1193"/>
                    </a:lnTo>
                    <a:lnTo>
                      <a:pt x="964" y="1244"/>
                    </a:lnTo>
                    <a:lnTo>
                      <a:pt x="1011" y="1299"/>
                    </a:lnTo>
                    <a:lnTo>
                      <a:pt x="1064" y="1285"/>
                    </a:lnTo>
                    <a:lnTo>
                      <a:pt x="1117" y="1287"/>
                    </a:lnTo>
                    <a:lnTo>
                      <a:pt x="1163" y="1306"/>
                    </a:lnTo>
                    <a:lnTo>
                      <a:pt x="1209" y="1334"/>
                    </a:lnTo>
                    <a:lnTo>
                      <a:pt x="1249" y="1369"/>
                    </a:lnTo>
                    <a:lnTo>
                      <a:pt x="1290" y="1407"/>
                    </a:lnTo>
                    <a:lnTo>
                      <a:pt x="1330" y="1447"/>
                    </a:lnTo>
                    <a:lnTo>
                      <a:pt x="1369" y="1488"/>
                    </a:lnTo>
                    <a:lnTo>
                      <a:pt x="2161" y="2536"/>
                    </a:lnTo>
                    <a:lnTo>
                      <a:pt x="2159" y="2566"/>
                    </a:lnTo>
                    <a:lnTo>
                      <a:pt x="2148" y="2596"/>
                    </a:lnTo>
                    <a:lnTo>
                      <a:pt x="2134" y="2626"/>
                    </a:lnTo>
                    <a:lnTo>
                      <a:pt x="2118" y="2651"/>
                    </a:lnTo>
                    <a:lnTo>
                      <a:pt x="2096" y="2674"/>
                    </a:lnTo>
                    <a:lnTo>
                      <a:pt x="2072" y="2694"/>
                    </a:lnTo>
                    <a:lnTo>
                      <a:pt x="2045" y="2710"/>
                    </a:lnTo>
                    <a:lnTo>
                      <a:pt x="2015" y="2721"/>
                    </a:lnTo>
                    <a:lnTo>
                      <a:pt x="2034" y="2762"/>
                    </a:lnTo>
                    <a:lnTo>
                      <a:pt x="2055" y="2803"/>
                    </a:lnTo>
                    <a:lnTo>
                      <a:pt x="2080" y="2843"/>
                    </a:lnTo>
                    <a:lnTo>
                      <a:pt x="2110" y="2881"/>
                    </a:lnTo>
                    <a:lnTo>
                      <a:pt x="2138" y="2916"/>
                    </a:lnTo>
                    <a:lnTo>
                      <a:pt x="2170" y="2954"/>
                    </a:lnTo>
                    <a:lnTo>
                      <a:pt x="2200" y="2993"/>
                    </a:lnTo>
                    <a:lnTo>
                      <a:pt x="2230" y="3028"/>
                    </a:lnTo>
                    <a:lnTo>
                      <a:pt x="2344" y="3014"/>
                    </a:lnTo>
                    <a:lnTo>
                      <a:pt x="2272" y="3085"/>
                    </a:lnTo>
                    <a:lnTo>
                      <a:pt x="2290" y="3099"/>
                    </a:lnTo>
                    <a:lnTo>
                      <a:pt x="2302" y="3115"/>
                    </a:lnTo>
                    <a:lnTo>
                      <a:pt x="2316" y="3134"/>
                    </a:lnTo>
                    <a:lnTo>
                      <a:pt x="2330" y="3150"/>
                    </a:lnTo>
                    <a:lnTo>
                      <a:pt x="2346" y="3164"/>
                    </a:lnTo>
                    <a:lnTo>
                      <a:pt x="2362" y="3171"/>
                    </a:lnTo>
                    <a:lnTo>
                      <a:pt x="2381" y="3171"/>
                    </a:lnTo>
                    <a:lnTo>
                      <a:pt x="2403" y="3159"/>
                    </a:lnTo>
                    <a:lnTo>
                      <a:pt x="2411" y="3159"/>
                    </a:lnTo>
                    <a:lnTo>
                      <a:pt x="2417" y="3164"/>
                    </a:lnTo>
                    <a:lnTo>
                      <a:pt x="2422" y="3169"/>
                    </a:lnTo>
                    <a:lnTo>
                      <a:pt x="2427" y="3175"/>
                    </a:lnTo>
                    <a:lnTo>
                      <a:pt x="2408" y="3191"/>
                    </a:lnTo>
                    <a:lnTo>
                      <a:pt x="2401" y="3207"/>
                    </a:lnTo>
                    <a:lnTo>
                      <a:pt x="2403" y="3224"/>
                    </a:lnTo>
                    <a:lnTo>
                      <a:pt x="2411" y="3240"/>
                    </a:lnTo>
                    <a:lnTo>
                      <a:pt x="2425" y="3256"/>
                    </a:lnTo>
                    <a:lnTo>
                      <a:pt x="2438" y="3272"/>
                    </a:lnTo>
                    <a:lnTo>
                      <a:pt x="2450" y="3288"/>
                    </a:lnTo>
                    <a:lnTo>
                      <a:pt x="2457" y="3305"/>
                    </a:lnTo>
                    <a:lnTo>
                      <a:pt x="2556" y="3321"/>
                    </a:lnTo>
                    <a:lnTo>
                      <a:pt x="2553" y="3335"/>
                    </a:lnTo>
                    <a:lnTo>
                      <a:pt x="2544" y="3346"/>
                    </a:lnTo>
                    <a:lnTo>
                      <a:pt x="2533" y="3356"/>
                    </a:lnTo>
                    <a:lnTo>
                      <a:pt x="2523" y="3365"/>
                    </a:lnTo>
                    <a:lnTo>
                      <a:pt x="2515" y="3372"/>
                    </a:lnTo>
                    <a:lnTo>
                      <a:pt x="2509" y="3383"/>
                    </a:lnTo>
                    <a:lnTo>
                      <a:pt x="2512" y="3395"/>
                    </a:lnTo>
                    <a:lnTo>
                      <a:pt x="2526" y="3408"/>
                    </a:lnTo>
                    <a:lnTo>
                      <a:pt x="2537" y="3432"/>
                    </a:lnTo>
                    <a:lnTo>
                      <a:pt x="2556" y="3454"/>
                    </a:lnTo>
                    <a:lnTo>
                      <a:pt x="2577" y="3473"/>
                    </a:lnTo>
                    <a:lnTo>
                      <a:pt x="2596" y="3495"/>
                    </a:lnTo>
                    <a:lnTo>
                      <a:pt x="2612" y="3487"/>
                    </a:lnTo>
                    <a:lnTo>
                      <a:pt x="2634" y="3481"/>
                    </a:lnTo>
                    <a:lnTo>
                      <a:pt x="2653" y="3481"/>
                    </a:lnTo>
                    <a:lnTo>
                      <a:pt x="2674" y="3481"/>
                    </a:lnTo>
                    <a:lnTo>
                      <a:pt x="2697" y="3481"/>
                    </a:lnTo>
                    <a:lnTo>
                      <a:pt x="2718" y="3481"/>
                    </a:lnTo>
                    <a:lnTo>
                      <a:pt x="2738" y="3476"/>
                    </a:lnTo>
                    <a:lnTo>
                      <a:pt x="2754" y="3467"/>
                    </a:lnTo>
                    <a:lnTo>
                      <a:pt x="2732" y="3430"/>
                    </a:lnTo>
                    <a:lnTo>
                      <a:pt x="2710" y="3397"/>
                    </a:lnTo>
                    <a:lnTo>
                      <a:pt x="2686" y="3365"/>
                    </a:lnTo>
                    <a:lnTo>
                      <a:pt x="2662" y="3332"/>
                    </a:lnTo>
                    <a:lnTo>
                      <a:pt x="2637" y="3302"/>
                    </a:lnTo>
                    <a:lnTo>
                      <a:pt x="2607" y="3270"/>
                    </a:lnTo>
                    <a:lnTo>
                      <a:pt x="2577" y="3237"/>
                    </a:lnTo>
                    <a:lnTo>
                      <a:pt x="2542" y="3205"/>
                    </a:lnTo>
                    <a:lnTo>
                      <a:pt x="2509" y="3141"/>
                    </a:lnTo>
                    <a:lnTo>
                      <a:pt x="2468" y="3082"/>
                    </a:lnTo>
                    <a:lnTo>
                      <a:pt x="2427" y="3023"/>
                    </a:lnTo>
                    <a:lnTo>
                      <a:pt x="2385" y="2963"/>
                    </a:lnTo>
                    <a:lnTo>
                      <a:pt x="2341" y="2903"/>
                    </a:lnTo>
                    <a:lnTo>
                      <a:pt x="2302" y="2843"/>
                    </a:lnTo>
                    <a:lnTo>
                      <a:pt x="2270" y="2778"/>
                    </a:lnTo>
                    <a:lnTo>
                      <a:pt x="2246" y="2713"/>
                    </a:lnTo>
                    <a:lnTo>
                      <a:pt x="2256" y="2702"/>
                    </a:lnTo>
                    <a:lnTo>
                      <a:pt x="2267" y="2697"/>
                    </a:lnTo>
                    <a:lnTo>
                      <a:pt x="2279" y="2697"/>
                    </a:lnTo>
                    <a:lnTo>
                      <a:pt x="2292" y="2697"/>
                    </a:lnTo>
                    <a:lnTo>
                      <a:pt x="2341" y="2780"/>
                    </a:lnTo>
                    <a:lnTo>
                      <a:pt x="2392" y="2865"/>
                    </a:lnTo>
                    <a:lnTo>
                      <a:pt x="2447" y="2946"/>
                    </a:lnTo>
                    <a:lnTo>
                      <a:pt x="2503" y="3028"/>
                    </a:lnTo>
                    <a:lnTo>
                      <a:pt x="2566" y="3106"/>
                    </a:lnTo>
                    <a:lnTo>
                      <a:pt x="2628" y="3185"/>
                    </a:lnTo>
                    <a:lnTo>
                      <a:pt x="2692" y="3264"/>
                    </a:lnTo>
                    <a:lnTo>
                      <a:pt x="2757" y="3340"/>
                    </a:lnTo>
                    <a:lnTo>
                      <a:pt x="2822" y="3418"/>
                    </a:lnTo>
                    <a:lnTo>
                      <a:pt x="2886" y="3495"/>
                    </a:lnTo>
                    <a:lnTo>
                      <a:pt x="2955" y="3573"/>
                    </a:lnTo>
                    <a:lnTo>
                      <a:pt x="3020" y="3649"/>
                    </a:lnTo>
                    <a:lnTo>
                      <a:pt x="3082" y="3728"/>
                    </a:lnTo>
                    <a:lnTo>
                      <a:pt x="3147" y="3804"/>
                    </a:lnTo>
                    <a:lnTo>
                      <a:pt x="3207" y="3885"/>
                    </a:lnTo>
                    <a:lnTo>
                      <a:pt x="3267" y="3965"/>
                    </a:lnTo>
                    <a:lnTo>
                      <a:pt x="3302" y="3968"/>
                    </a:lnTo>
                    <a:lnTo>
                      <a:pt x="3337" y="3968"/>
                    </a:lnTo>
                    <a:lnTo>
                      <a:pt x="3371" y="3968"/>
                    </a:lnTo>
                    <a:lnTo>
                      <a:pt x="3406" y="3961"/>
                    </a:lnTo>
                    <a:lnTo>
                      <a:pt x="3438" y="3954"/>
                    </a:lnTo>
                    <a:lnTo>
                      <a:pt x="3471" y="3945"/>
                    </a:lnTo>
                    <a:lnTo>
                      <a:pt x="3503" y="3938"/>
                    </a:lnTo>
                    <a:lnTo>
                      <a:pt x="3535" y="3926"/>
                    </a:lnTo>
                    <a:lnTo>
                      <a:pt x="3568" y="3915"/>
                    </a:lnTo>
                    <a:lnTo>
                      <a:pt x="3600" y="3905"/>
                    </a:lnTo>
                    <a:lnTo>
                      <a:pt x="3634" y="3894"/>
                    </a:lnTo>
                    <a:lnTo>
                      <a:pt x="3666" y="3883"/>
                    </a:lnTo>
                    <a:lnTo>
                      <a:pt x="3701" y="3875"/>
                    </a:lnTo>
                    <a:lnTo>
                      <a:pt x="3734" y="3867"/>
                    </a:lnTo>
                    <a:lnTo>
                      <a:pt x="3769" y="3861"/>
                    </a:lnTo>
                    <a:lnTo>
                      <a:pt x="3805" y="3855"/>
                    </a:lnTo>
                    <a:lnTo>
                      <a:pt x="4456" y="3704"/>
                    </a:lnTo>
                    <a:lnTo>
                      <a:pt x="4397" y="3764"/>
                    </a:lnTo>
                    <a:lnTo>
                      <a:pt x="3343" y="4035"/>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4" name="Freeform 550"/>
              <p:cNvSpPr/>
              <p:nvPr/>
            </p:nvSpPr>
            <p:spPr bwMode="auto">
              <a:xfrm>
                <a:off x="4204" y="3793"/>
                <a:ext cx="309" cy="179"/>
              </a:xfrm>
              <a:custGeom>
                <a:avLst/>
                <a:gdLst>
                  <a:gd name="T0" fmla="*/ 0 w 1235"/>
                  <a:gd name="T1" fmla="*/ 0 h 717"/>
                  <a:gd name="T2" fmla="*/ 0 w 1235"/>
                  <a:gd name="T3" fmla="*/ 0 h 717"/>
                  <a:gd name="T4" fmla="*/ 0 w 1235"/>
                  <a:gd name="T5" fmla="*/ 0 h 717"/>
                  <a:gd name="T6" fmla="*/ 0 w 1235"/>
                  <a:gd name="T7" fmla="*/ 0 h 717"/>
                  <a:gd name="T8" fmla="*/ 0 w 1235"/>
                  <a:gd name="T9" fmla="*/ 0 h 717"/>
                  <a:gd name="T10" fmla="*/ 0 w 1235"/>
                  <a:gd name="T11" fmla="*/ 0 h 717"/>
                  <a:gd name="T12" fmla="*/ 0 w 1235"/>
                  <a:gd name="T13" fmla="*/ 0 h 717"/>
                  <a:gd name="T14" fmla="*/ 0 w 1235"/>
                  <a:gd name="T15" fmla="*/ 0 h 717"/>
                  <a:gd name="T16" fmla="*/ 0 w 1235"/>
                  <a:gd name="T17" fmla="*/ 0 h 717"/>
                  <a:gd name="T18" fmla="*/ 0 w 1235"/>
                  <a:gd name="T19" fmla="*/ 0 h 717"/>
                  <a:gd name="T20" fmla="*/ 0 w 1235"/>
                  <a:gd name="T21" fmla="*/ 0 h 717"/>
                  <a:gd name="T22" fmla="*/ 0 w 1235"/>
                  <a:gd name="T23" fmla="*/ 0 h 717"/>
                  <a:gd name="T24" fmla="*/ 0 w 1235"/>
                  <a:gd name="T25" fmla="*/ 0 h 717"/>
                  <a:gd name="T26" fmla="*/ 0 w 1235"/>
                  <a:gd name="T27" fmla="*/ 0 h 717"/>
                  <a:gd name="T28" fmla="*/ 0 w 1235"/>
                  <a:gd name="T29" fmla="*/ 0 h 717"/>
                  <a:gd name="T30" fmla="*/ 0 w 1235"/>
                  <a:gd name="T31" fmla="*/ 0 h 717"/>
                  <a:gd name="T32" fmla="*/ 0 w 1235"/>
                  <a:gd name="T33" fmla="*/ 0 h 717"/>
                  <a:gd name="T34" fmla="*/ 0 w 1235"/>
                  <a:gd name="T35" fmla="*/ 0 h 717"/>
                  <a:gd name="T36" fmla="*/ 0 w 1235"/>
                  <a:gd name="T37" fmla="*/ 0 h 717"/>
                  <a:gd name="T38" fmla="*/ 0 w 1235"/>
                  <a:gd name="T39" fmla="*/ 0 h 717"/>
                  <a:gd name="T40" fmla="*/ 0 w 1235"/>
                  <a:gd name="T41" fmla="*/ 0 h 717"/>
                  <a:gd name="T42" fmla="*/ 0 w 1235"/>
                  <a:gd name="T43" fmla="*/ 0 h 717"/>
                  <a:gd name="T44" fmla="*/ 0 w 1235"/>
                  <a:gd name="T45" fmla="*/ 0 h 717"/>
                  <a:gd name="T46" fmla="*/ 0 w 1235"/>
                  <a:gd name="T47" fmla="*/ 0 h 717"/>
                  <a:gd name="T48" fmla="*/ 0 w 1235"/>
                  <a:gd name="T49" fmla="*/ 0 h 717"/>
                  <a:gd name="T50" fmla="*/ 0 w 1235"/>
                  <a:gd name="T51" fmla="*/ 0 h 717"/>
                  <a:gd name="T52" fmla="*/ 0 w 1235"/>
                  <a:gd name="T53" fmla="*/ 0 h 717"/>
                  <a:gd name="T54" fmla="*/ 0 w 1235"/>
                  <a:gd name="T55" fmla="*/ 0 h 717"/>
                  <a:gd name="T56" fmla="*/ 0 w 1235"/>
                  <a:gd name="T57" fmla="*/ 0 h 717"/>
                  <a:gd name="T58" fmla="*/ 0 w 1235"/>
                  <a:gd name="T59" fmla="*/ 0 h 717"/>
                  <a:gd name="T60" fmla="*/ 0 w 1235"/>
                  <a:gd name="T61" fmla="*/ 0 h 717"/>
                  <a:gd name="T62" fmla="*/ 0 w 1235"/>
                  <a:gd name="T63" fmla="*/ 0 h 717"/>
                  <a:gd name="T64" fmla="*/ 0 w 1235"/>
                  <a:gd name="T65" fmla="*/ 0 h 717"/>
                  <a:gd name="T66" fmla="*/ 0 w 1235"/>
                  <a:gd name="T67" fmla="*/ 0 h 717"/>
                  <a:gd name="T68" fmla="*/ 0 w 1235"/>
                  <a:gd name="T69" fmla="*/ 0 h 717"/>
                  <a:gd name="T70" fmla="*/ 0 w 1235"/>
                  <a:gd name="T71" fmla="*/ 0 h 717"/>
                  <a:gd name="T72" fmla="*/ 0 w 1235"/>
                  <a:gd name="T73" fmla="*/ 0 h 717"/>
                  <a:gd name="T74" fmla="*/ 0 w 1235"/>
                  <a:gd name="T75" fmla="*/ 0 h 717"/>
                  <a:gd name="T76" fmla="*/ 0 w 1235"/>
                  <a:gd name="T77" fmla="*/ 0 h 717"/>
                  <a:gd name="T78" fmla="*/ 0 w 1235"/>
                  <a:gd name="T79" fmla="*/ 0 h 717"/>
                  <a:gd name="T80" fmla="*/ 0 w 1235"/>
                  <a:gd name="T81" fmla="*/ 0 h 717"/>
                  <a:gd name="T82" fmla="*/ 0 w 1235"/>
                  <a:gd name="T83" fmla="*/ 0 h 717"/>
                  <a:gd name="T84" fmla="*/ 0 w 1235"/>
                  <a:gd name="T85" fmla="*/ 0 h 717"/>
                  <a:gd name="T86" fmla="*/ 0 w 1235"/>
                  <a:gd name="T87" fmla="*/ 0 h 717"/>
                  <a:gd name="T88" fmla="*/ 0 w 1235"/>
                  <a:gd name="T89" fmla="*/ 0 h 717"/>
                  <a:gd name="T90" fmla="*/ 0 w 1235"/>
                  <a:gd name="T91" fmla="*/ 0 h 717"/>
                  <a:gd name="T92" fmla="*/ 0 w 1235"/>
                  <a:gd name="T93" fmla="*/ 0 h 717"/>
                  <a:gd name="T94" fmla="*/ 0 w 1235"/>
                  <a:gd name="T95" fmla="*/ 0 h 7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35" h="717">
                    <a:moveTo>
                      <a:pt x="876" y="709"/>
                    </a:moveTo>
                    <a:lnTo>
                      <a:pt x="860" y="709"/>
                    </a:lnTo>
                    <a:lnTo>
                      <a:pt x="843" y="709"/>
                    </a:lnTo>
                    <a:lnTo>
                      <a:pt x="827" y="707"/>
                    </a:lnTo>
                    <a:lnTo>
                      <a:pt x="816" y="693"/>
                    </a:lnTo>
                    <a:lnTo>
                      <a:pt x="816" y="679"/>
                    </a:lnTo>
                    <a:lnTo>
                      <a:pt x="855" y="666"/>
                    </a:lnTo>
                    <a:lnTo>
                      <a:pt x="892" y="655"/>
                    </a:lnTo>
                    <a:lnTo>
                      <a:pt x="933" y="647"/>
                    </a:lnTo>
                    <a:lnTo>
                      <a:pt x="974" y="638"/>
                    </a:lnTo>
                    <a:lnTo>
                      <a:pt x="1012" y="627"/>
                    </a:lnTo>
                    <a:lnTo>
                      <a:pt x="1050" y="617"/>
                    </a:lnTo>
                    <a:lnTo>
                      <a:pt x="1085" y="603"/>
                    </a:lnTo>
                    <a:lnTo>
                      <a:pt x="1120" y="584"/>
                    </a:lnTo>
                    <a:lnTo>
                      <a:pt x="1102" y="548"/>
                    </a:lnTo>
                    <a:lnTo>
                      <a:pt x="1077" y="516"/>
                    </a:lnTo>
                    <a:lnTo>
                      <a:pt x="1056" y="483"/>
                    </a:lnTo>
                    <a:lnTo>
                      <a:pt x="1028" y="451"/>
                    </a:lnTo>
                    <a:lnTo>
                      <a:pt x="1004" y="421"/>
                    </a:lnTo>
                    <a:lnTo>
                      <a:pt x="977" y="389"/>
                    </a:lnTo>
                    <a:lnTo>
                      <a:pt x="947" y="359"/>
                    </a:lnTo>
                    <a:lnTo>
                      <a:pt x="917" y="329"/>
                    </a:lnTo>
                    <a:lnTo>
                      <a:pt x="887" y="299"/>
                    </a:lnTo>
                    <a:lnTo>
                      <a:pt x="857" y="269"/>
                    </a:lnTo>
                    <a:lnTo>
                      <a:pt x="827" y="236"/>
                    </a:lnTo>
                    <a:lnTo>
                      <a:pt x="797" y="206"/>
                    </a:lnTo>
                    <a:lnTo>
                      <a:pt x="767" y="176"/>
                    </a:lnTo>
                    <a:lnTo>
                      <a:pt x="737" y="148"/>
                    </a:lnTo>
                    <a:lnTo>
                      <a:pt x="707" y="118"/>
                    </a:lnTo>
                    <a:lnTo>
                      <a:pt x="681" y="84"/>
                    </a:lnTo>
                    <a:lnTo>
                      <a:pt x="640" y="90"/>
                    </a:lnTo>
                    <a:lnTo>
                      <a:pt x="596" y="95"/>
                    </a:lnTo>
                    <a:lnTo>
                      <a:pt x="556" y="104"/>
                    </a:lnTo>
                    <a:lnTo>
                      <a:pt x="515" y="114"/>
                    </a:lnTo>
                    <a:lnTo>
                      <a:pt x="478" y="123"/>
                    </a:lnTo>
                    <a:lnTo>
                      <a:pt x="436" y="134"/>
                    </a:lnTo>
                    <a:lnTo>
                      <a:pt x="398" y="148"/>
                    </a:lnTo>
                    <a:lnTo>
                      <a:pt x="360" y="158"/>
                    </a:lnTo>
                    <a:lnTo>
                      <a:pt x="319" y="171"/>
                    </a:lnTo>
                    <a:lnTo>
                      <a:pt x="282" y="188"/>
                    </a:lnTo>
                    <a:lnTo>
                      <a:pt x="243" y="201"/>
                    </a:lnTo>
                    <a:lnTo>
                      <a:pt x="206" y="218"/>
                    </a:lnTo>
                    <a:lnTo>
                      <a:pt x="171" y="231"/>
                    </a:lnTo>
                    <a:lnTo>
                      <a:pt x="132" y="247"/>
                    </a:lnTo>
                    <a:lnTo>
                      <a:pt x="94" y="264"/>
                    </a:lnTo>
                    <a:lnTo>
                      <a:pt x="56" y="280"/>
                    </a:lnTo>
                    <a:lnTo>
                      <a:pt x="382" y="687"/>
                    </a:lnTo>
                    <a:lnTo>
                      <a:pt x="342" y="717"/>
                    </a:lnTo>
                    <a:lnTo>
                      <a:pt x="293" y="668"/>
                    </a:lnTo>
                    <a:lnTo>
                      <a:pt x="241" y="617"/>
                    </a:lnTo>
                    <a:lnTo>
                      <a:pt x="187" y="562"/>
                    </a:lnTo>
                    <a:lnTo>
                      <a:pt x="132" y="502"/>
                    </a:lnTo>
                    <a:lnTo>
                      <a:pt x="83" y="443"/>
                    </a:lnTo>
                    <a:lnTo>
                      <a:pt x="42" y="381"/>
                    </a:lnTo>
                    <a:lnTo>
                      <a:pt x="12" y="315"/>
                    </a:lnTo>
                    <a:lnTo>
                      <a:pt x="0" y="250"/>
                    </a:lnTo>
                    <a:lnTo>
                      <a:pt x="42" y="229"/>
                    </a:lnTo>
                    <a:lnTo>
                      <a:pt x="86" y="210"/>
                    </a:lnTo>
                    <a:lnTo>
                      <a:pt x="129" y="190"/>
                    </a:lnTo>
                    <a:lnTo>
                      <a:pt x="173" y="174"/>
                    </a:lnTo>
                    <a:lnTo>
                      <a:pt x="219" y="158"/>
                    </a:lnTo>
                    <a:lnTo>
                      <a:pt x="263" y="139"/>
                    </a:lnTo>
                    <a:lnTo>
                      <a:pt x="309" y="125"/>
                    </a:lnTo>
                    <a:lnTo>
                      <a:pt x="355" y="109"/>
                    </a:lnTo>
                    <a:lnTo>
                      <a:pt x="401" y="95"/>
                    </a:lnTo>
                    <a:lnTo>
                      <a:pt x="448" y="79"/>
                    </a:lnTo>
                    <a:lnTo>
                      <a:pt x="494" y="65"/>
                    </a:lnTo>
                    <a:lnTo>
                      <a:pt x="540" y="52"/>
                    </a:lnTo>
                    <a:lnTo>
                      <a:pt x="586" y="38"/>
                    </a:lnTo>
                    <a:lnTo>
                      <a:pt x="631" y="25"/>
                    </a:lnTo>
                    <a:lnTo>
                      <a:pt x="679" y="14"/>
                    </a:lnTo>
                    <a:lnTo>
                      <a:pt x="725" y="0"/>
                    </a:lnTo>
                    <a:lnTo>
                      <a:pt x="751" y="41"/>
                    </a:lnTo>
                    <a:lnTo>
                      <a:pt x="781" y="79"/>
                    </a:lnTo>
                    <a:lnTo>
                      <a:pt x="813" y="120"/>
                    </a:lnTo>
                    <a:lnTo>
                      <a:pt x="850" y="158"/>
                    </a:lnTo>
                    <a:lnTo>
                      <a:pt x="885" y="193"/>
                    </a:lnTo>
                    <a:lnTo>
                      <a:pt x="920" y="231"/>
                    </a:lnTo>
                    <a:lnTo>
                      <a:pt x="955" y="266"/>
                    </a:lnTo>
                    <a:lnTo>
                      <a:pt x="993" y="301"/>
                    </a:lnTo>
                    <a:lnTo>
                      <a:pt x="1028" y="340"/>
                    </a:lnTo>
                    <a:lnTo>
                      <a:pt x="1063" y="375"/>
                    </a:lnTo>
                    <a:lnTo>
                      <a:pt x="1097" y="413"/>
                    </a:lnTo>
                    <a:lnTo>
                      <a:pt x="1129" y="451"/>
                    </a:lnTo>
                    <a:lnTo>
                      <a:pt x="1159" y="490"/>
                    </a:lnTo>
                    <a:lnTo>
                      <a:pt x="1189" y="530"/>
                    </a:lnTo>
                    <a:lnTo>
                      <a:pt x="1213" y="571"/>
                    </a:lnTo>
                    <a:lnTo>
                      <a:pt x="1235" y="611"/>
                    </a:lnTo>
                    <a:lnTo>
                      <a:pt x="1194" y="636"/>
                    </a:lnTo>
                    <a:lnTo>
                      <a:pt x="1150" y="649"/>
                    </a:lnTo>
                    <a:lnTo>
                      <a:pt x="1104" y="657"/>
                    </a:lnTo>
                    <a:lnTo>
                      <a:pt x="1056" y="663"/>
                    </a:lnTo>
                    <a:lnTo>
                      <a:pt x="1007" y="666"/>
                    </a:lnTo>
                    <a:lnTo>
                      <a:pt x="961" y="673"/>
                    </a:lnTo>
                    <a:lnTo>
                      <a:pt x="917" y="687"/>
                    </a:lnTo>
                    <a:lnTo>
                      <a:pt x="876" y="709"/>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5" name="Freeform 551"/>
              <p:cNvSpPr/>
              <p:nvPr/>
            </p:nvSpPr>
            <p:spPr bwMode="auto">
              <a:xfrm>
                <a:off x="4392" y="3992"/>
                <a:ext cx="74" cy="75"/>
              </a:xfrm>
              <a:custGeom>
                <a:avLst/>
                <a:gdLst>
                  <a:gd name="T0" fmla="*/ 0 w 298"/>
                  <a:gd name="T1" fmla="*/ 0 h 304"/>
                  <a:gd name="T2" fmla="*/ 0 w 298"/>
                  <a:gd name="T3" fmla="*/ 0 h 304"/>
                  <a:gd name="T4" fmla="*/ 0 w 298"/>
                  <a:gd name="T5" fmla="*/ 0 h 304"/>
                  <a:gd name="T6" fmla="*/ 0 w 298"/>
                  <a:gd name="T7" fmla="*/ 0 h 304"/>
                  <a:gd name="T8" fmla="*/ 0 w 298"/>
                  <a:gd name="T9" fmla="*/ 0 h 304"/>
                  <a:gd name="T10" fmla="*/ 0 w 298"/>
                  <a:gd name="T11" fmla="*/ 0 h 304"/>
                  <a:gd name="T12" fmla="*/ 0 w 298"/>
                  <a:gd name="T13" fmla="*/ 0 h 304"/>
                  <a:gd name="T14" fmla="*/ 0 w 298"/>
                  <a:gd name="T15" fmla="*/ 0 h 304"/>
                  <a:gd name="T16" fmla="*/ 0 w 298"/>
                  <a:gd name="T17" fmla="*/ 0 h 304"/>
                  <a:gd name="T18" fmla="*/ 0 w 298"/>
                  <a:gd name="T19" fmla="*/ 0 h 304"/>
                  <a:gd name="T20" fmla="*/ 0 w 298"/>
                  <a:gd name="T21" fmla="*/ 0 h 304"/>
                  <a:gd name="T22" fmla="*/ 0 w 298"/>
                  <a:gd name="T23" fmla="*/ 0 h 304"/>
                  <a:gd name="T24" fmla="*/ 0 w 298"/>
                  <a:gd name="T25" fmla="*/ 0 h 304"/>
                  <a:gd name="T26" fmla="*/ 0 w 298"/>
                  <a:gd name="T27" fmla="*/ 0 h 304"/>
                  <a:gd name="T28" fmla="*/ 0 w 298"/>
                  <a:gd name="T29" fmla="*/ 0 h 304"/>
                  <a:gd name="T30" fmla="*/ 0 w 298"/>
                  <a:gd name="T31" fmla="*/ 0 h 304"/>
                  <a:gd name="T32" fmla="*/ 0 w 298"/>
                  <a:gd name="T33" fmla="*/ 0 h 304"/>
                  <a:gd name="T34" fmla="*/ 0 w 298"/>
                  <a:gd name="T35" fmla="*/ 0 h 304"/>
                  <a:gd name="T36" fmla="*/ 0 w 298"/>
                  <a:gd name="T37" fmla="*/ 0 h 304"/>
                  <a:gd name="T38" fmla="*/ 0 w 298"/>
                  <a:gd name="T39" fmla="*/ 0 h 304"/>
                  <a:gd name="T40" fmla="*/ 0 w 298"/>
                  <a:gd name="T41" fmla="*/ 0 h 304"/>
                  <a:gd name="T42" fmla="*/ 0 w 298"/>
                  <a:gd name="T43" fmla="*/ 0 h 304"/>
                  <a:gd name="T44" fmla="*/ 0 w 298"/>
                  <a:gd name="T45" fmla="*/ 0 h 304"/>
                  <a:gd name="T46" fmla="*/ 0 w 298"/>
                  <a:gd name="T47" fmla="*/ 0 h 304"/>
                  <a:gd name="T48" fmla="*/ 0 w 298"/>
                  <a:gd name="T49" fmla="*/ 0 h 304"/>
                  <a:gd name="T50" fmla="*/ 0 w 298"/>
                  <a:gd name="T51" fmla="*/ 0 h 304"/>
                  <a:gd name="T52" fmla="*/ 0 w 298"/>
                  <a:gd name="T53" fmla="*/ 0 h 304"/>
                  <a:gd name="T54" fmla="*/ 0 w 298"/>
                  <a:gd name="T55" fmla="*/ 0 h 304"/>
                  <a:gd name="T56" fmla="*/ 0 w 298"/>
                  <a:gd name="T57" fmla="*/ 0 h 304"/>
                  <a:gd name="T58" fmla="*/ 0 w 298"/>
                  <a:gd name="T59" fmla="*/ 0 h 304"/>
                  <a:gd name="T60" fmla="*/ 0 w 298"/>
                  <a:gd name="T61" fmla="*/ 0 h 304"/>
                  <a:gd name="T62" fmla="*/ 0 w 298"/>
                  <a:gd name="T63" fmla="*/ 0 h 304"/>
                  <a:gd name="T64" fmla="*/ 0 w 298"/>
                  <a:gd name="T65" fmla="*/ 0 h 304"/>
                  <a:gd name="T66" fmla="*/ 0 w 298"/>
                  <a:gd name="T67" fmla="*/ 0 h 304"/>
                  <a:gd name="T68" fmla="*/ 0 w 298"/>
                  <a:gd name="T69" fmla="*/ 0 h 304"/>
                  <a:gd name="T70" fmla="*/ 0 w 298"/>
                  <a:gd name="T71" fmla="*/ 0 h 304"/>
                  <a:gd name="T72" fmla="*/ 0 w 298"/>
                  <a:gd name="T73" fmla="*/ 0 h 304"/>
                  <a:gd name="T74" fmla="*/ 0 w 298"/>
                  <a:gd name="T75" fmla="*/ 0 h 304"/>
                  <a:gd name="T76" fmla="*/ 0 w 298"/>
                  <a:gd name="T77" fmla="*/ 0 h 304"/>
                  <a:gd name="T78" fmla="*/ 0 w 298"/>
                  <a:gd name="T79" fmla="*/ 0 h 304"/>
                  <a:gd name="T80" fmla="*/ 0 w 298"/>
                  <a:gd name="T81" fmla="*/ 0 h 304"/>
                  <a:gd name="T82" fmla="*/ 0 w 298"/>
                  <a:gd name="T83" fmla="*/ 0 h 304"/>
                  <a:gd name="T84" fmla="*/ 0 w 298"/>
                  <a:gd name="T85" fmla="*/ 0 h 3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8" h="304">
                    <a:moveTo>
                      <a:pt x="298" y="103"/>
                    </a:moveTo>
                    <a:lnTo>
                      <a:pt x="265" y="101"/>
                    </a:lnTo>
                    <a:lnTo>
                      <a:pt x="233" y="94"/>
                    </a:lnTo>
                    <a:lnTo>
                      <a:pt x="198" y="84"/>
                    </a:lnTo>
                    <a:lnTo>
                      <a:pt x="165" y="76"/>
                    </a:lnTo>
                    <a:lnTo>
                      <a:pt x="133" y="71"/>
                    </a:lnTo>
                    <a:lnTo>
                      <a:pt x="106" y="76"/>
                    </a:lnTo>
                    <a:lnTo>
                      <a:pt x="81" y="94"/>
                    </a:lnTo>
                    <a:lnTo>
                      <a:pt x="64" y="131"/>
                    </a:lnTo>
                    <a:lnTo>
                      <a:pt x="64" y="152"/>
                    </a:lnTo>
                    <a:lnTo>
                      <a:pt x="73" y="173"/>
                    </a:lnTo>
                    <a:lnTo>
                      <a:pt x="81" y="193"/>
                    </a:lnTo>
                    <a:lnTo>
                      <a:pt x="94" y="212"/>
                    </a:lnTo>
                    <a:lnTo>
                      <a:pt x="108" y="225"/>
                    </a:lnTo>
                    <a:lnTo>
                      <a:pt x="124" y="239"/>
                    </a:lnTo>
                    <a:lnTo>
                      <a:pt x="143" y="253"/>
                    </a:lnTo>
                    <a:lnTo>
                      <a:pt x="163" y="260"/>
                    </a:lnTo>
                    <a:lnTo>
                      <a:pt x="179" y="260"/>
                    </a:lnTo>
                    <a:lnTo>
                      <a:pt x="179" y="290"/>
                    </a:lnTo>
                    <a:lnTo>
                      <a:pt x="152" y="302"/>
                    </a:lnTo>
                    <a:lnTo>
                      <a:pt x="127" y="304"/>
                    </a:lnTo>
                    <a:lnTo>
                      <a:pt x="101" y="302"/>
                    </a:lnTo>
                    <a:lnTo>
                      <a:pt x="76" y="293"/>
                    </a:lnTo>
                    <a:lnTo>
                      <a:pt x="54" y="279"/>
                    </a:lnTo>
                    <a:lnTo>
                      <a:pt x="35" y="260"/>
                    </a:lnTo>
                    <a:lnTo>
                      <a:pt x="18" y="239"/>
                    </a:lnTo>
                    <a:lnTo>
                      <a:pt x="5" y="217"/>
                    </a:lnTo>
                    <a:lnTo>
                      <a:pt x="0" y="179"/>
                    </a:lnTo>
                    <a:lnTo>
                      <a:pt x="2" y="141"/>
                    </a:lnTo>
                    <a:lnTo>
                      <a:pt x="11" y="106"/>
                    </a:lnTo>
                    <a:lnTo>
                      <a:pt x="27" y="73"/>
                    </a:lnTo>
                    <a:lnTo>
                      <a:pt x="48" y="46"/>
                    </a:lnTo>
                    <a:lnTo>
                      <a:pt x="76" y="24"/>
                    </a:lnTo>
                    <a:lnTo>
                      <a:pt x="106" y="8"/>
                    </a:lnTo>
                    <a:lnTo>
                      <a:pt x="141" y="0"/>
                    </a:lnTo>
                    <a:lnTo>
                      <a:pt x="163" y="11"/>
                    </a:lnTo>
                    <a:lnTo>
                      <a:pt x="187" y="16"/>
                    </a:lnTo>
                    <a:lnTo>
                      <a:pt x="212" y="24"/>
                    </a:lnTo>
                    <a:lnTo>
                      <a:pt x="235" y="30"/>
                    </a:lnTo>
                    <a:lnTo>
                      <a:pt x="258" y="41"/>
                    </a:lnTo>
                    <a:lnTo>
                      <a:pt x="277" y="54"/>
                    </a:lnTo>
                    <a:lnTo>
                      <a:pt x="290" y="76"/>
                    </a:lnTo>
                    <a:lnTo>
                      <a:pt x="298" y="103"/>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6" name="Freeform 552"/>
              <p:cNvSpPr/>
              <p:nvPr/>
            </p:nvSpPr>
            <p:spPr bwMode="auto">
              <a:xfrm>
                <a:off x="4059" y="3614"/>
                <a:ext cx="284" cy="172"/>
              </a:xfrm>
              <a:custGeom>
                <a:avLst/>
                <a:gdLst>
                  <a:gd name="T0" fmla="*/ 0 w 1138"/>
                  <a:gd name="T1" fmla="*/ 0 h 687"/>
                  <a:gd name="T2" fmla="*/ 0 w 1138"/>
                  <a:gd name="T3" fmla="*/ 0 h 687"/>
                  <a:gd name="T4" fmla="*/ 0 w 1138"/>
                  <a:gd name="T5" fmla="*/ 0 h 687"/>
                  <a:gd name="T6" fmla="*/ 0 w 1138"/>
                  <a:gd name="T7" fmla="*/ 0 h 687"/>
                  <a:gd name="T8" fmla="*/ 0 w 1138"/>
                  <a:gd name="T9" fmla="*/ 0 h 687"/>
                  <a:gd name="T10" fmla="*/ 0 w 1138"/>
                  <a:gd name="T11" fmla="*/ 0 h 687"/>
                  <a:gd name="T12" fmla="*/ 0 w 1138"/>
                  <a:gd name="T13" fmla="*/ 0 h 687"/>
                  <a:gd name="T14" fmla="*/ 0 w 1138"/>
                  <a:gd name="T15" fmla="*/ 0 h 687"/>
                  <a:gd name="T16" fmla="*/ 0 w 1138"/>
                  <a:gd name="T17" fmla="*/ 0 h 687"/>
                  <a:gd name="T18" fmla="*/ 0 w 1138"/>
                  <a:gd name="T19" fmla="*/ 0 h 687"/>
                  <a:gd name="T20" fmla="*/ 0 w 1138"/>
                  <a:gd name="T21" fmla="*/ 0 h 687"/>
                  <a:gd name="T22" fmla="*/ 0 w 1138"/>
                  <a:gd name="T23" fmla="*/ 0 h 687"/>
                  <a:gd name="T24" fmla="*/ 0 w 1138"/>
                  <a:gd name="T25" fmla="*/ 0 h 687"/>
                  <a:gd name="T26" fmla="*/ 0 w 1138"/>
                  <a:gd name="T27" fmla="*/ 0 h 687"/>
                  <a:gd name="T28" fmla="*/ 0 w 1138"/>
                  <a:gd name="T29" fmla="*/ 0 h 687"/>
                  <a:gd name="T30" fmla="*/ 0 w 1138"/>
                  <a:gd name="T31" fmla="*/ 0 h 687"/>
                  <a:gd name="T32" fmla="*/ 0 w 1138"/>
                  <a:gd name="T33" fmla="*/ 0 h 687"/>
                  <a:gd name="T34" fmla="*/ 0 w 1138"/>
                  <a:gd name="T35" fmla="*/ 0 h 687"/>
                  <a:gd name="T36" fmla="*/ 0 w 1138"/>
                  <a:gd name="T37" fmla="*/ 0 h 687"/>
                  <a:gd name="T38" fmla="*/ 0 w 1138"/>
                  <a:gd name="T39" fmla="*/ 0 h 687"/>
                  <a:gd name="T40" fmla="*/ 0 w 1138"/>
                  <a:gd name="T41" fmla="*/ 0 h 687"/>
                  <a:gd name="T42" fmla="*/ 0 w 1138"/>
                  <a:gd name="T43" fmla="*/ 0 h 687"/>
                  <a:gd name="T44" fmla="*/ 0 w 1138"/>
                  <a:gd name="T45" fmla="*/ 0 h 687"/>
                  <a:gd name="T46" fmla="*/ 0 w 1138"/>
                  <a:gd name="T47" fmla="*/ 0 h 687"/>
                  <a:gd name="T48" fmla="*/ 0 w 1138"/>
                  <a:gd name="T49" fmla="*/ 0 h 687"/>
                  <a:gd name="T50" fmla="*/ 0 w 1138"/>
                  <a:gd name="T51" fmla="*/ 0 h 687"/>
                  <a:gd name="T52" fmla="*/ 0 w 1138"/>
                  <a:gd name="T53" fmla="*/ 0 h 687"/>
                  <a:gd name="T54" fmla="*/ 0 w 1138"/>
                  <a:gd name="T55" fmla="*/ 0 h 687"/>
                  <a:gd name="T56" fmla="*/ 0 w 1138"/>
                  <a:gd name="T57" fmla="*/ 0 h 687"/>
                  <a:gd name="T58" fmla="*/ 0 w 1138"/>
                  <a:gd name="T59" fmla="*/ 0 h 687"/>
                  <a:gd name="T60" fmla="*/ 0 w 1138"/>
                  <a:gd name="T61" fmla="*/ 0 h 687"/>
                  <a:gd name="T62" fmla="*/ 0 w 1138"/>
                  <a:gd name="T63" fmla="*/ 0 h 687"/>
                  <a:gd name="T64" fmla="*/ 0 w 1138"/>
                  <a:gd name="T65" fmla="*/ 0 h 687"/>
                  <a:gd name="T66" fmla="*/ 0 w 1138"/>
                  <a:gd name="T67" fmla="*/ 0 h 6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38" h="687">
                    <a:moveTo>
                      <a:pt x="934" y="552"/>
                    </a:moveTo>
                    <a:lnTo>
                      <a:pt x="931" y="525"/>
                    </a:lnTo>
                    <a:lnTo>
                      <a:pt x="940" y="502"/>
                    </a:lnTo>
                    <a:lnTo>
                      <a:pt x="956" y="490"/>
                    </a:lnTo>
                    <a:lnTo>
                      <a:pt x="975" y="478"/>
                    </a:lnTo>
                    <a:lnTo>
                      <a:pt x="996" y="470"/>
                    </a:lnTo>
                    <a:lnTo>
                      <a:pt x="1018" y="460"/>
                    </a:lnTo>
                    <a:lnTo>
                      <a:pt x="1037" y="443"/>
                    </a:lnTo>
                    <a:lnTo>
                      <a:pt x="1051" y="424"/>
                    </a:lnTo>
                    <a:lnTo>
                      <a:pt x="709" y="74"/>
                    </a:lnTo>
                    <a:lnTo>
                      <a:pt x="670" y="79"/>
                    </a:lnTo>
                    <a:lnTo>
                      <a:pt x="630" y="88"/>
                    </a:lnTo>
                    <a:lnTo>
                      <a:pt x="592" y="95"/>
                    </a:lnTo>
                    <a:lnTo>
                      <a:pt x="554" y="104"/>
                    </a:lnTo>
                    <a:lnTo>
                      <a:pt x="513" y="111"/>
                    </a:lnTo>
                    <a:lnTo>
                      <a:pt x="476" y="120"/>
                    </a:lnTo>
                    <a:lnTo>
                      <a:pt x="437" y="128"/>
                    </a:lnTo>
                    <a:lnTo>
                      <a:pt x="399" y="139"/>
                    </a:lnTo>
                    <a:lnTo>
                      <a:pt x="361" y="150"/>
                    </a:lnTo>
                    <a:lnTo>
                      <a:pt x="323" y="160"/>
                    </a:lnTo>
                    <a:lnTo>
                      <a:pt x="288" y="171"/>
                    </a:lnTo>
                    <a:lnTo>
                      <a:pt x="250" y="185"/>
                    </a:lnTo>
                    <a:lnTo>
                      <a:pt x="212" y="199"/>
                    </a:lnTo>
                    <a:lnTo>
                      <a:pt x="176" y="212"/>
                    </a:lnTo>
                    <a:lnTo>
                      <a:pt x="139" y="226"/>
                    </a:lnTo>
                    <a:lnTo>
                      <a:pt x="104" y="239"/>
                    </a:lnTo>
                    <a:lnTo>
                      <a:pt x="413" y="647"/>
                    </a:lnTo>
                    <a:lnTo>
                      <a:pt x="367" y="687"/>
                    </a:lnTo>
                    <a:lnTo>
                      <a:pt x="317" y="638"/>
                    </a:lnTo>
                    <a:lnTo>
                      <a:pt x="271" y="584"/>
                    </a:lnTo>
                    <a:lnTo>
                      <a:pt x="231" y="527"/>
                    </a:lnTo>
                    <a:lnTo>
                      <a:pt x="192" y="470"/>
                    </a:lnTo>
                    <a:lnTo>
                      <a:pt x="152" y="413"/>
                    </a:lnTo>
                    <a:lnTo>
                      <a:pt x="109" y="356"/>
                    </a:lnTo>
                    <a:lnTo>
                      <a:pt x="57" y="301"/>
                    </a:lnTo>
                    <a:lnTo>
                      <a:pt x="0" y="250"/>
                    </a:lnTo>
                    <a:lnTo>
                      <a:pt x="3" y="220"/>
                    </a:lnTo>
                    <a:lnTo>
                      <a:pt x="14" y="204"/>
                    </a:lnTo>
                    <a:lnTo>
                      <a:pt x="30" y="199"/>
                    </a:lnTo>
                    <a:lnTo>
                      <a:pt x="49" y="196"/>
                    </a:lnTo>
                    <a:lnTo>
                      <a:pt x="65" y="196"/>
                    </a:lnTo>
                    <a:lnTo>
                      <a:pt x="81" y="193"/>
                    </a:lnTo>
                    <a:lnTo>
                      <a:pt x="95" y="180"/>
                    </a:lnTo>
                    <a:lnTo>
                      <a:pt x="104" y="153"/>
                    </a:lnTo>
                    <a:lnTo>
                      <a:pt x="144" y="141"/>
                    </a:lnTo>
                    <a:lnTo>
                      <a:pt x="185" y="134"/>
                    </a:lnTo>
                    <a:lnTo>
                      <a:pt x="222" y="123"/>
                    </a:lnTo>
                    <a:lnTo>
                      <a:pt x="263" y="111"/>
                    </a:lnTo>
                    <a:lnTo>
                      <a:pt x="305" y="100"/>
                    </a:lnTo>
                    <a:lnTo>
                      <a:pt x="342" y="90"/>
                    </a:lnTo>
                    <a:lnTo>
                      <a:pt x="383" y="79"/>
                    </a:lnTo>
                    <a:lnTo>
                      <a:pt x="423" y="68"/>
                    </a:lnTo>
                    <a:lnTo>
                      <a:pt x="464" y="58"/>
                    </a:lnTo>
                    <a:lnTo>
                      <a:pt x="505" y="49"/>
                    </a:lnTo>
                    <a:lnTo>
                      <a:pt x="546" y="38"/>
                    </a:lnTo>
                    <a:lnTo>
                      <a:pt x="587" y="30"/>
                    </a:lnTo>
                    <a:lnTo>
                      <a:pt x="628" y="22"/>
                    </a:lnTo>
                    <a:lnTo>
                      <a:pt x="668" y="14"/>
                    </a:lnTo>
                    <a:lnTo>
                      <a:pt x="711" y="5"/>
                    </a:lnTo>
                    <a:lnTo>
                      <a:pt x="753" y="0"/>
                    </a:lnTo>
                    <a:lnTo>
                      <a:pt x="1138" y="424"/>
                    </a:lnTo>
                    <a:lnTo>
                      <a:pt x="1118" y="451"/>
                    </a:lnTo>
                    <a:lnTo>
                      <a:pt x="1097" y="476"/>
                    </a:lnTo>
                    <a:lnTo>
                      <a:pt x="1076" y="495"/>
                    </a:lnTo>
                    <a:lnTo>
                      <a:pt x="1048" y="511"/>
                    </a:lnTo>
                    <a:lnTo>
                      <a:pt x="1021" y="527"/>
                    </a:lnTo>
                    <a:lnTo>
                      <a:pt x="991" y="538"/>
                    </a:lnTo>
                    <a:lnTo>
                      <a:pt x="964" y="546"/>
                    </a:lnTo>
                    <a:lnTo>
                      <a:pt x="934" y="552"/>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7" name="Freeform 553"/>
              <p:cNvSpPr/>
              <p:nvPr/>
            </p:nvSpPr>
            <p:spPr bwMode="auto">
              <a:xfrm>
                <a:off x="4171" y="3877"/>
                <a:ext cx="96" cy="127"/>
              </a:xfrm>
              <a:custGeom>
                <a:avLst/>
                <a:gdLst>
                  <a:gd name="T0" fmla="*/ 0 w 386"/>
                  <a:gd name="T1" fmla="*/ 0 h 507"/>
                  <a:gd name="T2" fmla="*/ 0 w 386"/>
                  <a:gd name="T3" fmla="*/ 0 h 507"/>
                  <a:gd name="T4" fmla="*/ 0 w 386"/>
                  <a:gd name="T5" fmla="*/ 0 h 507"/>
                  <a:gd name="T6" fmla="*/ 0 w 386"/>
                  <a:gd name="T7" fmla="*/ 0 h 507"/>
                  <a:gd name="T8" fmla="*/ 0 w 386"/>
                  <a:gd name="T9" fmla="*/ 0 h 507"/>
                  <a:gd name="T10" fmla="*/ 0 w 386"/>
                  <a:gd name="T11" fmla="*/ 0 h 507"/>
                  <a:gd name="T12" fmla="*/ 0 w 386"/>
                  <a:gd name="T13" fmla="*/ 0 h 507"/>
                  <a:gd name="T14" fmla="*/ 0 w 386"/>
                  <a:gd name="T15" fmla="*/ 0 h 507"/>
                  <a:gd name="T16" fmla="*/ 0 w 386"/>
                  <a:gd name="T17" fmla="*/ 0 h 507"/>
                  <a:gd name="T18" fmla="*/ 0 w 386"/>
                  <a:gd name="T19" fmla="*/ 0 h 507"/>
                  <a:gd name="T20" fmla="*/ 0 w 386"/>
                  <a:gd name="T21" fmla="*/ 0 h 507"/>
                  <a:gd name="T22" fmla="*/ 0 w 386"/>
                  <a:gd name="T23" fmla="*/ 0 h 507"/>
                  <a:gd name="T24" fmla="*/ 0 w 386"/>
                  <a:gd name="T25" fmla="*/ 0 h 507"/>
                  <a:gd name="T26" fmla="*/ 0 w 386"/>
                  <a:gd name="T27" fmla="*/ 0 h 507"/>
                  <a:gd name="T28" fmla="*/ 0 w 386"/>
                  <a:gd name="T29" fmla="*/ 0 h 507"/>
                  <a:gd name="T30" fmla="*/ 0 w 386"/>
                  <a:gd name="T31" fmla="*/ 0 h 507"/>
                  <a:gd name="T32" fmla="*/ 0 w 386"/>
                  <a:gd name="T33" fmla="*/ 0 h 507"/>
                  <a:gd name="T34" fmla="*/ 0 w 386"/>
                  <a:gd name="T35" fmla="*/ 0 h 507"/>
                  <a:gd name="T36" fmla="*/ 0 w 386"/>
                  <a:gd name="T37" fmla="*/ 0 h 507"/>
                  <a:gd name="T38" fmla="*/ 0 w 386"/>
                  <a:gd name="T39" fmla="*/ 0 h 5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6" h="507">
                    <a:moveTo>
                      <a:pt x="372" y="507"/>
                    </a:moveTo>
                    <a:lnTo>
                      <a:pt x="328" y="507"/>
                    </a:lnTo>
                    <a:lnTo>
                      <a:pt x="291" y="445"/>
                    </a:lnTo>
                    <a:lnTo>
                      <a:pt x="245" y="386"/>
                    </a:lnTo>
                    <a:lnTo>
                      <a:pt x="199" y="329"/>
                    </a:lnTo>
                    <a:lnTo>
                      <a:pt x="150" y="269"/>
                    </a:lnTo>
                    <a:lnTo>
                      <a:pt x="100" y="209"/>
                    </a:lnTo>
                    <a:lnTo>
                      <a:pt x="60" y="146"/>
                    </a:lnTo>
                    <a:lnTo>
                      <a:pt x="25" y="82"/>
                    </a:lnTo>
                    <a:lnTo>
                      <a:pt x="0" y="14"/>
                    </a:lnTo>
                    <a:lnTo>
                      <a:pt x="16" y="0"/>
                    </a:lnTo>
                    <a:lnTo>
                      <a:pt x="70" y="57"/>
                    </a:lnTo>
                    <a:lnTo>
                      <a:pt x="122" y="117"/>
                    </a:lnTo>
                    <a:lnTo>
                      <a:pt x="171" y="176"/>
                    </a:lnTo>
                    <a:lnTo>
                      <a:pt x="220" y="236"/>
                    </a:lnTo>
                    <a:lnTo>
                      <a:pt x="266" y="299"/>
                    </a:lnTo>
                    <a:lnTo>
                      <a:pt x="310" y="364"/>
                    </a:lnTo>
                    <a:lnTo>
                      <a:pt x="351" y="429"/>
                    </a:lnTo>
                    <a:lnTo>
                      <a:pt x="386" y="497"/>
                    </a:lnTo>
                    <a:lnTo>
                      <a:pt x="372" y="507"/>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8" name="Freeform 554"/>
              <p:cNvSpPr/>
              <p:nvPr/>
            </p:nvSpPr>
            <p:spPr bwMode="auto">
              <a:xfrm>
                <a:off x="4176" y="3769"/>
                <a:ext cx="55" cy="21"/>
              </a:xfrm>
              <a:custGeom>
                <a:avLst/>
                <a:gdLst>
                  <a:gd name="T0" fmla="*/ 0 w 220"/>
                  <a:gd name="T1" fmla="*/ 0 h 84"/>
                  <a:gd name="T2" fmla="*/ 0 w 220"/>
                  <a:gd name="T3" fmla="*/ 0 h 84"/>
                  <a:gd name="T4" fmla="*/ 0 w 220"/>
                  <a:gd name="T5" fmla="*/ 0 h 84"/>
                  <a:gd name="T6" fmla="*/ 0 w 220"/>
                  <a:gd name="T7" fmla="*/ 0 h 84"/>
                  <a:gd name="T8" fmla="*/ 0 w 220"/>
                  <a:gd name="T9" fmla="*/ 0 h 84"/>
                  <a:gd name="T10" fmla="*/ 0 w 220"/>
                  <a:gd name="T11" fmla="*/ 0 h 84"/>
                  <a:gd name="T12" fmla="*/ 0 w 220"/>
                  <a:gd name="T13" fmla="*/ 0 h 84"/>
                  <a:gd name="T14" fmla="*/ 0 w 220"/>
                  <a:gd name="T15" fmla="*/ 0 h 84"/>
                  <a:gd name="T16" fmla="*/ 0 w 220"/>
                  <a:gd name="T17" fmla="*/ 0 h 84"/>
                  <a:gd name="T18" fmla="*/ 0 w 220"/>
                  <a:gd name="T19" fmla="*/ 0 h 84"/>
                  <a:gd name="T20" fmla="*/ 0 w 220"/>
                  <a:gd name="T21" fmla="*/ 0 h 84"/>
                  <a:gd name="T22" fmla="*/ 0 w 220"/>
                  <a:gd name="T23" fmla="*/ 0 h 84"/>
                  <a:gd name="T24" fmla="*/ 0 w 220"/>
                  <a:gd name="T25" fmla="*/ 0 h 84"/>
                  <a:gd name="T26" fmla="*/ 0 w 220"/>
                  <a:gd name="T27" fmla="*/ 0 h 84"/>
                  <a:gd name="T28" fmla="*/ 0 w 220"/>
                  <a:gd name="T29" fmla="*/ 0 h 84"/>
                  <a:gd name="T30" fmla="*/ 0 w 220"/>
                  <a:gd name="T31" fmla="*/ 0 h 84"/>
                  <a:gd name="T32" fmla="*/ 0 w 220"/>
                  <a:gd name="T33" fmla="*/ 0 h 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0" h="84">
                    <a:moveTo>
                      <a:pt x="0" y="84"/>
                    </a:moveTo>
                    <a:lnTo>
                      <a:pt x="19" y="60"/>
                    </a:lnTo>
                    <a:lnTo>
                      <a:pt x="44" y="38"/>
                    </a:lnTo>
                    <a:lnTo>
                      <a:pt x="71" y="24"/>
                    </a:lnTo>
                    <a:lnTo>
                      <a:pt x="103" y="14"/>
                    </a:lnTo>
                    <a:lnTo>
                      <a:pt x="133" y="6"/>
                    </a:lnTo>
                    <a:lnTo>
                      <a:pt x="163" y="3"/>
                    </a:lnTo>
                    <a:lnTo>
                      <a:pt x="193" y="0"/>
                    </a:lnTo>
                    <a:lnTo>
                      <a:pt x="220" y="0"/>
                    </a:lnTo>
                    <a:lnTo>
                      <a:pt x="203" y="28"/>
                    </a:lnTo>
                    <a:lnTo>
                      <a:pt x="180" y="47"/>
                    </a:lnTo>
                    <a:lnTo>
                      <a:pt x="152" y="60"/>
                    </a:lnTo>
                    <a:lnTo>
                      <a:pt x="122" y="65"/>
                    </a:lnTo>
                    <a:lnTo>
                      <a:pt x="92" y="70"/>
                    </a:lnTo>
                    <a:lnTo>
                      <a:pt x="60" y="74"/>
                    </a:lnTo>
                    <a:lnTo>
                      <a:pt x="30" y="79"/>
                    </a:lnTo>
                    <a:lnTo>
                      <a:pt x="0" y="84"/>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9" name="Freeform 555"/>
              <p:cNvSpPr/>
              <p:nvPr/>
            </p:nvSpPr>
            <p:spPr bwMode="auto">
              <a:xfrm>
                <a:off x="4145" y="4003"/>
                <a:ext cx="65" cy="40"/>
              </a:xfrm>
              <a:custGeom>
                <a:avLst/>
                <a:gdLst>
                  <a:gd name="T0" fmla="*/ 0 w 258"/>
                  <a:gd name="T1" fmla="*/ 0 h 161"/>
                  <a:gd name="T2" fmla="*/ 0 w 258"/>
                  <a:gd name="T3" fmla="*/ 0 h 161"/>
                  <a:gd name="T4" fmla="*/ 0 w 258"/>
                  <a:gd name="T5" fmla="*/ 0 h 161"/>
                  <a:gd name="T6" fmla="*/ 0 w 258"/>
                  <a:gd name="T7" fmla="*/ 0 h 161"/>
                  <a:gd name="T8" fmla="*/ 0 w 258"/>
                  <a:gd name="T9" fmla="*/ 0 h 161"/>
                  <a:gd name="T10" fmla="*/ 0 w 258"/>
                  <a:gd name="T11" fmla="*/ 0 h 161"/>
                  <a:gd name="T12" fmla="*/ 0 w 258"/>
                  <a:gd name="T13" fmla="*/ 0 h 161"/>
                  <a:gd name="T14" fmla="*/ 0 w 258"/>
                  <a:gd name="T15" fmla="*/ 0 h 161"/>
                  <a:gd name="T16" fmla="*/ 0 w 258"/>
                  <a:gd name="T17" fmla="*/ 0 h 161"/>
                  <a:gd name="T18" fmla="*/ 0 w 258"/>
                  <a:gd name="T19" fmla="*/ 0 h 161"/>
                  <a:gd name="T20" fmla="*/ 0 w 258"/>
                  <a:gd name="T21" fmla="*/ 0 h 161"/>
                  <a:gd name="T22" fmla="*/ 0 w 258"/>
                  <a:gd name="T23" fmla="*/ 0 h 161"/>
                  <a:gd name="T24" fmla="*/ 0 w 258"/>
                  <a:gd name="T25" fmla="*/ 0 h 161"/>
                  <a:gd name="T26" fmla="*/ 0 w 258"/>
                  <a:gd name="T27" fmla="*/ 0 h 161"/>
                  <a:gd name="T28" fmla="*/ 0 w 258"/>
                  <a:gd name="T29" fmla="*/ 0 h 161"/>
                  <a:gd name="T30" fmla="*/ 0 w 258"/>
                  <a:gd name="T31" fmla="*/ 0 h 161"/>
                  <a:gd name="T32" fmla="*/ 0 w 258"/>
                  <a:gd name="T33" fmla="*/ 0 h 161"/>
                  <a:gd name="T34" fmla="*/ 0 w 258"/>
                  <a:gd name="T35" fmla="*/ 0 h 161"/>
                  <a:gd name="T36" fmla="*/ 0 w 258"/>
                  <a:gd name="T37" fmla="*/ 0 h 1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8" h="161">
                    <a:moveTo>
                      <a:pt x="11" y="73"/>
                    </a:moveTo>
                    <a:lnTo>
                      <a:pt x="0" y="57"/>
                    </a:lnTo>
                    <a:lnTo>
                      <a:pt x="16" y="48"/>
                    </a:lnTo>
                    <a:lnTo>
                      <a:pt x="32" y="43"/>
                    </a:lnTo>
                    <a:lnTo>
                      <a:pt x="52" y="43"/>
                    </a:lnTo>
                    <a:lnTo>
                      <a:pt x="68" y="41"/>
                    </a:lnTo>
                    <a:lnTo>
                      <a:pt x="87" y="38"/>
                    </a:lnTo>
                    <a:lnTo>
                      <a:pt x="103" y="30"/>
                    </a:lnTo>
                    <a:lnTo>
                      <a:pt x="117" y="20"/>
                    </a:lnTo>
                    <a:lnTo>
                      <a:pt x="128" y="0"/>
                    </a:lnTo>
                    <a:lnTo>
                      <a:pt x="258" y="147"/>
                    </a:lnTo>
                    <a:lnTo>
                      <a:pt x="219" y="152"/>
                    </a:lnTo>
                    <a:lnTo>
                      <a:pt x="184" y="155"/>
                    </a:lnTo>
                    <a:lnTo>
                      <a:pt x="147" y="161"/>
                    </a:lnTo>
                    <a:lnTo>
                      <a:pt x="114" y="157"/>
                    </a:lnTo>
                    <a:lnTo>
                      <a:pt x="84" y="152"/>
                    </a:lnTo>
                    <a:lnTo>
                      <a:pt x="54" y="138"/>
                    </a:lnTo>
                    <a:lnTo>
                      <a:pt x="30" y="111"/>
                    </a:lnTo>
                    <a:lnTo>
                      <a:pt x="11" y="73"/>
                    </a:lnTo>
                    <a:close/>
                  </a:path>
                </a:pathLst>
              </a:custGeom>
              <a:solidFill>
                <a:srgbClr val="7FDD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0" name="Freeform 556"/>
              <p:cNvSpPr/>
              <p:nvPr/>
            </p:nvSpPr>
            <p:spPr bwMode="auto">
              <a:xfrm>
                <a:off x="3942" y="3454"/>
                <a:ext cx="262" cy="157"/>
              </a:xfrm>
              <a:custGeom>
                <a:avLst/>
                <a:gdLst>
                  <a:gd name="T0" fmla="*/ 0 w 1049"/>
                  <a:gd name="T1" fmla="*/ 0 h 625"/>
                  <a:gd name="T2" fmla="*/ 0 w 1049"/>
                  <a:gd name="T3" fmla="*/ 0 h 625"/>
                  <a:gd name="T4" fmla="*/ 0 w 1049"/>
                  <a:gd name="T5" fmla="*/ 0 h 625"/>
                  <a:gd name="T6" fmla="*/ 0 w 1049"/>
                  <a:gd name="T7" fmla="*/ 0 h 625"/>
                  <a:gd name="T8" fmla="*/ 0 w 1049"/>
                  <a:gd name="T9" fmla="*/ 0 h 625"/>
                  <a:gd name="T10" fmla="*/ 0 w 1049"/>
                  <a:gd name="T11" fmla="*/ 0 h 625"/>
                  <a:gd name="T12" fmla="*/ 0 w 1049"/>
                  <a:gd name="T13" fmla="*/ 0 h 625"/>
                  <a:gd name="T14" fmla="*/ 0 w 1049"/>
                  <a:gd name="T15" fmla="*/ 0 h 625"/>
                  <a:gd name="T16" fmla="*/ 0 w 1049"/>
                  <a:gd name="T17" fmla="*/ 0 h 625"/>
                  <a:gd name="T18" fmla="*/ 0 w 1049"/>
                  <a:gd name="T19" fmla="*/ 0 h 625"/>
                  <a:gd name="T20" fmla="*/ 0 w 1049"/>
                  <a:gd name="T21" fmla="*/ 0 h 625"/>
                  <a:gd name="T22" fmla="*/ 0 w 1049"/>
                  <a:gd name="T23" fmla="*/ 0 h 625"/>
                  <a:gd name="T24" fmla="*/ 0 w 1049"/>
                  <a:gd name="T25" fmla="*/ 0 h 625"/>
                  <a:gd name="T26" fmla="*/ 0 w 1049"/>
                  <a:gd name="T27" fmla="*/ 0 h 625"/>
                  <a:gd name="T28" fmla="*/ 0 w 1049"/>
                  <a:gd name="T29" fmla="*/ 0 h 625"/>
                  <a:gd name="T30" fmla="*/ 0 w 1049"/>
                  <a:gd name="T31" fmla="*/ 0 h 625"/>
                  <a:gd name="T32" fmla="*/ 0 w 1049"/>
                  <a:gd name="T33" fmla="*/ 0 h 625"/>
                  <a:gd name="T34" fmla="*/ 0 w 1049"/>
                  <a:gd name="T35" fmla="*/ 0 h 625"/>
                  <a:gd name="T36" fmla="*/ 0 w 1049"/>
                  <a:gd name="T37" fmla="*/ 0 h 625"/>
                  <a:gd name="T38" fmla="*/ 0 w 1049"/>
                  <a:gd name="T39" fmla="*/ 0 h 625"/>
                  <a:gd name="T40" fmla="*/ 0 w 1049"/>
                  <a:gd name="T41" fmla="*/ 0 h 625"/>
                  <a:gd name="T42" fmla="*/ 0 w 1049"/>
                  <a:gd name="T43" fmla="*/ 0 h 625"/>
                  <a:gd name="T44" fmla="*/ 0 w 1049"/>
                  <a:gd name="T45" fmla="*/ 0 h 625"/>
                  <a:gd name="T46" fmla="*/ 0 w 1049"/>
                  <a:gd name="T47" fmla="*/ 0 h 625"/>
                  <a:gd name="T48" fmla="*/ 0 w 1049"/>
                  <a:gd name="T49" fmla="*/ 0 h 625"/>
                  <a:gd name="T50" fmla="*/ 0 w 1049"/>
                  <a:gd name="T51" fmla="*/ 0 h 625"/>
                  <a:gd name="T52" fmla="*/ 0 w 1049"/>
                  <a:gd name="T53" fmla="*/ 0 h 625"/>
                  <a:gd name="T54" fmla="*/ 0 w 1049"/>
                  <a:gd name="T55" fmla="*/ 0 h 625"/>
                  <a:gd name="T56" fmla="*/ 0 w 1049"/>
                  <a:gd name="T57" fmla="*/ 0 h 625"/>
                  <a:gd name="T58" fmla="*/ 0 w 1049"/>
                  <a:gd name="T59" fmla="*/ 0 h 625"/>
                  <a:gd name="T60" fmla="*/ 0 w 1049"/>
                  <a:gd name="T61" fmla="*/ 0 h 625"/>
                  <a:gd name="T62" fmla="*/ 0 w 1049"/>
                  <a:gd name="T63" fmla="*/ 0 h 625"/>
                  <a:gd name="T64" fmla="*/ 0 w 1049"/>
                  <a:gd name="T65" fmla="*/ 0 h 625"/>
                  <a:gd name="T66" fmla="*/ 0 w 1049"/>
                  <a:gd name="T67" fmla="*/ 0 h 625"/>
                  <a:gd name="T68" fmla="*/ 0 w 1049"/>
                  <a:gd name="T69" fmla="*/ 0 h 625"/>
                  <a:gd name="T70" fmla="*/ 0 w 1049"/>
                  <a:gd name="T71" fmla="*/ 0 h 625"/>
                  <a:gd name="T72" fmla="*/ 0 w 1049"/>
                  <a:gd name="T73" fmla="*/ 0 h 625"/>
                  <a:gd name="T74" fmla="*/ 0 w 1049"/>
                  <a:gd name="T75" fmla="*/ 0 h 625"/>
                  <a:gd name="T76" fmla="*/ 0 w 1049"/>
                  <a:gd name="T77" fmla="*/ 0 h 6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49" h="625">
                    <a:moveTo>
                      <a:pt x="858" y="519"/>
                    </a:moveTo>
                    <a:lnTo>
                      <a:pt x="850" y="511"/>
                    </a:lnTo>
                    <a:lnTo>
                      <a:pt x="844" y="500"/>
                    </a:lnTo>
                    <a:lnTo>
                      <a:pt x="844" y="486"/>
                    </a:lnTo>
                    <a:lnTo>
                      <a:pt x="844" y="476"/>
                    </a:lnTo>
                    <a:lnTo>
                      <a:pt x="860" y="465"/>
                    </a:lnTo>
                    <a:lnTo>
                      <a:pt x="880" y="454"/>
                    </a:lnTo>
                    <a:lnTo>
                      <a:pt x="896" y="442"/>
                    </a:lnTo>
                    <a:lnTo>
                      <a:pt x="915" y="432"/>
                    </a:lnTo>
                    <a:lnTo>
                      <a:pt x="931" y="421"/>
                    </a:lnTo>
                    <a:lnTo>
                      <a:pt x="948" y="407"/>
                    </a:lnTo>
                    <a:lnTo>
                      <a:pt x="964" y="394"/>
                    </a:lnTo>
                    <a:lnTo>
                      <a:pt x="978" y="377"/>
                    </a:lnTo>
                    <a:lnTo>
                      <a:pt x="689" y="70"/>
                    </a:lnTo>
                    <a:lnTo>
                      <a:pt x="649" y="77"/>
                    </a:lnTo>
                    <a:lnTo>
                      <a:pt x="606" y="82"/>
                    </a:lnTo>
                    <a:lnTo>
                      <a:pt x="564" y="90"/>
                    </a:lnTo>
                    <a:lnTo>
                      <a:pt x="524" y="98"/>
                    </a:lnTo>
                    <a:lnTo>
                      <a:pt x="483" y="106"/>
                    </a:lnTo>
                    <a:lnTo>
                      <a:pt x="442" y="117"/>
                    </a:lnTo>
                    <a:lnTo>
                      <a:pt x="405" y="130"/>
                    </a:lnTo>
                    <a:lnTo>
                      <a:pt x="364" y="141"/>
                    </a:lnTo>
                    <a:lnTo>
                      <a:pt x="326" y="155"/>
                    </a:lnTo>
                    <a:lnTo>
                      <a:pt x="285" y="169"/>
                    </a:lnTo>
                    <a:lnTo>
                      <a:pt x="247" y="185"/>
                    </a:lnTo>
                    <a:lnTo>
                      <a:pt x="209" y="199"/>
                    </a:lnTo>
                    <a:lnTo>
                      <a:pt x="171" y="215"/>
                    </a:lnTo>
                    <a:lnTo>
                      <a:pt x="133" y="231"/>
                    </a:lnTo>
                    <a:lnTo>
                      <a:pt x="95" y="248"/>
                    </a:lnTo>
                    <a:lnTo>
                      <a:pt x="57" y="264"/>
                    </a:lnTo>
                    <a:lnTo>
                      <a:pt x="86" y="304"/>
                    </a:lnTo>
                    <a:lnTo>
                      <a:pt x="119" y="345"/>
                    </a:lnTo>
                    <a:lnTo>
                      <a:pt x="151" y="384"/>
                    </a:lnTo>
                    <a:lnTo>
                      <a:pt x="185" y="424"/>
                    </a:lnTo>
                    <a:lnTo>
                      <a:pt x="215" y="465"/>
                    </a:lnTo>
                    <a:lnTo>
                      <a:pt x="241" y="508"/>
                    </a:lnTo>
                    <a:lnTo>
                      <a:pt x="266" y="551"/>
                    </a:lnTo>
                    <a:lnTo>
                      <a:pt x="282" y="597"/>
                    </a:lnTo>
                    <a:lnTo>
                      <a:pt x="252" y="625"/>
                    </a:lnTo>
                    <a:lnTo>
                      <a:pt x="217" y="573"/>
                    </a:lnTo>
                    <a:lnTo>
                      <a:pt x="176" y="521"/>
                    </a:lnTo>
                    <a:lnTo>
                      <a:pt x="133" y="470"/>
                    </a:lnTo>
                    <a:lnTo>
                      <a:pt x="89" y="416"/>
                    </a:lnTo>
                    <a:lnTo>
                      <a:pt x="54" y="364"/>
                    </a:lnTo>
                    <a:lnTo>
                      <a:pt x="24" y="310"/>
                    </a:lnTo>
                    <a:lnTo>
                      <a:pt x="5" y="253"/>
                    </a:lnTo>
                    <a:lnTo>
                      <a:pt x="0" y="193"/>
                    </a:lnTo>
                    <a:lnTo>
                      <a:pt x="43" y="183"/>
                    </a:lnTo>
                    <a:lnTo>
                      <a:pt x="89" y="169"/>
                    </a:lnTo>
                    <a:lnTo>
                      <a:pt x="133" y="158"/>
                    </a:lnTo>
                    <a:lnTo>
                      <a:pt x="176" y="144"/>
                    </a:lnTo>
                    <a:lnTo>
                      <a:pt x="220" y="128"/>
                    </a:lnTo>
                    <a:lnTo>
                      <a:pt x="264" y="114"/>
                    </a:lnTo>
                    <a:lnTo>
                      <a:pt x="307" y="100"/>
                    </a:lnTo>
                    <a:lnTo>
                      <a:pt x="350" y="88"/>
                    </a:lnTo>
                    <a:lnTo>
                      <a:pt x="393" y="74"/>
                    </a:lnTo>
                    <a:lnTo>
                      <a:pt x="437" y="60"/>
                    </a:lnTo>
                    <a:lnTo>
                      <a:pt x="483" y="47"/>
                    </a:lnTo>
                    <a:lnTo>
                      <a:pt x="527" y="35"/>
                    </a:lnTo>
                    <a:lnTo>
                      <a:pt x="571" y="24"/>
                    </a:lnTo>
                    <a:lnTo>
                      <a:pt x="617" y="14"/>
                    </a:lnTo>
                    <a:lnTo>
                      <a:pt x="659" y="5"/>
                    </a:lnTo>
                    <a:lnTo>
                      <a:pt x="706" y="0"/>
                    </a:lnTo>
                    <a:lnTo>
                      <a:pt x="749" y="49"/>
                    </a:lnTo>
                    <a:lnTo>
                      <a:pt x="795" y="95"/>
                    </a:lnTo>
                    <a:lnTo>
                      <a:pt x="848" y="144"/>
                    </a:lnTo>
                    <a:lnTo>
                      <a:pt x="899" y="190"/>
                    </a:lnTo>
                    <a:lnTo>
                      <a:pt x="945" y="241"/>
                    </a:lnTo>
                    <a:lnTo>
                      <a:pt x="989" y="294"/>
                    </a:lnTo>
                    <a:lnTo>
                      <a:pt x="1024" y="348"/>
                    </a:lnTo>
                    <a:lnTo>
                      <a:pt x="1049" y="405"/>
                    </a:lnTo>
                    <a:lnTo>
                      <a:pt x="1029" y="430"/>
                    </a:lnTo>
                    <a:lnTo>
                      <a:pt x="1007" y="448"/>
                    </a:lnTo>
                    <a:lnTo>
                      <a:pt x="983" y="465"/>
                    </a:lnTo>
                    <a:lnTo>
                      <a:pt x="961" y="481"/>
                    </a:lnTo>
                    <a:lnTo>
                      <a:pt x="936" y="492"/>
                    </a:lnTo>
                    <a:lnTo>
                      <a:pt x="910" y="502"/>
                    </a:lnTo>
                    <a:lnTo>
                      <a:pt x="885" y="511"/>
                    </a:lnTo>
                    <a:lnTo>
                      <a:pt x="858" y="519"/>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1" name="Freeform 557"/>
              <p:cNvSpPr/>
              <p:nvPr/>
            </p:nvSpPr>
            <p:spPr bwMode="auto">
              <a:xfrm>
                <a:off x="4037" y="3687"/>
                <a:ext cx="113" cy="139"/>
              </a:xfrm>
              <a:custGeom>
                <a:avLst/>
                <a:gdLst>
                  <a:gd name="T0" fmla="*/ 0 w 450"/>
                  <a:gd name="T1" fmla="*/ 0 h 556"/>
                  <a:gd name="T2" fmla="*/ 0 w 450"/>
                  <a:gd name="T3" fmla="*/ 0 h 556"/>
                  <a:gd name="T4" fmla="*/ 0 w 450"/>
                  <a:gd name="T5" fmla="*/ 0 h 556"/>
                  <a:gd name="T6" fmla="*/ 0 w 450"/>
                  <a:gd name="T7" fmla="*/ 0 h 556"/>
                  <a:gd name="T8" fmla="*/ 0 w 450"/>
                  <a:gd name="T9" fmla="*/ 0 h 556"/>
                  <a:gd name="T10" fmla="*/ 0 w 450"/>
                  <a:gd name="T11" fmla="*/ 0 h 556"/>
                  <a:gd name="T12" fmla="*/ 0 w 450"/>
                  <a:gd name="T13" fmla="*/ 0 h 556"/>
                  <a:gd name="T14" fmla="*/ 0 w 450"/>
                  <a:gd name="T15" fmla="*/ 0 h 556"/>
                  <a:gd name="T16" fmla="*/ 0 w 450"/>
                  <a:gd name="T17" fmla="*/ 0 h 556"/>
                  <a:gd name="T18" fmla="*/ 0 w 450"/>
                  <a:gd name="T19" fmla="*/ 0 h 556"/>
                  <a:gd name="T20" fmla="*/ 0 w 450"/>
                  <a:gd name="T21" fmla="*/ 0 h 556"/>
                  <a:gd name="T22" fmla="*/ 0 w 450"/>
                  <a:gd name="T23" fmla="*/ 0 h 556"/>
                  <a:gd name="T24" fmla="*/ 0 w 450"/>
                  <a:gd name="T25" fmla="*/ 0 h 556"/>
                  <a:gd name="T26" fmla="*/ 0 w 450"/>
                  <a:gd name="T27" fmla="*/ 0 h 556"/>
                  <a:gd name="T28" fmla="*/ 0 w 450"/>
                  <a:gd name="T29" fmla="*/ 0 h 556"/>
                  <a:gd name="T30" fmla="*/ 0 w 450"/>
                  <a:gd name="T31" fmla="*/ 0 h 556"/>
                  <a:gd name="T32" fmla="*/ 0 w 450"/>
                  <a:gd name="T33" fmla="*/ 0 h 556"/>
                  <a:gd name="T34" fmla="*/ 0 w 450"/>
                  <a:gd name="T35" fmla="*/ 0 h 5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0" h="556">
                    <a:moveTo>
                      <a:pt x="380" y="554"/>
                    </a:moveTo>
                    <a:lnTo>
                      <a:pt x="342" y="480"/>
                    </a:lnTo>
                    <a:lnTo>
                      <a:pt x="296" y="413"/>
                    </a:lnTo>
                    <a:lnTo>
                      <a:pt x="242" y="347"/>
                    </a:lnTo>
                    <a:lnTo>
                      <a:pt x="187" y="284"/>
                    </a:lnTo>
                    <a:lnTo>
                      <a:pt x="131" y="219"/>
                    </a:lnTo>
                    <a:lnTo>
                      <a:pt x="78" y="154"/>
                    </a:lnTo>
                    <a:lnTo>
                      <a:pt x="32" y="87"/>
                    </a:lnTo>
                    <a:lnTo>
                      <a:pt x="0" y="16"/>
                    </a:lnTo>
                    <a:lnTo>
                      <a:pt x="11" y="2"/>
                    </a:lnTo>
                    <a:lnTo>
                      <a:pt x="27" y="0"/>
                    </a:lnTo>
                    <a:lnTo>
                      <a:pt x="43" y="0"/>
                    </a:lnTo>
                    <a:lnTo>
                      <a:pt x="57" y="0"/>
                    </a:lnTo>
                    <a:lnTo>
                      <a:pt x="450" y="524"/>
                    </a:lnTo>
                    <a:lnTo>
                      <a:pt x="440" y="538"/>
                    </a:lnTo>
                    <a:lnTo>
                      <a:pt x="424" y="548"/>
                    </a:lnTo>
                    <a:lnTo>
                      <a:pt x="404" y="556"/>
                    </a:lnTo>
                    <a:lnTo>
                      <a:pt x="380" y="554"/>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2" name="Freeform 558"/>
              <p:cNvSpPr/>
              <p:nvPr/>
            </p:nvSpPr>
            <p:spPr bwMode="auto">
              <a:xfrm>
                <a:off x="3821" y="3305"/>
                <a:ext cx="267" cy="165"/>
              </a:xfrm>
              <a:custGeom>
                <a:avLst/>
                <a:gdLst>
                  <a:gd name="T0" fmla="*/ 0 w 1067"/>
                  <a:gd name="T1" fmla="*/ 0 h 660"/>
                  <a:gd name="T2" fmla="*/ 0 w 1067"/>
                  <a:gd name="T3" fmla="*/ 0 h 660"/>
                  <a:gd name="T4" fmla="*/ 0 w 1067"/>
                  <a:gd name="T5" fmla="*/ 0 h 660"/>
                  <a:gd name="T6" fmla="*/ 0 w 1067"/>
                  <a:gd name="T7" fmla="*/ 0 h 660"/>
                  <a:gd name="T8" fmla="*/ 0 w 1067"/>
                  <a:gd name="T9" fmla="*/ 0 h 660"/>
                  <a:gd name="T10" fmla="*/ 0 w 1067"/>
                  <a:gd name="T11" fmla="*/ 0 h 660"/>
                  <a:gd name="T12" fmla="*/ 0 w 1067"/>
                  <a:gd name="T13" fmla="*/ 0 h 660"/>
                  <a:gd name="T14" fmla="*/ 0 w 1067"/>
                  <a:gd name="T15" fmla="*/ 0 h 660"/>
                  <a:gd name="T16" fmla="*/ 0 w 1067"/>
                  <a:gd name="T17" fmla="*/ 0 h 660"/>
                  <a:gd name="T18" fmla="*/ 0 w 1067"/>
                  <a:gd name="T19" fmla="*/ 0 h 660"/>
                  <a:gd name="T20" fmla="*/ 0 w 1067"/>
                  <a:gd name="T21" fmla="*/ 0 h 660"/>
                  <a:gd name="T22" fmla="*/ 0 w 1067"/>
                  <a:gd name="T23" fmla="*/ 0 h 660"/>
                  <a:gd name="T24" fmla="*/ 0 w 1067"/>
                  <a:gd name="T25" fmla="*/ 0 h 660"/>
                  <a:gd name="T26" fmla="*/ 0 w 1067"/>
                  <a:gd name="T27" fmla="*/ 0 h 660"/>
                  <a:gd name="T28" fmla="*/ 0 w 1067"/>
                  <a:gd name="T29" fmla="*/ 0 h 660"/>
                  <a:gd name="T30" fmla="*/ 0 w 1067"/>
                  <a:gd name="T31" fmla="*/ 0 h 660"/>
                  <a:gd name="T32" fmla="*/ 0 w 1067"/>
                  <a:gd name="T33" fmla="*/ 0 h 660"/>
                  <a:gd name="T34" fmla="*/ 0 w 1067"/>
                  <a:gd name="T35" fmla="*/ 0 h 660"/>
                  <a:gd name="T36" fmla="*/ 0 w 1067"/>
                  <a:gd name="T37" fmla="*/ 0 h 660"/>
                  <a:gd name="T38" fmla="*/ 0 w 1067"/>
                  <a:gd name="T39" fmla="*/ 0 h 660"/>
                  <a:gd name="T40" fmla="*/ 0 w 1067"/>
                  <a:gd name="T41" fmla="*/ 0 h 660"/>
                  <a:gd name="T42" fmla="*/ 0 w 1067"/>
                  <a:gd name="T43" fmla="*/ 0 h 660"/>
                  <a:gd name="T44" fmla="*/ 0 w 1067"/>
                  <a:gd name="T45" fmla="*/ 0 h 660"/>
                  <a:gd name="T46" fmla="*/ 0 w 1067"/>
                  <a:gd name="T47" fmla="*/ 0 h 660"/>
                  <a:gd name="T48" fmla="*/ 0 w 1067"/>
                  <a:gd name="T49" fmla="*/ 0 h 660"/>
                  <a:gd name="T50" fmla="*/ 0 w 1067"/>
                  <a:gd name="T51" fmla="*/ 0 h 660"/>
                  <a:gd name="T52" fmla="*/ 0 w 1067"/>
                  <a:gd name="T53" fmla="*/ 0 h 660"/>
                  <a:gd name="T54" fmla="*/ 0 w 1067"/>
                  <a:gd name="T55" fmla="*/ 0 h 660"/>
                  <a:gd name="T56" fmla="*/ 0 w 1067"/>
                  <a:gd name="T57" fmla="*/ 0 h 660"/>
                  <a:gd name="T58" fmla="*/ 0 w 1067"/>
                  <a:gd name="T59" fmla="*/ 0 h 660"/>
                  <a:gd name="T60" fmla="*/ 0 w 1067"/>
                  <a:gd name="T61" fmla="*/ 0 h 660"/>
                  <a:gd name="T62" fmla="*/ 0 w 1067"/>
                  <a:gd name="T63" fmla="*/ 0 h 660"/>
                  <a:gd name="T64" fmla="*/ 0 w 1067"/>
                  <a:gd name="T65" fmla="*/ 0 h 660"/>
                  <a:gd name="T66" fmla="*/ 0 w 1067"/>
                  <a:gd name="T67" fmla="*/ 0 h 660"/>
                  <a:gd name="T68" fmla="*/ 0 w 1067"/>
                  <a:gd name="T69" fmla="*/ 0 h 660"/>
                  <a:gd name="T70" fmla="*/ 0 w 1067"/>
                  <a:gd name="T71" fmla="*/ 0 h 660"/>
                  <a:gd name="T72" fmla="*/ 0 w 1067"/>
                  <a:gd name="T73" fmla="*/ 0 h 660"/>
                  <a:gd name="T74" fmla="*/ 0 w 1067"/>
                  <a:gd name="T75" fmla="*/ 0 h 660"/>
                  <a:gd name="T76" fmla="*/ 0 w 1067"/>
                  <a:gd name="T77" fmla="*/ 0 h 660"/>
                  <a:gd name="T78" fmla="*/ 0 w 1067"/>
                  <a:gd name="T79" fmla="*/ 0 h 660"/>
                  <a:gd name="T80" fmla="*/ 0 w 1067"/>
                  <a:gd name="T81" fmla="*/ 0 h 660"/>
                  <a:gd name="T82" fmla="*/ 0 w 1067"/>
                  <a:gd name="T83" fmla="*/ 0 h 660"/>
                  <a:gd name="T84" fmla="*/ 0 w 1067"/>
                  <a:gd name="T85" fmla="*/ 0 h 6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7" h="660">
                    <a:moveTo>
                      <a:pt x="791" y="448"/>
                    </a:moveTo>
                    <a:lnTo>
                      <a:pt x="801" y="420"/>
                    </a:lnTo>
                    <a:lnTo>
                      <a:pt x="820" y="401"/>
                    </a:lnTo>
                    <a:lnTo>
                      <a:pt x="842" y="385"/>
                    </a:lnTo>
                    <a:lnTo>
                      <a:pt x="870" y="375"/>
                    </a:lnTo>
                    <a:lnTo>
                      <a:pt x="900" y="366"/>
                    </a:lnTo>
                    <a:lnTo>
                      <a:pt x="926" y="355"/>
                    </a:lnTo>
                    <a:lnTo>
                      <a:pt x="956" y="348"/>
                    </a:lnTo>
                    <a:lnTo>
                      <a:pt x="981" y="334"/>
                    </a:lnTo>
                    <a:lnTo>
                      <a:pt x="954" y="320"/>
                    </a:lnTo>
                    <a:lnTo>
                      <a:pt x="926" y="302"/>
                    </a:lnTo>
                    <a:lnTo>
                      <a:pt x="900" y="277"/>
                    </a:lnTo>
                    <a:lnTo>
                      <a:pt x="875" y="247"/>
                    </a:lnTo>
                    <a:lnTo>
                      <a:pt x="848" y="217"/>
                    </a:lnTo>
                    <a:lnTo>
                      <a:pt x="824" y="184"/>
                    </a:lnTo>
                    <a:lnTo>
                      <a:pt x="799" y="152"/>
                    </a:lnTo>
                    <a:lnTo>
                      <a:pt x="771" y="122"/>
                    </a:lnTo>
                    <a:lnTo>
                      <a:pt x="748" y="94"/>
                    </a:lnTo>
                    <a:lnTo>
                      <a:pt x="720" y="73"/>
                    </a:lnTo>
                    <a:lnTo>
                      <a:pt x="690" y="57"/>
                    </a:lnTo>
                    <a:lnTo>
                      <a:pt x="660" y="49"/>
                    </a:lnTo>
                    <a:lnTo>
                      <a:pt x="628" y="46"/>
                    </a:lnTo>
                    <a:lnTo>
                      <a:pt x="595" y="57"/>
                    </a:lnTo>
                    <a:lnTo>
                      <a:pt x="560" y="78"/>
                    </a:lnTo>
                    <a:lnTo>
                      <a:pt x="522" y="112"/>
                    </a:lnTo>
                    <a:lnTo>
                      <a:pt x="471" y="122"/>
                    </a:lnTo>
                    <a:lnTo>
                      <a:pt x="416" y="133"/>
                    </a:lnTo>
                    <a:lnTo>
                      <a:pt x="364" y="144"/>
                    </a:lnTo>
                    <a:lnTo>
                      <a:pt x="313" y="152"/>
                    </a:lnTo>
                    <a:lnTo>
                      <a:pt x="261" y="166"/>
                    </a:lnTo>
                    <a:lnTo>
                      <a:pt x="212" y="179"/>
                    </a:lnTo>
                    <a:lnTo>
                      <a:pt x="164" y="198"/>
                    </a:lnTo>
                    <a:lnTo>
                      <a:pt x="117" y="223"/>
                    </a:lnTo>
                    <a:lnTo>
                      <a:pt x="155" y="274"/>
                    </a:lnTo>
                    <a:lnTo>
                      <a:pt x="191" y="325"/>
                    </a:lnTo>
                    <a:lnTo>
                      <a:pt x="228" y="378"/>
                    </a:lnTo>
                    <a:lnTo>
                      <a:pt x="263" y="429"/>
                    </a:lnTo>
                    <a:lnTo>
                      <a:pt x="300" y="480"/>
                    </a:lnTo>
                    <a:lnTo>
                      <a:pt x="335" y="530"/>
                    </a:lnTo>
                    <a:lnTo>
                      <a:pt x="372" y="581"/>
                    </a:lnTo>
                    <a:lnTo>
                      <a:pt x="413" y="630"/>
                    </a:lnTo>
                    <a:lnTo>
                      <a:pt x="408" y="635"/>
                    </a:lnTo>
                    <a:lnTo>
                      <a:pt x="402" y="641"/>
                    </a:lnTo>
                    <a:lnTo>
                      <a:pt x="397" y="649"/>
                    </a:lnTo>
                    <a:lnTo>
                      <a:pt x="397" y="660"/>
                    </a:lnTo>
                    <a:lnTo>
                      <a:pt x="356" y="660"/>
                    </a:lnTo>
                    <a:lnTo>
                      <a:pt x="307" y="605"/>
                    </a:lnTo>
                    <a:lnTo>
                      <a:pt x="267" y="549"/>
                    </a:lnTo>
                    <a:lnTo>
                      <a:pt x="226" y="491"/>
                    </a:lnTo>
                    <a:lnTo>
                      <a:pt x="187" y="431"/>
                    </a:lnTo>
                    <a:lnTo>
                      <a:pt x="147" y="375"/>
                    </a:lnTo>
                    <a:lnTo>
                      <a:pt x="104" y="320"/>
                    </a:lnTo>
                    <a:lnTo>
                      <a:pt x="55" y="269"/>
                    </a:lnTo>
                    <a:lnTo>
                      <a:pt x="0" y="223"/>
                    </a:lnTo>
                    <a:lnTo>
                      <a:pt x="0" y="179"/>
                    </a:lnTo>
                    <a:lnTo>
                      <a:pt x="44" y="166"/>
                    </a:lnTo>
                    <a:lnTo>
                      <a:pt x="87" y="149"/>
                    </a:lnTo>
                    <a:lnTo>
                      <a:pt x="134" y="138"/>
                    </a:lnTo>
                    <a:lnTo>
                      <a:pt x="177" y="124"/>
                    </a:lnTo>
                    <a:lnTo>
                      <a:pt x="223" y="114"/>
                    </a:lnTo>
                    <a:lnTo>
                      <a:pt x="267" y="101"/>
                    </a:lnTo>
                    <a:lnTo>
                      <a:pt x="313" y="89"/>
                    </a:lnTo>
                    <a:lnTo>
                      <a:pt x="359" y="82"/>
                    </a:lnTo>
                    <a:lnTo>
                      <a:pt x="406" y="71"/>
                    </a:lnTo>
                    <a:lnTo>
                      <a:pt x="452" y="59"/>
                    </a:lnTo>
                    <a:lnTo>
                      <a:pt x="498" y="52"/>
                    </a:lnTo>
                    <a:lnTo>
                      <a:pt x="544" y="41"/>
                    </a:lnTo>
                    <a:lnTo>
                      <a:pt x="590" y="30"/>
                    </a:lnTo>
                    <a:lnTo>
                      <a:pt x="633" y="22"/>
                    </a:lnTo>
                    <a:lnTo>
                      <a:pt x="679" y="11"/>
                    </a:lnTo>
                    <a:lnTo>
                      <a:pt x="725" y="0"/>
                    </a:lnTo>
                    <a:lnTo>
                      <a:pt x="764" y="46"/>
                    </a:lnTo>
                    <a:lnTo>
                      <a:pt x="810" y="89"/>
                    </a:lnTo>
                    <a:lnTo>
                      <a:pt x="856" y="130"/>
                    </a:lnTo>
                    <a:lnTo>
                      <a:pt x="902" y="174"/>
                    </a:lnTo>
                    <a:lnTo>
                      <a:pt x="949" y="214"/>
                    </a:lnTo>
                    <a:lnTo>
                      <a:pt x="992" y="258"/>
                    </a:lnTo>
                    <a:lnTo>
                      <a:pt x="1032" y="304"/>
                    </a:lnTo>
                    <a:lnTo>
                      <a:pt x="1067" y="350"/>
                    </a:lnTo>
                    <a:lnTo>
                      <a:pt x="1038" y="375"/>
                    </a:lnTo>
                    <a:lnTo>
                      <a:pt x="1008" y="396"/>
                    </a:lnTo>
                    <a:lnTo>
                      <a:pt x="972" y="410"/>
                    </a:lnTo>
                    <a:lnTo>
                      <a:pt x="940" y="424"/>
                    </a:lnTo>
                    <a:lnTo>
                      <a:pt x="905" y="431"/>
                    </a:lnTo>
                    <a:lnTo>
                      <a:pt x="866" y="440"/>
                    </a:lnTo>
                    <a:lnTo>
                      <a:pt x="829" y="445"/>
                    </a:lnTo>
                    <a:lnTo>
                      <a:pt x="791" y="448"/>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3" name="Freeform 559"/>
              <p:cNvSpPr/>
              <p:nvPr/>
            </p:nvSpPr>
            <p:spPr bwMode="auto">
              <a:xfrm>
                <a:off x="3910" y="3527"/>
                <a:ext cx="85" cy="105"/>
              </a:xfrm>
              <a:custGeom>
                <a:avLst/>
                <a:gdLst>
                  <a:gd name="T0" fmla="*/ 0 w 342"/>
                  <a:gd name="T1" fmla="*/ 0 h 421"/>
                  <a:gd name="T2" fmla="*/ 0 w 342"/>
                  <a:gd name="T3" fmla="*/ 0 h 421"/>
                  <a:gd name="T4" fmla="*/ 0 w 342"/>
                  <a:gd name="T5" fmla="*/ 0 h 421"/>
                  <a:gd name="T6" fmla="*/ 0 w 342"/>
                  <a:gd name="T7" fmla="*/ 0 h 421"/>
                  <a:gd name="T8" fmla="*/ 0 w 342"/>
                  <a:gd name="T9" fmla="*/ 0 h 421"/>
                  <a:gd name="T10" fmla="*/ 0 w 342"/>
                  <a:gd name="T11" fmla="*/ 0 h 421"/>
                  <a:gd name="T12" fmla="*/ 0 w 342"/>
                  <a:gd name="T13" fmla="*/ 0 h 421"/>
                  <a:gd name="T14" fmla="*/ 0 w 342"/>
                  <a:gd name="T15" fmla="*/ 0 h 421"/>
                  <a:gd name="T16" fmla="*/ 0 w 342"/>
                  <a:gd name="T17" fmla="*/ 0 h 421"/>
                  <a:gd name="T18" fmla="*/ 0 w 342"/>
                  <a:gd name="T19" fmla="*/ 0 h 421"/>
                  <a:gd name="T20" fmla="*/ 0 w 342"/>
                  <a:gd name="T21" fmla="*/ 0 h 421"/>
                  <a:gd name="T22" fmla="*/ 0 w 342"/>
                  <a:gd name="T23" fmla="*/ 0 h 421"/>
                  <a:gd name="T24" fmla="*/ 0 w 342"/>
                  <a:gd name="T25" fmla="*/ 0 h 421"/>
                  <a:gd name="T26" fmla="*/ 0 w 342"/>
                  <a:gd name="T27" fmla="*/ 0 h 421"/>
                  <a:gd name="T28" fmla="*/ 0 w 342"/>
                  <a:gd name="T29" fmla="*/ 0 h 421"/>
                  <a:gd name="T30" fmla="*/ 0 w 342"/>
                  <a:gd name="T31" fmla="*/ 0 h 421"/>
                  <a:gd name="T32" fmla="*/ 0 w 342"/>
                  <a:gd name="T33" fmla="*/ 0 h 421"/>
                  <a:gd name="T34" fmla="*/ 0 w 342"/>
                  <a:gd name="T35" fmla="*/ 0 h 421"/>
                  <a:gd name="T36" fmla="*/ 0 w 342"/>
                  <a:gd name="T37" fmla="*/ 0 h 4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2" h="421">
                    <a:moveTo>
                      <a:pt x="296" y="421"/>
                    </a:moveTo>
                    <a:lnTo>
                      <a:pt x="250" y="377"/>
                    </a:lnTo>
                    <a:lnTo>
                      <a:pt x="210" y="334"/>
                    </a:lnTo>
                    <a:lnTo>
                      <a:pt x="166" y="287"/>
                    </a:lnTo>
                    <a:lnTo>
                      <a:pt x="129" y="239"/>
                    </a:lnTo>
                    <a:lnTo>
                      <a:pt x="93" y="187"/>
                    </a:lnTo>
                    <a:lnTo>
                      <a:pt x="58" y="135"/>
                    </a:lnTo>
                    <a:lnTo>
                      <a:pt x="28" y="81"/>
                    </a:lnTo>
                    <a:lnTo>
                      <a:pt x="0" y="27"/>
                    </a:lnTo>
                    <a:lnTo>
                      <a:pt x="30" y="0"/>
                    </a:lnTo>
                    <a:lnTo>
                      <a:pt x="69" y="49"/>
                    </a:lnTo>
                    <a:lnTo>
                      <a:pt x="109" y="95"/>
                    </a:lnTo>
                    <a:lnTo>
                      <a:pt x="153" y="144"/>
                    </a:lnTo>
                    <a:lnTo>
                      <a:pt x="199" y="193"/>
                    </a:lnTo>
                    <a:lnTo>
                      <a:pt x="240" y="244"/>
                    </a:lnTo>
                    <a:lnTo>
                      <a:pt x="280" y="299"/>
                    </a:lnTo>
                    <a:lnTo>
                      <a:pt x="316" y="352"/>
                    </a:lnTo>
                    <a:lnTo>
                      <a:pt x="342" y="410"/>
                    </a:lnTo>
                    <a:lnTo>
                      <a:pt x="296" y="421"/>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4" name="Freeform 560"/>
              <p:cNvSpPr/>
              <p:nvPr/>
            </p:nvSpPr>
            <p:spPr bwMode="auto">
              <a:xfrm>
                <a:off x="3718" y="3159"/>
                <a:ext cx="256" cy="123"/>
              </a:xfrm>
              <a:custGeom>
                <a:avLst/>
                <a:gdLst>
                  <a:gd name="T0" fmla="*/ 0 w 1024"/>
                  <a:gd name="T1" fmla="*/ 0 h 489"/>
                  <a:gd name="T2" fmla="*/ 0 w 1024"/>
                  <a:gd name="T3" fmla="*/ 0 h 489"/>
                  <a:gd name="T4" fmla="*/ 0 w 1024"/>
                  <a:gd name="T5" fmla="*/ 0 h 489"/>
                  <a:gd name="T6" fmla="*/ 0 w 1024"/>
                  <a:gd name="T7" fmla="*/ 0 h 489"/>
                  <a:gd name="T8" fmla="*/ 0 w 1024"/>
                  <a:gd name="T9" fmla="*/ 0 h 489"/>
                  <a:gd name="T10" fmla="*/ 0 w 1024"/>
                  <a:gd name="T11" fmla="*/ 0 h 489"/>
                  <a:gd name="T12" fmla="*/ 0 w 1024"/>
                  <a:gd name="T13" fmla="*/ 0 h 489"/>
                  <a:gd name="T14" fmla="*/ 0 w 1024"/>
                  <a:gd name="T15" fmla="*/ 0 h 489"/>
                  <a:gd name="T16" fmla="*/ 0 w 1024"/>
                  <a:gd name="T17" fmla="*/ 0 h 489"/>
                  <a:gd name="T18" fmla="*/ 0 w 1024"/>
                  <a:gd name="T19" fmla="*/ 0 h 489"/>
                  <a:gd name="T20" fmla="*/ 0 w 1024"/>
                  <a:gd name="T21" fmla="*/ 0 h 489"/>
                  <a:gd name="T22" fmla="*/ 0 w 1024"/>
                  <a:gd name="T23" fmla="*/ 0 h 489"/>
                  <a:gd name="T24" fmla="*/ 0 w 1024"/>
                  <a:gd name="T25" fmla="*/ 0 h 489"/>
                  <a:gd name="T26" fmla="*/ 0 w 1024"/>
                  <a:gd name="T27" fmla="*/ 0 h 489"/>
                  <a:gd name="T28" fmla="*/ 0 w 1024"/>
                  <a:gd name="T29" fmla="*/ 0 h 489"/>
                  <a:gd name="T30" fmla="*/ 0 w 1024"/>
                  <a:gd name="T31" fmla="*/ 0 h 489"/>
                  <a:gd name="T32" fmla="*/ 0 w 1024"/>
                  <a:gd name="T33" fmla="*/ 0 h 489"/>
                  <a:gd name="T34" fmla="*/ 0 w 1024"/>
                  <a:gd name="T35" fmla="*/ 0 h 489"/>
                  <a:gd name="T36" fmla="*/ 0 w 1024"/>
                  <a:gd name="T37" fmla="*/ 0 h 489"/>
                  <a:gd name="T38" fmla="*/ 0 w 1024"/>
                  <a:gd name="T39" fmla="*/ 0 h 489"/>
                  <a:gd name="T40" fmla="*/ 0 w 1024"/>
                  <a:gd name="T41" fmla="*/ 0 h 489"/>
                  <a:gd name="T42" fmla="*/ 0 w 1024"/>
                  <a:gd name="T43" fmla="*/ 0 h 489"/>
                  <a:gd name="T44" fmla="*/ 0 w 1024"/>
                  <a:gd name="T45" fmla="*/ 0 h 489"/>
                  <a:gd name="T46" fmla="*/ 0 w 1024"/>
                  <a:gd name="T47" fmla="*/ 0 h 489"/>
                  <a:gd name="T48" fmla="*/ 0 w 1024"/>
                  <a:gd name="T49" fmla="*/ 0 h 489"/>
                  <a:gd name="T50" fmla="*/ 0 w 1024"/>
                  <a:gd name="T51" fmla="*/ 0 h 489"/>
                  <a:gd name="T52" fmla="*/ 0 w 1024"/>
                  <a:gd name="T53" fmla="*/ 0 h 489"/>
                  <a:gd name="T54" fmla="*/ 0 w 1024"/>
                  <a:gd name="T55" fmla="*/ 0 h 489"/>
                  <a:gd name="T56" fmla="*/ 0 w 1024"/>
                  <a:gd name="T57" fmla="*/ 0 h 489"/>
                  <a:gd name="T58" fmla="*/ 0 w 1024"/>
                  <a:gd name="T59" fmla="*/ 0 h 489"/>
                  <a:gd name="T60" fmla="*/ 0 w 1024"/>
                  <a:gd name="T61" fmla="*/ 0 h 489"/>
                  <a:gd name="T62" fmla="*/ 0 w 1024"/>
                  <a:gd name="T63" fmla="*/ 0 h 489"/>
                  <a:gd name="T64" fmla="*/ 0 w 1024"/>
                  <a:gd name="T65" fmla="*/ 0 h 489"/>
                  <a:gd name="T66" fmla="*/ 0 w 1024"/>
                  <a:gd name="T67" fmla="*/ 0 h 489"/>
                  <a:gd name="T68" fmla="*/ 0 w 1024"/>
                  <a:gd name="T69" fmla="*/ 0 h 489"/>
                  <a:gd name="T70" fmla="*/ 0 w 1024"/>
                  <a:gd name="T71" fmla="*/ 0 h 489"/>
                  <a:gd name="T72" fmla="*/ 0 w 1024"/>
                  <a:gd name="T73" fmla="*/ 0 h 489"/>
                  <a:gd name="T74" fmla="*/ 0 w 1024"/>
                  <a:gd name="T75" fmla="*/ 0 h 489"/>
                  <a:gd name="T76" fmla="*/ 0 w 1024"/>
                  <a:gd name="T77" fmla="*/ 0 h 489"/>
                  <a:gd name="T78" fmla="*/ 0 w 1024"/>
                  <a:gd name="T79" fmla="*/ 0 h 489"/>
                  <a:gd name="T80" fmla="*/ 0 w 1024"/>
                  <a:gd name="T81" fmla="*/ 0 h 489"/>
                  <a:gd name="T82" fmla="*/ 0 w 1024"/>
                  <a:gd name="T83" fmla="*/ 0 h 489"/>
                  <a:gd name="T84" fmla="*/ 0 w 1024"/>
                  <a:gd name="T85" fmla="*/ 0 h 489"/>
                  <a:gd name="T86" fmla="*/ 0 w 1024"/>
                  <a:gd name="T87" fmla="*/ 0 h 489"/>
                  <a:gd name="T88" fmla="*/ 0 w 1024"/>
                  <a:gd name="T89" fmla="*/ 0 h 489"/>
                  <a:gd name="T90" fmla="*/ 0 w 1024"/>
                  <a:gd name="T91" fmla="*/ 0 h 489"/>
                  <a:gd name="T92" fmla="*/ 0 w 1024"/>
                  <a:gd name="T93" fmla="*/ 0 h 489"/>
                  <a:gd name="T94" fmla="*/ 0 w 1024"/>
                  <a:gd name="T95" fmla="*/ 0 h 489"/>
                  <a:gd name="T96" fmla="*/ 0 w 1024"/>
                  <a:gd name="T97" fmla="*/ 0 h 489"/>
                  <a:gd name="T98" fmla="*/ 0 w 1024"/>
                  <a:gd name="T99" fmla="*/ 0 h 489"/>
                  <a:gd name="T100" fmla="*/ 0 w 1024"/>
                  <a:gd name="T101" fmla="*/ 0 h 489"/>
                  <a:gd name="T102" fmla="*/ 0 w 1024"/>
                  <a:gd name="T103" fmla="*/ 0 h 489"/>
                  <a:gd name="T104" fmla="*/ 0 w 1024"/>
                  <a:gd name="T105" fmla="*/ 0 h 489"/>
                  <a:gd name="T106" fmla="*/ 0 w 1024"/>
                  <a:gd name="T107" fmla="*/ 0 h 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024" h="489">
                    <a:moveTo>
                      <a:pt x="820" y="421"/>
                    </a:moveTo>
                    <a:lnTo>
                      <a:pt x="763" y="421"/>
                    </a:lnTo>
                    <a:lnTo>
                      <a:pt x="765" y="386"/>
                    </a:lnTo>
                    <a:lnTo>
                      <a:pt x="779" y="370"/>
                    </a:lnTo>
                    <a:lnTo>
                      <a:pt x="800" y="361"/>
                    </a:lnTo>
                    <a:lnTo>
                      <a:pt x="828" y="361"/>
                    </a:lnTo>
                    <a:lnTo>
                      <a:pt x="855" y="364"/>
                    </a:lnTo>
                    <a:lnTo>
                      <a:pt x="883" y="364"/>
                    </a:lnTo>
                    <a:lnTo>
                      <a:pt x="904" y="356"/>
                    </a:lnTo>
                    <a:lnTo>
                      <a:pt x="923" y="336"/>
                    </a:lnTo>
                    <a:lnTo>
                      <a:pt x="665" y="73"/>
                    </a:lnTo>
                    <a:lnTo>
                      <a:pt x="627" y="79"/>
                    </a:lnTo>
                    <a:lnTo>
                      <a:pt x="589" y="87"/>
                    </a:lnTo>
                    <a:lnTo>
                      <a:pt x="551" y="90"/>
                    </a:lnTo>
                    <a:lnTo>
                      <a:pt x="513" y="95"/>
                    </a:lnTo>
                    <a:lnTo>
                      <a:pt x="475" y="98"/>
                    </a:lnTo>
                    <a:lnTo>
                      <a:pt x="437" y="103"/>
                    </a:lnTo>
                    <a:lnTo>
                      <a:pt x="398" y="107"/>
                    </a:lnTo>
                    <a:lnTo>
                      <a:pt x="361" y="112"/>
                    </a:lnTo>
                    <a:lnTo>
                      <a:pt x="323" y="117"/>
                    </a:lnTo>
                    <a:lnTo>
                      <a:pt x="287" y="123"/>
                    </a:lnTo>
                    <a:lnTo>
                      <a:pt x="250" y="128"/>
                    </a:lnTo>
                    <a:lnTo>
                      <a:pt x="215" y="135"/>
                    </a:lnTo>
                    <a:lnTo>
                      <a:pt x="176" y="144"/>
                    </a:lnTo>
                    <a:lnTo>
                      <a:pt x="141" y="155"/>
                    </a:lnTo>
                    <a:lnTo>
                      <a:pt x="109" y="165"/>
                    </a:lnTo>
                    <a:lnTo>
                      <a:pt x="73" y="179"/>
                    </a:lnTo>
                    <a:lnTo>
                      <a:pt x="100" y="223"/>
                    </a:lnTo>
                    <a:lnTo>
                      <a:pt x="135" y="261"/>
                    </a:lnTo>
                    <a:lnTo>
                      <a:pt x="174" y="296"/>
                    </a:lnTo>
                    <a:lnTo>
                      <a:pt x="215" y="329"/>
                    </a:lnTo>
                    <a:lnTo>
                      <a:pt x="250" y="364"/>
                    </a:lnTo>
                    <a:lnTo>
                      <a:pt x="285" y="400"/>
                    </a:lnTo>
                    <a:lnTo>
                      <a:pt x="312" y="440"/>
                    </a:lnTo>
                    <a:lnTo>
                      <a:pt x="328" y="489"/>
                    </a:lnTo>
                    <a:lnTo>
                      <a:pt x="280" y="470"/>
                    </a:lnTo>
                    <a:lnTo>
                      <a:pt x="236" y="442"/>
                    </a:lnTo>
                    <a:lnTo>
                      <a:pt x="195" y="410"/>
                    </a:lnTo>
                    <a:lnTo>
                      <a:pt x="155" y="370"/>
                    </a:lnTo>
                    <a:lnTo>
                      <a:pt x="116" y="329"/>
                    </a:lnTo>
                    <a:lnTo>
                      <a:pt x="79" y="285"/>
                    </a:lnTo>
                    <a:lnTo>
                      <a:pt x="40" y="245"/>
                    </a:lnTo>
                    <a:lnTo>
                      <a:pt x="0" y="209"/>
                    </a:lnTo>
                    <a:lnTo>
                      <a:pt x="3" y="123"/>
                    </a:lnTo>
                    <a:lnTo>
                      <a:pt x="682" y="0"/>
                    </a:lnTo>
                    <a:lnTo>
                      <a:pt x="1024" y="336"/>
                    </a:lnTo>
                    <a:lnTo>
                      <a:pt x="1019" y="366"/>
                    </a:lnTo>
                    <a:lnTo>
                      <a:pt x="999" y="386"/>
                    </a:lnTo>
                    <a:lnTo>
                      <a:pt x="975" y="400"/>
                    </a:lnTo>
                    <a:lnTo>
                      <a:pt x="947" y="405"/>
                    </a:lnTo>
                    <a:lnTo>
                      <a:pt x="912" y="407"/>
                    </a:lnTo>
                    <a:lnTo>
                      <a:pt x="880" y="410"/>
                    </a:lnTo>
                    <a:lnTo>
                      <a:pt x="848" y="413"/>
                    </a:lnTo>
                    <a:lnTo>
                      <a:pt x="820" y="421"/>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5" name="Freeform 561"/>
              <p:cNvSpPr/>
              <p:nvPr/>
            </p:nvSpPr>
            <p:spPr bwMode="auto">
              <a:xfrm>
                <a:off x="3803" y="3379"/>
                <a:ext cx="86" cy="102"/>
              </a:xfrm>
              <a:custGeom>
                <a:avLst/>
                <a:gdLst>
                  <a:gd name="T0" fmla="*/ 0 w 342"/>
                  <a:gd name="T1" fmla="*/ 0 h 410"/>
                  <a:gd name="T2" fmla="*/ 0 w 342"/>
                  <a:gd name="T3" fmla="*/ 0 h 410"/>
                  <a:gd name="T4" fmla="*/ 0 w 342"/>
                  <a:gd name="T5" fmla="*/ 0 h 410"/>
                  <a:gd name="T6" fmla="*/ 0 w 342"/>
                  <a:gd name="T7" fmla="*/ 0 h 410"/>
                  <a:gd name="T8" fmla="*/ 0 w 342"/>
                  <a:gd name="T9" fmla="*/ 0 h 410"/>
                  <a:gd name="T10" fmla="*/ 0 w 342"/>
                  <a:gd name="T11" fmla="*/ 0 h 410"/>
                  <a:gd name="T12" fmla="*/ 0 w 342"/>
                  <a:gd name="T13" fmla="*/ 0 h 410"/>
                  <a:gd name="T14" fmla="*/ 0 w 342"/>
                  <a:gd name="T15" fmla="*/ 0 h 410"/>
                  <a:gd name="T16" fmla="*/ 0 w 342"/>
                  <a:gd name="T17" fmla="*/ 0 h 410"/>
                  <a:gd name="T18" fmla="*/ 0 w 342"/>
                  <a:gd name="T19" fmla="*/ 0 h 410"/>
                  <a:gd name="T20" fmla="*/ 0 w 342"/>
                  <a:gd name="T21" fmla="*/ 0 h 410"/>
                  <a:gd name="T22" fmla="*/ 0 w 342"/>
                  <a:gd name="T23" fmla="*/ 0 h 410"/>
                  <a:gd name="T24" fmla="*/ 0 w 342"/>
                  <a:gd name="T25" fmla="*/ 0 h 410"/>
                  <a:gd name="T26" fmla="*/ 0 w 342"/>
                  <a:gd name="T27" fmla="*/ 0 h 410"/>
                  <a:gd name="T28" fmla="*/ 0 w 342"/>
                  <a:gd name="T29" fmla="*/ 0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410">
                    <a:moveTo>
                      <a:pt x="295" y="410"/>
                    </a:moveTo>
                    <a:lnTo>
                      <a:pt x="0" y="30"/>
                    </a:lnTo>
                    <a:lnTo>
                      <a:pt x="12" y="16"/>
                    </a:lnTo>
                    <a:lnTo>
                      <a:pt x="26" y="6"/>
                    </a:lnTo>
                    <a:lnTo>
                      <a:pt x="40" y="0"/>
                    </a:lnTo>
                    <a:lnTo>
                      <a:pt x="56" y="0"/>
                    </a:lnTo>
                    <a:lnTo>
                      <a:pt x="97" y="46"/>
                    </a:lnTo>
                    <a:lnTo>
                      <a:pt x="138" y="92"/>
                    </a:lnTo>
                    <a:lnTo>
                      <a:pt x="178" y="141"/>
                    </a:lnTo>
                    <a:lnTo>
                      <a:pt x="217" y="187"/>
                    </a:lnTo>
                    <a:lnTo>
                      <a:pt x="252" y="239"/>
                    </a:lnTo>
                    <a:lnTo>
                      <a:pt x="284" y="288"/>
                    </a:lnTo>
                    <a:lnTo>
                      <a:pt x="314" y="339"/>
                    </a:lnTo>
                    <a:lnTo>
                      <a:pt x="342" y="394"/>
                    </a:lnTo>
                    <a:lnTo>
                      <a:pt x="295" y="410"/>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6" name="Freeform 562"/>
              <p:cNvSpPr/>
              <p:nvPr/>
            </p:nvSpPr>
            <p:spPr bwMode="auto">
              <a:xfrm>
                <a:off x="3622" y="3036"/>
                <a:ext cx="249" cy="107"/>
              </a:xfrm>
              <a:custGeom>
                <a:avLst/>
                <a:gdLst>
                  <a:gd name="T0" fmla="*/ 0 w 994"/>
                  <a:gd name="T1" fmla="*/ 0 h 429"/>
                  <a:gd name="T2" fmla="*/ 0 w 994"/>
                  <a:gd name="T3" fmla="*/ 0 h 429"/>
                  <a:gd name="T4" fmla="*/ 0 w 994"/>
                  <a:gd name="T5" fmla="*/ 0 h 429"/>
                  <a:gd name="T6" fmla="*/ 0 w 994"/>
                  <a:gd name="T7" fmla="*/ 0 h 429"/>
                  <a:gd name="T8" fmla="*/ 0 w 994"/>
                  <a:gd name="T9" fmla="*/ 0 h 429"/>
                  <a:gd name="T10" fmla="*/ 0 w 994"/>
                  <a:gd name="T11" fmla="*/ 0 h 429"/>
                  <a:gd name="T12" fmla="*/ 0 w 994"/>
                  <a:gd name="T13" fmla="*/ 0 h 429"/>
                  <a:gd name="T14" fmla="*/ 0 w 994"/>
                  <a:gd name="T15" fmla="*/ 0 h 429"/>
                  <a:gd name="T16" fmla="*/ 0 w 994"/>
                  <a:gd name="T17" fmla="*/ 0 h 429"/>
                  <a:gd name="T18" fmla="*/ 0 w 994"/>
                  <a:gd name="T19" fmla="*/ 0 h 429"/>
                  <a:gd name="T20" fmla="*/ 0 w 994"/>
                  <a:gd name="T21" fmla="*/ 0 h 429"/>
                  <a:gd name="T22" fmla="*/ 0 w 994"/>
                  <a:gd name="T23" fmla="*/ 0 h 429"/>
                  <a:gd name="T24" fmla="*/ 0 w 994"/>
                  <a:gd name="T25" fmla="*/ 0 h 429"/>
                  <a:gd name="T26" fmla="*/ 0 w 994"/>
                  <a:gd name="T27" fmla="*/ 0 h 429"/>
                  <a:gd name="T28" fmla="*/ 0 w 994"/>
                  <a:gd name="T29" fmla="*/ 0 h 429"/>
                  <a:gd name="T30" fmla="*/ 0 w 994"/>
                  <a:gd name="T31" fmla="*/ 0 h 429"/>
                  <a:gd name="T32" fmla="*/ 0 w 994"/>
                  <a:gd name="T33" fmla="*/ 0 h 429"/>
                  <a:gd name="T34" fmla="*/ 0 w 994"/>
                  <a:gd name="T35" fmla="*/ 0 h 429"/>
                  <a:gd name="T36" fmla="*/ 0 w 994"/>
                  <a:gd name="T37" fmla="*/ 0 h 429"/>
                  <a:gd name="T38" fmla="*/ 0 w 994"/>
                  <a:gd name="T39" fmla="*/ 0 h 429"/>
                  <a:gd name="T40" fmla="*/ 0 w 994"/>
                  <a:gd name="T41" fmla="*/ 0 h 429"/>
                  <a:gd name="T42" fmla="*/ 0 w 994"/>
                  <a:gd name="T43" fmla="*/ 0 h 429"/>
                  <a:gd name="T44" fmla="*/ 0 w 994"/>
                  <a:gd name="T45" fmla="*/ 0 h 429"/>
                  <a:gd name="T46" fmla="*/ 0 w 994"/>
                  <a:gd name="T47" fmla="*/ 0 h 429"/>
                  <a:gd name="T48" fmla="*/ 0 w 994"/>
                  <a:gd name="T49" fmla="*/ 0 h 429"/>
                  <a:gd name="T50" fmla="*/ 0 w 994"/>
                  <a:gd name="T51" fmla="*/ 0 h 429"/>
                  <a:gd name="T52" fmla="*/ 0 w 994"/>
                  <a:gd name="T53" fmla="*/ 0 h 429"/>
                  <a:gd name="T54" fmla="*/ 0 w 994"/>
                  <a:gd name="T55" fmla="*/ 0 h 429"/>
                  <a:gd name="T56" fmla="*/ 0 w 994"/>
                  <a:gd name="T57" fmla="*/ 0 h 429"/>
                  <a:gd name="T58" fmla="*/ 0 w 994"/>
                  <a:gd name="T59" fmla="*/ 0 h 429"/>
                  <a:gd name="T60" fmla="*/ 0 w 994"/>
                  <a:gd name="T61" fmla="*/ 0 h 429"/>
                  <a:gd name="T62" fmla="*/ 0 w 994"/>
                  <a:gd name="T63" fmla="*/ 0 h 429"/>
                  <a:gd name="T64" fmla="*/ 0 w 994"/>
                  <a:gd name="T65" fmla="*/ 0 h 429"/>
                  <a:gd name="T66" fmla="*/ 0 w 994"/>
                  <a:gd name="T67" fmla="*/ 0 h 429"/>
                  <a:gd name="T68" fmla="*/ 0 w 994"/>
                  <a:gd name="T69" fmla="*/ 0 h 429"/>
                  <a:gd name="T70" fmla="*/ 0 w 994"/>
                  <a:gd name="T71" fmla="*/ 0 h 429"/>
                  <a:gd name="T72" fmla="*/ 0 w 994"/>
                  <a:gd name="T73" fmla="*/ 0 h 429"/>
                  <a:gd name="T74" fmla="*/ 0 w 994"/>
                  <a:gd name="T75" fmla="*/ 0 h 429"/>
                  <a:gd name="T76" fmla="*/ 0 w 994"/>
                  <a:gd name="T77" fmla="*/ 0 h 429"/>
                  <a:gd name="T78" fmla="*/ 0 w 994"/>
                  <a:gd name="T79" fmla="*/ 0 h 429"/>
                  <a:gd name="T80" fmla="*/ 0 w 994"/>
                  <a:gd name="T81" fmla="*/ 0 h 4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4" h="429">
                    <a:moveTo>
                      <a:pt x="690" y="391"/>
                    </a:moveTo>
                    <a:lnTo>
                      <a:pt x="663" y="396"/>
                    </a:lnTo>
                    <a:lnTo>
                      <a:pt x="635" y="400"/>
                    </a:lnTo>
                    <a:lnTo>
                      <a:pt x="608" y="405"/>
                    </a:lnTo>
                    <a:lnTo>
                      <a:pt x="580" y="410"/>
                    </a:lnTo>
                    <a:lnTo>
                      <a:pt x="554" y="413"/>
                    </a:lnTo>
                    <a:lnTo>
                      <a:pt x="529" y="418"/>
                    </a:lnTo>
                    <a:lnTo>
                      <a:pt x="502" y="423"/>
                    </a:lnTo>
                    <a:lnTo>
                      <a:pt x="475" y="429"/>
                    </a:lnTo>
                    <a:lnTo>
                      <a:pt x="472" y="402"/>
                    </a:lnTo>
                    <a:lnTo>
                      <a:pt x="478" y="383"/>
                    </a:lnTo>
                    <a:lnTo>
                      <a:pt x="492" y="372"/>
                    </a:lnTo>
                    <a:lnTo>
                      <a:pt x="510" y="364"/>
                    </a:lnTo>
                    <a:lnTo>
                      <a:pt x="529" y="361"/>
                    </a:lnTo>
                    <a:lnTo>
                      <a:pt x="552" y="356"/>
                    </a:lnTo>
                    <a:lnTo>
                      <a:pt x="573" y="353"/>
                    </a:lnTo>
                    <a:lnTo>
                      <a:pt x="592" y="345"/>
                    </a:lnTo>
                    <a:lnTo>
                      <a:pt x="627" y="340"/>
                    </a:lnTo>
                    <a:lnTo>
                      <a:pt x="660" y="334"/>
                    </a:lnTo>
                    <a:lnTo>
                      <a:pt x="695" y="331"/>
                    </a:lnTo>
                    <a:lnTo>
                      <a:pt x="730" y="326"/>
                    </a:lnTo>
                    <a:lnTo>
                      <a:pt x="765" y="321"/>
                    </a:lnTo>
                    <a:lnTo>
                      <a:pt x="799" y="312"/>
                    </a:lnTo>
                    <a:lnTo>
                      <a:pt x="831" y="305"/>
                    </a:lnTo>
                    <a:lnTo>
                      <a:pt x="864" y="291"/>
                    </a:lnTo>
                    <a:lnTo>
                      <a:pt x="836" y="215"/>
                    </a:lnTo>
                    <a:lnTo>
                      <a:pt x="804" y="155"/>
                    </a:lnTo>
                    <a:lnTo>
                      <a:pt x="765" y="111"/>
                    </a:lnTo>
                    <a:lnTo>
                      <a:pt x="725" y="81"/>
                    </a:lnTo>
                    <a:lnTo>
                      <a:pt x="681" y="63"/>
                    </a:lnTo>
                    <a:lnTo>
                      <a:pt x="633" y="54"/>
                    </a:lnTo>
                    <a:lnTo>
                      <a:pt x="584" y="54"/>
                    </a:lnTo>
                    <a:lnTo>
                      <a:pt x="532" y="63"/>
                    </a:lnTo>
                    <a:lnTo>
                      <a:pt x="478" y="74"/>
                    </a:lnTo>
                    <a:lnTo>
                      <a:pt x="421" y="90"/>
                    </a:lnTo>
                    <a:lnTo>
                      <a:pt x="367" y="109"/>
                    </a:lnTo>
                    <a:lnTo>
                      <a:pt x="312" y="125"/>
                    </a:lnTo>
                    <a:lnTo>
                      <a:pt x="255" y="141"/>
                    </a:lnTo>
                    <a:lnTo>
                      <a:pt x="203" y="155"/>
                    </a:lnTo>
                    <a:lnTo>
                      <a:pt x="150" y="163"/>
                    </a:lnTo>
                    <a:lnTo>
                      <a:pt x="100" y="166"/>
                    </a:lnTo>
                    <a:lnTo>
                      <a:pt x="90" y="192"/>
                    </a:lnTo>
                    <a:lnTo>
                      <a:pt x="92" y="220"/>
                    </a:lnTo>
                    <a:lnTo>
                      <a:pt x="106" y="247"/>
                    </a:lnTo>
                    <a:lnTo>
                      <a:pt x="125" y="275"/>
                    </a:lnTo>
                    <a:lnTo>
                      <a:pt x="150" y="301"/>
                    </a:lnTo>
                    <a:lnTo>
                      <a:pt x="174" y="328"/>
                    </a:lnTo>
                    <a:lnTo>
                      <a:pt x="196" y="358"/>
                    </a:lnTo>
                    <a:lnTo>
                      <a:pt x="215" y="386"/>
                    </a:lnTo>
                    <a:lnTo>
                      <a:pt x="185" y="410"/>
                    </a:lnTo>
                    <a:lnTo>
                      <a:pt x="152" y="383"/>
                    </a:lnTo>
                    <a:lnTo>
                      <a:pt x="120" y="353"/>
                    </a:lnTo>
                    <a:lnTo>
                      <a:pt x="86" y="321"/>
                    </a:lnTo>
                    <a:lnTo>
                      <a:pt x="60" y="285"/>
                    </a:lnTo>
                    <a:lnTo>
                      <a:pt x="32" y="247"/>
                    </a:lnTo>
                    <a:lnTo>
                      <a:pt x="14" y="209"/>
                    </a:lnTo>
                    <a:lnTo>
                      <a:pt x="3" y="171"/>
                    </a:lnTo>
                    <a:lnTo>
                      <a:pt x="0" y="134"/>
                    </a:lnTo>
                    <a:lnTo>
                      <a:pt x="40" y="122"/>
                    </a:lnTo>
                    <a:lnTo>
                      <a:pt x="81" y="111"/>
                    </a:lnTo>
                    <a:lnTo>
                      <a:pt x="122" y="100"/>
                    </a:lnTo>
                    <a:lnTo>
                      <a:pt x="166" y="90"/>
                    </a:lnTo>
                    <a:lnTo>
                      <a:pt x="206" y="79"/>
                    </a:lnTo>
                    <a:lnTo>
                      <a:pt x="250" y="68"/>
                    </a:lnTo>
                    <a:lnTo>
                      <a:pt x="293" y="57"/>
                    </a:lnTo>
                    <a:lnTo>
                      <a:pt x="337" y="49"/>
                    </a:lnTo>
                    <a:lnTo>
                      <a:pt x="380" y="38"/>
                    </a:lnTo>
                    <a:lnTo>
                      <a:pt x="423" y="30"/>
                    </a:lnTo>
                    <a:lnTo>
                      <a:pt x="467" y="24"/>
                    </a:lnTo>
                    <a:lnTo>
                      <a:pt x="510" y="16"/>
                    </a:lnTo>
                    <a:lnTo>
                      <a:pt x="557" y="11"/>
                    </a:lnTo>
                    <a:lnTo>
                      <a:pt x="603" y="5"/>
                    </a:lnTo>
                    <a:lnTo>
                      <a:pt x="649" y="3"/>
                    </a:lnTo>
                    <a:lnTo>
                      <a:pt x="695" y="0"/>
                    </a:lnTo>
                    <a:lnTo>
                      <a:pt x="994" y="321"/>
                    </a:lnTo>
                    <a:lnTo>
                      <a:pt x="964" y="342"/>
                    </a:lnTo>
                    <a:lnTo>
                      <a:pt x="931" y="356"/>
                    </a:lnTo>
                    <a:lnTo>
                      <a:pt x="894" y="367"/>
                    </a:lnTo>
                    <a:lnTo>
                      <a:pt x="852" y="372"/>
                    </a:lnTo>
                    <a:lnTo>
                      <a:pt x="811" y="375"/>
                    </a:lnTo>
                    <a:lnTo>
                      <a:pt x="769" y="377"/>
                    </a:lnTo>
                    <a:lnTo>
                      <a:pt x="728" y="383"/>
                    </a:lnTo>
                    <a:lnTo>
                      <a:pt x="690" y="391"/>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7" name="Freeform 563"/>
              <p:cNvSpPr/>
              <p:nvPr/>
            </p:nvSpPr>
            <p:spPr bwMode="auto">
              <a:xfrm>
                <a:off x="3697" y="3221"/>
                <a:ext cx="78" cy="92"/>
              </a:xfrm>
              <a:custGeom>
                <a:avLst/>
                <a:gdLst>
                  <a:gd name="T0" fmla="*/ 0 w 312"/>
                  <a:gd name="T1" fmla="*/ 0 h 366"/>
                  <a:gd name="T2" fmla="*/ 0 w 312"/>
                  <a:gd name="T3" fmla="*/ 0 h 366"/>
                  <a:gd name="T4" fmla="*/ 0 w 312"/>
                  <a:gd name="T5" fmla="*/ 0 h 366"/>
                  <a:gd name="T6" fmla="*/ 0 w 312"/>
                  <a:gd name="T7" fmla="*/ 0 h 366"/>
                  <a:gd name="T8" fmla="*/ 0 w 312"/>
                  <a:gd name="T9" fmla="*/ 0 h 366"/>
                  <a:gd name="T10" fmla="*/ 0 w 312"/>
                  <a:gd name="T11" fmla="*/ 0 h 366"/>
                  <a:gd name="T12" fmla="*/ 0 w 312"/>
                  <a:gd name="T13" fmla="*/ 0 h 366"/>
                  <a:gd name="T14" fmla="*/ 0 w 312"/>
                  <a:gd name="T15" fmla="*/ 0 h 3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2" h="366">
                    <a:moveTo>
                      <a:pt x="0" y="46"/>
                    </a:moveTo>
                    <a:lnTo>
                      <a:pt x="11" y="30"/>
                    </a:lnTo>
                    <a:lnTo>
                      <a:pt x="21" y="10"/>
                    </a:lnTo>
                    <a:lnTo>
                      <a:pt x="35" y="0"/>
                    </a:lnTo>
                    <a:lnTo>
                      <a:pt x="57" y="2"/>
                    </a:lnTo>
                    <a:lnTo>
                      <a:pt x="312" y="325"/>
                    </a:lnTo>
                    <a:lnTo>
                      <a:pt x="272" y="366"/>
                    </a:lnTo>
                    <a:lnTo>
                      <a:pt x="0" y="46"/>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8" name="Freeform 564"/>
              <p:cNvSpPr/>
              <p:nvPr/>
            </p:nvSpPr>
            <p:spPr bwMode="auto">
              <a:xfrm>
                <a:off x="3538" y="3127"/>
                <a:ext cx="169" cy="218"/>
              </a:xfrm>
              <a:custGeom>
                <a:avLst/>
                <a:gdLst>
                  <a:gd name="T0" fmla="*/ 0 w 674"/>
                  <a:gd name="T1" fmla="*/ 0 h 874"/>
                  <a:gd name="T2" fmla="*/ 0 w 674"/>
                  <a:gd name="T3" fmla="*/ 0 h 874"/>
                  <a:gd name="T4" fmla="*/ 0 w 674"/>
                  <a:gd name="T5" fmla="*/ 0 h 874"/>
                  <a:gd name="T6" fmla="*/ 0 w 674"/>
                  <a:gd name="T7" fmla="*/ 0 h 874"/>
                  <a:gd name="T8" fmla="*/ 0 w 674"/>
                  <a:gd name="T9" fmla="*/ 0 h 874"/>
                  <a:gd name="T10" fmla="*/ 0 w 674"/>
                  <a:gd name="T11" fmla="*/ 0 h 874"/>
                  <a:gd name="T12" fmla="*/ 0 w 674"/>
                  <a:gd name="T13" fmla="*/ 0 h 874"/>
                  <a:gd name="T14" fmla="*/ 0 w 674"/>
                  <a:gd name="T15" fmla="*/ 0 h 874"/>
                  <a:gd name="T16" fmla="*/ 0 w 674"/>
                  <a:gd name="T17" fmla="*/ 0 h 874"/>
                  <a:gd name="T18" fmla="*/ 0 w 674"/>
                  <a:gd name="T19" fmla="*/ 0 h 874"/>
                  <a:gd name="T20" fmla="*/ 0 w 674"/>
                  <a:gd name="T21" fmla="*/ 0 h 874"/>
                  <a:gd name="T22" fmla="*/ 0 w 674"/>
                  <a:gd name="T23" fmla="*/ 0 h 874"/>
                  <a:gd name="T24" fmla="*/ 0 w 674"/>
                  <a:gd name="T25" fmla="*/ 0 h 8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874">
                    <a:moveTo>
                      <a:pt x="658" y="874"/>
                    </a:moveTo>
                    <a:lnTo>
                      <a:pt x="614" y="872"/>
                    </a:lnTo>
                    <a:lnTo>
                      <a:pt x="0" y="57"/>
                    </a:lnTo>
                    <a:lnTo>
                      <a:pt x="3" y="41"/>
                    </a:lnTo>
                    <a:lnTo>
                      <a:pt x="0" y="24"/>
                    </a:lnTo>
                    <a:lnTo>
                      <a:pt x="5" y="11"/>
                    </a:lnTo>
                    <a:lnTo>
                      <a:pt x="16" y="0"/>
                    </a:lnTo>
                    <a:lnTo>
                      <a:pt x="62" y="0"/>
                    </a:lnTo>
                    <a:lnTo>
                      <a:pt x="670" y="815"/>
                    </a:lnTo>
                    <a:lnTo>
                      <a:pt x="670" y="828"/>
                    </a:lnTo>
                    <a:lnTo>
                      <a:pt x="674" y="844"/>
                    </a:lnTo>
                    <a:lnTo>
                      <a:pt x="668" y="861"/>
                    </a:lnTo>
                    <a:lnTo>
                      <a:pt x="658" y="874"/>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9" name="Freeform 565"/>
              <p:cNvSpPr/>
              <p:nvPr/>
            </p:nvSpPr>
            <p:spPr bwMode="auto">
              <a:xfrm>
                <a:off x="3600" y="3091"/>
                <a:ext cx="64" cy="91"/>
              </a:xfrm>
              <a:custGeom>
                <a:avLst/>
                <a:gdLst>
                  <a:gd name="T0" fmla="*/ 0 w 258"/>
                  <a:gd name="T1" fmla="*/ 0 h 364"/>
                  <a:gd name="T2" fmla="*/ 0 w 258"/>
                  <a:gd name="T3" fmla="*/ 0 h 364"/>
                  <a:gd name="T4" fmla="*/ 0 w 258"/>
                  <a:gd name="T5" fmla="*/ 0 h 364"/>
                  <a:gd name="T6" fmla="*/ 0 w 258"/>
                  <a:gd name="T7" fmla="*/ 0 h 364"/>
                  <a:gd name="T8" fmla="*/ 0 w 258"/>
                  <a:gd name="T9" fmla="*/ 0 h 364"/>
                  <a:gd name="T10" fmla="*/ 0 w 258"/>
                  <a:gd name="T11" fmla="*/ 0 h 364"/>
                  <a:gd name="T12" fmla="*/ 0 w 258"/>
                  <a:gd name="T13" fmla="*/ 0 h 364"/>
                  <a:gd name="T14" fmla="*/ 0 w 258"/>
                  <a:gd name="T15" fmla="*/ 0 h 364"/>
                  <a:gd name="T16" fmla="*/ 0 w 258"/>
                  <a:gd name="T17" fmla="*/ 0 h 364"/>
                  <a:gd name="T18" fmla="*/ 0 w 258"/>
                  <a:gd name="T19" fmla="*/ 0 h 364"/>
                  <a:gd name="T20" fmla="*/ 0 w 258"/>
                  <a:gd name="T21" fmla="*/ 0 h 364"/>
                  <a:gd name="T22" fmla="*/ 0 w 258"/>
                  <a:gd name="T23" fmla="*/ 0 h 364"/>
                  <a:gd name="T24" fmla="*/ 0 w 258"/>
                  <a:gd name="T25" fmla="*/ 0 h 364"/>
                  <a:gd name="T26" fmla="*/ 0 w 258"/>
                  <a:gd name="T27" fmla="*/ 0 h 364"/>
                  <a:gd name="T28" fmla="*/ 0 w 258"/>
                  <a:gd name="T29" fmla="*/ 0 h 364"/>
                  <a:gd name="T30" fmla="*/ 0 w 258"/>
                  <a:gd name="T31" fmla="*/ 0 h 364"/>
                  <a:gd name="T32" fmla="*/ 0 w 258"/>
                  <a:gd name="T33" fmla="*/ 0 h 364"/>
                  <a:gd name="T34" fmla="*/ 0 w 258"/>
                  <a:gd name="T35" fmla="*/ 0 h 364"/>
                  <a:gd name="T36" fmla="*/ 0 w 258"/>
                  <a:gd name="T37" fmla="*/ 0 h 364"/>
                  <a:gd name="T38" fmla="*/ 0 w 258"/>
                  <a:gd name="T39" fmla="*/ 0 h 364"/>
                  <a:gd name="T40" fmla="*/ 0 w 258"/>
                  <a:gd name="T41" fmla="*/ 0 h 364"/>
                  <a:gd name="T42" fmla="*/ 0 w 258"/>
                  <a:gd name="T43" fmla="*/ 0 h 3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8" h="364">
                    <a:moveTo>
                      <a:pt x="231" y="364"/>
                    </a:moveTo>
                    <a:lnTo>
                      <a:pt x="196" y="334"/>
                    </a:lnTo>
                    <a:lnTo>
                      <a:pt x="164" y="298"/>
                    </a:lnTo>
                    <a:lnTo>
                      <a:pt x="130" y="261"/>
                    </a:lnTo>
                    <a:lnTo>
                      <a:pt x="104" y="222"/>
                    </a:lnTo>
                    <a:lnTo>
                      <a:pt x="76" y="182"/>
                    </a:lnTo>
                    <a:lnTo>
                      <a:pt x="49" y="141"/>
                    </a:lnTo>
                    <a:lnTo>
                      <a:pt x="25" y="101"/>
                    </a:lnTo>
                    <a:lnTo>
                      <a:pt x="0" y="60"/>
                    </a:lnTo>
                    <a:lnTo>
                      <a:pt x="9" y="44"/>
                    </a:lnTo>
                    <a:lnTo>
                      <a:pt x="14" y="27"/>
                    </a:lnTo>
                    <a:lnTo>
                      <a:pt x="21" y="11"/>
                    </a:lnTo>
                    <a:lnTo>
                      <a:pt x="33" y="0"/>
                    </a:lnTo>
                    <a:lnTo>
                      <a:pt x="60" y="44"/>
                    </a:lnTo>
                    <a:lnTo>
                      <a:pt x="90" y="85"/>
                    </a:lnTo>
                    <a:lnTo>
                      <a:pt x="120" y="125"/>
                    </a:lnTo>
                    <a:lnTo>
                      <a:pt x="150" y="168"/>
                    </a:lnTo>
                    <a:lnTo>
                      <a:pt x="180" y="209"/>
                    </a:lnTo>
                    <a:lnTo>
                      <a:pt x="210" y="250"/>
                    </a:lnTo>
                    <a:lnTo>
                      <a:pt x="234" y="293"/>
                    </a:lnTo>
                    <a:lnTo>
                      <a:pt x="258" y="337"/>
                    </a:lnTo>
                    <a:lnTo>
                      <a:pt x="231" y="364"/>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80" name="Freeform 566"/>
              <p:cNvSpPr/>
              <p:nvPr/>
            </p:nvSpPr>
            <p:spPr bwMode="auto">
              <a:xfrm>
                <a:off x="3493" y="3030"/>
                <a:ext cx="144" cy="27"/>
              </a:xfrm>
              <a:custGeom>
                <a:avLst/>
                <a:gdLst>
                  <a:gd name="T0" fmla="*/ 0 w 579"/>
                  <a:gd name="T1" fmla="*/ 0 h 111"/>
                  <a:gd name="T2" fmla="*/ 0 w 579"/>
                  <a:gd name="T3" fmla="*/ 0 h 111"/>
                  <a:gd name="T4" fmla="*/ 0 w 579"/>
                  <a:gd name="T5" fmla="*/ 0 h 111"/>
                  <a:gd name="T6" fmla="*/ 0 w 579"/>
                  <a:gd name="T7" fmla="*/ 0 h 111"/>
                  <a:gd name="T8" fmla="*/ 0 w 579"/>
                  <a:gd name="T9" fmla="*/ 0 h 111"/>
                  <a:gd name="T10" fmla="*/ 0 w 579"/>
                  <a:gd name="T11" fmla="*/ 0 h 111"/>
                  <a:gd name="T12" fmla="*/ 0 w 579"/>
                  <a:gd name="T13" fmla="*/ 0 h 111"/>
                  <a:gd name="T14" fmla="*/ 0 w 579"/>
                  <a:gd name="T15" fmla="*/ 0 h 111"/>
                  <a:gd name="T16" fmla="*/ 0 w 579"/>
                  <a:gd name="T17" fmla="*/ 0 h 111"/>
                  <a:gd name="T18" fmla="*/ 0 w 579"/>
                  <a:gd name="T19" fmla="*/ 0 h 111"/>
                  <a:gd name="T20" fmla="*/ 0 w 579"/>
                  <a:gd name="T21" fmla="*/ 0 h 111"/>
                  <a:gd name="T22" fmla="*/ 0 w 579"/>
                  <a:gd name="T23" fmla="*/ 0 h 111"/>
                  <a:gd name="T24" fmla="*/ 0 w 579"/>
                  <a:gd name="T25" fmla="*/ 0 h 111"/>
                  <a:gd name="T26" fmla="*/ 0 w 579"/>
                  <a:gd name="T27" fmla="*/ 0 h 111"/>
                  <a:gd name="T28" fmla="*/ 0 w 579"/>
                  <a:gd name="T29" fmla="*/ 0 h 111"/>
                  <a:gd name="T30" fmla="*/ 0 w 579"/>
                  <a:gd name="T31" fmla="*/ 0 h 111"/>
                  <a:gd name="T32" fmla="*/ 0 w 579"/>
                  <a:gd name="T33" fmla="*/ 0 h 111"/>
                  <a:gd name="T34" fmla="*/ 0 w 579"/>
                  <a:gd name="T35" fmla="*/ 0 h 111"/>
                  <a:gd name="T36" fmla="*/ 0 w 579"/>
                  <a:gd name="T37" fmla="*/ 0 h 111"/>
                  <a:gd name="T38" fmla="*/ 0 w 579"/>
                  <a:gd name="T39" fmla="*/ 0 h 111"/>
                  <a:gd name="T40" fmla="*/ 0 w 579"/>
                  <a:gd name="T41" fmla="*/ 0 h 111"/>
                  <a:gd name="T42" fmla="*/ 0 w 579"/>
                  <a:gd name="T43" fmla="*/ 0 h 111"/>
                  <a:gd name="T44" fmla="*/ 0 w 579"/>
                  <a:gd name="T45" fmla="*/ 0 h 111"/>
                  <a:gd name="T46" fmla="*/ 0 w 579"/>
                  <a:gd name="T47" fmla="*/ 0 h 111"/>
                  <a:gd name="T48" fmla="*/ 0 w 579"/>
                  <a:gd name="T49" fmla="*/ 0 h 111"/>
                  <a:gd name="T50" fmla="*/ 0 w 579"/>
                  <a:gd name="T51" fmla="*/ 0 h 111"/>
                  <a:gd name="T52" fmla="*/ 0 w 579"/>
                  <a:gd name="T53" fmla="*/ 0 h 111"/>
                  <a:gd name="T54" fmla="*/ 0 w 579"/>
                  <a:gd name="T55" fmla="*/ 0 h 111"/>
                  <a:gd name="T56" fmla="*/ 0 w 579"/>
                  <a:gd name="T57" fmla="*/ 0 h 111"/>
                  <a:gd name="T58" fmla="*/ 0 w 579"/>
                  <a:gd name="T59" fmla="*/ 0 h 111"/>
                  <a:gd name="T60" fmla="*/ 0 w 579"/>
                  <a:gd name="T61" fmla="*/ 0 h 111"/>
                  <a:gd name="T62" fmla="*/ 0 w 579"/>
                  <a:gd name="T63" fmla="*/ 0 h 111"/>
                  <a:gd name="T64" fmla="*/ 0 w 579"/>
                  <a:gd name="T65" fmla="*/ 0 h 111"/>
                  <a:gd name="T66" fmla="*/ 0 w 579"/>
                  <a:gd name="T67" fmla="*/ 0 h 111"/>
                  <a:gd name="T68" fmla="*/ 0 w 579"/>
                  <a:gd name="T69" fmla="*/ 0 h 111"/>
                  <a:gd name="T70" fmla="*/ 0 w 579"/>
                  <a:gd name="T71" fmla="*/ 0 h 111"/>
                  <a:gd name="T72" fmla="*/ 0 w 579"/>
                  <a:gd name="T73" fmla="*/ 0 h 111"/>
                  <a:gd name="T74" fmla="*/ 0 w 579"/>
                  <a:gd name="T75" fmla="*/ 0 h 111"/>
                  <a:gd name="T76" fmla="*/ 0 w 579"/>
                  <a:gd name="T77" fmla="*/ 0 h 111"/>
                  <a:gd name="T78" fmla="*/ 0 w 579"/>
                  <a:gd name="T79" fmla="*/ 0 h 111"/>
                  <a:gd name="T80" fmla="*/ 0 w 579"/>
                  <a:gd name="T81" fmla="*/ 0 h 111"/>
                  <a:gd name="T82" fmla="*/ 0 w 579"/>
                  <a:gd name="T83" fmla="*/ 0 h 1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9" h="111">
                    <a:moveTo>
                      <a:pt x="535" y="60"/>
                    </a:moveTo>
                    <a:lnTo>
                      <a:pt x="503" y="63"/>
                    </a:lnTo>
                    <a:lnTo>
                      <a:pt x="468" y="66"/>
                    </a:lnTo>
                    <a:lnTo>
                      <a:pt x="434" y="69"/>
                    </a:lnTo>
                    <a:lnTo>
                      <a:pt x="402" y="71"/>
                    </a:lnTo>
                    <a:lnTo>
                      <a:pt x="367" y="71"/>
                    </a:lnTo>
                    <a:lnTo>
                      <a:pt x="332" y="74"/>
                    </a:lnTo>
                    <a:lnTo>
                      <a:pt x="299" y="76"/>
                    </a:lnTo>
                    <a:lnTo>
                      <a:pt x="263" y="76"/>
                    </a:lnTo>
                    <a:lnTo>
                      <a:pt x="231" y="79"/>
                    </a:lnTo>
                    <a:lnTo>
                      <a:pt x="196" y="82"/>
                    </a:lnTo>
                    <a:lnTo>
                      <a:pt x="163" y="88"/>
                    </a:lnTo>
                    <a:lnTo>
                      <a:pt x="131" y="90"/>
                    </a:lnTo>
                    <a:lnTo>
                      <a:pt x="98" y="95"/>
                    </a:lnTo>
                    <a:lnTo>
                      <a:pt x="65" y="99"/>
                    </a:lnTo>
                    <a:lnTo>
                      <a:pt x="32" y="106"/>
                    </a:lnTo>
                    <a:lnTo>
                      <a:pt x="0" y="111"/>
                    </a:lnTo>
                    <a:lnTo>
                      <a:pt x="0" y="95"/>
                    </a:lnTo>
                    <a:lnTo>
                      <a:pt x="2" y="82"/>
                    </a:lnTo>
                    <a:lnTo>
                      <a:pt x="11" y="71"/>
                    </a:lnTo>
                    <a:lnTo>
                      <a:pt x="22" y="63"/>
                    </a:lnTo>
                    <a:lnTo>
                      <a:pt x="36" y="58"/>
                    </a:lnTo>
                    <a:lnTo>
                      <a:pt x="49" y="53"/>
                    </a:lnTo>
                    <a:lnTo>
                      <a:pt x="62" y="46"/>
                    </a:lnTo>
                    <a:lnTo>
                      <a:pt x="73" y="41"/>
                    </a:lnTo>
                    <a:lnTo>
                      <a:pt x="103" y="36"/>
                    </a:lnTo>
                    <a:lnTo>
                      <a:pt x="133" y="30"/>
                    </a:lnTo>
                    <a:lnTo>
                      <a:pt x="166" y="25"/>
                    </a:lnTo>
                    <a:lnTo>
                      <a:pt x="196" y="20"/>
                    </a:lnTo>
                    <a:lnTo>
                      <a:pt x="228" y="14"/>
                    </a:lnTo>
                    <a:lnTo>
                      <a:pt x="258" y="9"/>
                    </a:lnTo>
                    <a:lnTo>
                      <a:pt x="291" y="6"/>
                    </a:lnTo>
                    <a:lnTo>
                      <a:pt x="323" y="4"/>
                    </a:lnTo>
                    <a:lnTo>
                      <a:pt x="356" y="0"/>
                    </a:lnTo>
                    <a:lnTo>
                      <a:pt x="386" y="0"/>
                    </a:lnTo>
                    <a:lnTo>
                      <a:pt x="418" y="0"/>
                    </a:lnTo>
                    <a:lnTo>
                      <a:pt x="450" y="0"/>
                    </a:lnTo>
                    <a:lnTo>
                      <a:pt x="484" y="4"/>
                    </a:lnTo>
                    <a:lnTo>
                      <a:pt x="516" y="6"/>
                    </a:lnTo>
                    <a:lnTo>
                      <a:pt x="546" y="11"/>
                    </a:lnTo>
                    <a:lnTo>
                      <a:pt x="579" y="17"/>
                    </a:lnTo>
                    <a:lnTo>
                      <a:pt x="535" y="60"/>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7919" name="AutoShape 579"/>
            <p:cNvSpPr>
              <a:spLocks noChangeArrowheads="1"/>
            </p:cNvSpPr>
            <p:nvPr/>
          </p:nvSpPr>
          <p:spPr bwMode="auto">
            <a:xfrm>
              <a:off x="2640" y="768"/>
              <a:ext cx="2016" cy="912"/>
            </a:xfrm>
            <a:prstGeom prst="roundRect">
              <a:avLst>
                <a:gd name="adj" fmla="val 16667"/>
              </a:avLst>
            </a:prstGeom>
            <a:noFill/>
            <a:ln w="9525" algn="ctr">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grpSp>
      <p:sp>
        <p:nvSpPr>
          <p:cNvPr id="190020" name="AutoShape 580"/>
          <p:cNvSpPr>
            <a:spLocks noChangeArrowheads="1"/>
          </p:cNvSpPr>
          <p:nvPr/>
        </p:nvSpPr>
        <p:spPr bwMode="auto">
          <a:xfrm rot="10800000">
            <a:off x="7696200" y="381000"/>
            <a:ext cx="1752600" cy="533400"/>
          </a:xfrm>
          <a:prstGeom prst="wedgeRoundRectCallout">
            <a:avLst>
              <a:gd name="adj1" fmla="val 42750"/>
              <a:gd name="adj2" fmla="val -161907"/>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2400">
                <a:solidFill>
                  <a:srgbClr val="000000"/>
                </a:solidFill>
              </a:rPr>
              <a:t>图灵机</a:t>
            </a:r>
            <a:r>
              <a:rPr lang="en-US" altLang="zh-CN" sz="2400">
                <a:solidFill>
                  <a:srgbClr val="000000"/>
                </a:solidFill>
              </a:rPr>
              <a:t>!</a:t>
            </a:r>
            <a:endParaRPr lang="en-US" altLang="zh-CN" sz="2400">
              <a:solidFill>
                <a:srgbClr val="000000"/>
              </a:solidFill>
            </a:endParaRPr>
          </a:p>
        </p:txBody>
      </p:sp>
      <p:grpSp>
        <p:nvGrpSpPr>
          <p:cNvPr id="190035" name="Group 595"/>
          <p:cNvGrpSpPr/>
          <p:nvPr/>
        </p:nvGrpSpPr>
        <p:grpSpPr bwMode="auto">
          <a:xfrm>
            <a:off x="4724400" y="4114801"/>
            <a:ext cx="5638800" cy="2720975"/>
            <a:chOff x="2016" y="2592"/>
            <a:chExt cx="3552" cy="1714"/>
          </a:xfrm>
        </p:grpSpPr>
        <p:sp>
          <p:nvSpPr>
            <p:cNvPr id="37899" name="Text Box 576"/>
            <p:cNvSpPr txBox="1">
              <a:spLocks noChangeArrowheads="1"/>
            </p:cNvSpPr>
            <p:nvPr/>
          </p:nvSpPr>
          <p:spPr bwMode="auto">
            <a:xfrm>
              <a:off x="2928" y="2820"/>
              <a:ext cx="1440" cy="300"/>
            </a:xfrm>
            <a:prstGeom prst="rect">
              <a:avLst/>
            </a:prstGeom>
            <a:noFill/>
            <a:ln w="1905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50000"/>
                </a:spcBef>
                <a:buClrTx/>
                <a:buSzTx/>
                <a:buFontTx/>
                <a:buNone/>
              </a:pPr>
              <a:r>
                <a:rPr lang="zh-CN" altLang="en-US" sz="2400">
                  <a:solidFill>
                    <a:srgbClr val="FF0000"/>
                  </a:solidFill>
                </a:rPr>
                <a:t>扩展总线接口</a:t>
              </a:r>
              <a:endParaRPr lang="zh-CN" altLang="en-US" sz="2400">
                <a:solidFill>
                  <a:srgbClr val="FF0000"/>
                </a:solidFill>
              </a:endParaRPr>
            </a:p>
          </p:txBody>
        </p:sp>
        <p:sp>
          <p:nvSpPr>
            <p:cNvPr id="37900" name="AutoShape 577"/>
            <p:cNvSpPr>
              <a:spLocks noChangeArrowheads="1"/>
            </p:cNvSpPr>
            <p:nvPr/>
          </p:nvSpPr>
          <p:spPr bwMode="auto">
            <a:xfrm>
              <a:off x="3528" y="2592"/>
              <a:ext cx="240" cy="240"/>
            </a:xfrm>
            <a:prstGeom prst="upDownArrow">
              <a:avLst>
                <a:gd name="adj1" fmla="val 50000"/>
                <a:gd name="adj2" fmla="val 20000"/>
              </a:avLst>
            </a:prstGeom>
            <a:solidFill>
              <a:srgbClr val="CCFF66"/>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1" name="AutoShape 581"/>
            <p:cNvSpPr>
              <a:spLocks noChangeArrowheads="1"/>
            </p:cNvSpPr>
            <p:nvPr/>
          </p:nvSpPr>
          <p:spPr bwMode="auto">
            <a:xfrm rot="5400000">
              <a:off x="4008" y="2712"/>
              <a:ext cx="192" cy="1488"/>
            </a:xfrm>
            <a:prstGeom prst="can">
              <a:avLst>
                <a:gd name="adj" fmla="val 16433"/>
              </a:avLst>
            </a:prstGeom>
            <a:gradFill rotWithShape="1">
              <a:gsLst>
                <a:gs pos="0">
                  <a:srgbClr val="0099FF"/>
                </a:gs>
                <a:gs pos="50000">
                  <a:srgbClr val="004776"/>
                </a:gs>
                <a:gs pos="100000">
                  <a:srgbClr val="0099FF"/>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2" name="AutoShape 582"/>
            <p:cNvSpPr>
              <a:spLocks noChangeArrowheads="1"/>
            </p:cNvSpPr>
            <p:nvPr/>
          </p:nvSpPr>
          <p:spPr bwMode="auto">
            <a:xfrm>
              <a:off x="3504" y="3552"/>
              <a:ext cx="240" cy="240"/>
            </a:xfrm>
            <a:prstGeom prst="upDownArrow">
              <a:avLst>
                <a:gd name="adj1" fmla="val 50000"/>
                <a:gd name="adj2" fmla="val 20000"/>
              </a:avLst>
            </a:prstGeom>
            <a:solidFill>
              <a:srgbClr val="0099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3" name="AutoShape 583"/>
            <p:cNvSpPr>
              <a:spLocks noChangeArrowheads="1"/>
            </p:cNvSpPr>
            <p:nvPr/>
          </p:nvSpPr>
          <p:spPr bwMode="auto">
            <a:xfrm>
              <a:off x="3504" y="3120"/>
              <a:ext cx="240" cy="240"/>
            </a:xfrm>
            <a:prstGeom prst="upDownArrow">
              <a:avLst>
                <a:gd name="adj1" fmla="val 50000"/>
                <a:gd name="adj2" fmla="val 20000"/>
              </a:avLst>
            </a:prstGeom>
            <a:solidFill>
              <a:srgbClr val="0099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4" name="Text Box 584"/>
            <p:cNvSpPr txBox="1">
              <a:spLocks noChangeArrowheads="1"/>
            </p:cNvSpPr>
            <p:nvPr/>
          </p:nvSpPr>
          <p:spPr bwMode="auto">
            <a:xfrm>
              <a:off x="4368" y="3072"/>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zh-CN" altLang="en-US" sz="2400">
                  <a:solidFill>
                    <a:srgbClr val="FF0000"/>
                  </a:solidFill>
                </a:rPr>
                <a:t>扩展总线</a:t>
              </a:r>
              <a:endParaRPr lang="zh-CN" altLang="en-US" sz="2400">
                <a:solidFill>
                  <a:srgbClr val="FF0000"/>
                </a:solidFill>
              </a:endParaRPr>
            </a:p>
          </p:txBody>
        </p:sp>
        <p:sp>
          <p:nvSpPr>
            <p:cNvPr id="37905" name="Text Box 585"/>
            <p:cNvSpPr txBox="1">
              <a:spLocks noChangeArrowheads="1"/>
            </p:cNvSpPr>
            <p:nvPr/>
          </p:nvSpPr>
          <p:spPr bwMode="auto">
            <a:xfrm>
              <a:off x="3072" y="3792"/>
              <a:ext cx="1056" cy="300"/>
            </a:xfrm>
            <a:prstGeom prst="rect">
              <a:avLst/>
            </a:prstGeom>
            <a:noFill/>
            <a:ln w="19050"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50000"/>
                </a:spcBef>
                <a:buClrTx/>
                <a:buSzTx/>
                <a:buFontTx/>
                <a:buNone/>
              </a:pPr>
              <a:r>
                <a:rPr lang="zh-CN" altLang="en-US" sz="2400">
                  <a:solidFill>
                    <a:srgbClr val="FF0000"/>
                  </a:solidFill>
                </a:rPr>
                <a:t>并行口</a:t>
              </a:r>
              <a:endParaRPr lang="zh-CN" altLang="en-US" sz="2400">
                <a:solidFill>
                  <a:srgbClr val="FF0000"/>
                </a:solidFill>
              </a:endParaRPr>
            </a:p>
          </p:txBody>
        </p:sp>
        <p:sp>
          <p:nvSpPr>
            <p:cNvPr id="37906" name="AutoShape 586"/>
            <p:cNvSpPr>
              <a:spLocks noChangeArrowheads="1"/>
            </p:cNvSpPr>
            <p:nvPr/>
          </p:nvSpPr>
          <p:spPr bwMode="auto">
            <a:xfrm>
              <a:off x="4464" y="3552"/>
              <a:ext cx="240" cy="240"/>
            </a:xfrm>
            <a:prstGeom prst="upDownArrow">
              <a:avLst>
                <a:gd name="adj1" fmla="val 50000"/>
                <a:gd name="adj2" fmla="val 20000"/>
              </a:avLst>
            </a:prstGeom>
            <a:solidFill>
              <a:srgbClr val="0099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pic>
          <p:nvPicPr>
            <p:cNvPr id="37907" name="Picture 5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 y="3792"/>
              <a:ext cx="864" cy="367"/>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908" name="Freeform 588"/>
            <p:cNvSpPr/>
            <p:nvPr/>
          </p:nvSpPr>
          <p:spPr bwMode="auto">
            <a:xfrm>
              <a:off x="2448" y="3872"/>
              <a:ext cx="768" cy="208"/>
            </a:xfrm>
            <a:custGeom>
              <a:avLst/>
              <a:gdLst>
                <a:gd name="T0" fmla="*/ 156 w 1056"/>
                <a:gd name="T1" fmla="*/ 0 h 448"/>
                <a:gd name="T2" fmla="*/ 121 w 1056"/>
                <a:gd name="T3" fmla="*/ 4 h 448"/>
                <a:gd name="T4" fmla="*/ 0 w 1056"/>
                <a:gd name="T5" fmla="*/ 4 h 448"/>
                <a:gd name="T6" fmla="*/ 0 60000 65536"/>
                <a:gd name="T7" fmla="*/ 0 60000 65536"/>
                <a:gd name="T8" fmla="*/ 0 60000 65536"/>
              </a:gdLst>
              <a:ahLst/>
              <a:cxnLst>
                <a:cxn ang="T6">
                  <a:pos x="T0" y="T1"/>
                </a:cxn>
                <a:cxn ang="T7">
                  <a:pos x="T2" y="T3"/>
                </a:cxn>
                <a:cxn ang="T8">
                  <a:pos x="T4" y="T5"/>
                </a:cxn>
              </a:cxnLst>
              <a:rect l="0" t="0" r="r" b="b"/>
              <a:pathLst>
                <a:path w="1056" h="448">
                  <a:moveTo>
                    <a:pt x="1056" y="0"/>
                  </a:moveTo>
                  <a:cubicBezTo>
                    <a:pt x="1024" y="160"/>
                    <a:pt x="992" y="320"/>
                    <a:pt x="816" y="384"/>
                  </a:cubicBezTo>
                  <a:cubicBezTo>
                    <a:pt x="640" y="448"/>
                    <a:pt x="320" y="416"/>
                    <a:pt x="0" y="384"/>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pic>
          <p:nvPicPr>
            <p:cNvPr id="37909" name="Picture 5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 y="3744"/>
              <a:ext cx="768" cy="56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0036" name="AutoShape 596"/>
          <p:cNvSpPr>
            <a:spLocks noChangeArrowheads="1"/>
          </p:cNvSpPr>
          <p:nvPr/>
        </p:nvSpPr>
        <p:spPr bwMode="auto">
          <a:xfrm rot="10800000">
            <a:off x="8305800" y="1219200"/>
            <a:ext cx="3352800" cy="958850"/>
          </a:xfrm>
          <a:prstGeom prst="wedgeRoundRectCallout">
            <a:avLst>
              <a:gd name="adj1" fmla="val 63070"/>
              <a:gd name="adj2" fmla="val -237"/>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2400" dirty="0">
                <a:solidFill>
                  <a:srgbClr val="000000"/>
                </a:solidFill>
              </a:rPr>
              <a:t>越来越多的任务超越了这个部分</a:t>
            </a:r>
            <a:r>
              <a:rPr lang="en-US" altLang="zh-CN" sz="2400" dirty="0">
                <a:solidFill>
                  <a:srgbClr val="000000"/>
                </a:solidFill>
              </a:rPr>
              <a:t>(</a:t>
            </a:r>
            <a:r>
              <a:rPr lang="zh-CN" altLang="en-US" sz="2400" dirty="0">
                <a:solidFill>
                  <a:srgbClr val="000000"/>
                </a:solidFill>
              </a:rPr>
              <a:t>如</a:t>
            </a:r>
            <a:r>
              <a:rPr lang="en-US" altLang="zh-CN" sz="2400" dirty="0">
                <a:solidFill>
                  <a:srgbClr val="000000"/>
                </a:solidFill>
              </a:rPr>
              <a:t>Web)!</a:t>
            </a:r>
            <a:endParaRPr lang="en-US" altLang="zh-CN"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0030"/>
                                        </p:tgtEl>
                                        <p:attrNameLst>
                                          <p:attrName>style.visibility</p:attrName>
                                        </p:attrNameLst>
                                      </p:cBhvr>
                                      <p:to>
                                        <p:strVal val="visible"/>
                                      </p:to>
                                    </p:set>
                                    <p:animEffect transition="in" filter="dissolve">
                                      <p:cBhvr>
                                        <p:cTn id="7" dur="500"/>
                                        <p:tgtEl>
                                          <p:spTgt spid="19003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4" fill="hold" nodeType="clickEffect">
                                  <p:stCondLst>
                                    <p:cond delay="0"/>
                                  </p:stCondLst>
                                  <p:childTnLst>
                                    <p:set>
                                      <p:cBhvr>
                                        <p:cTn id="11" dur="1" fill="hold">
                                          <p:stCondLst>
                                            <p:cond delay="0"/>
                                          </p:stCondLst>
                                        </p:cTn>
                                        <p:tgtEl>
                                          <p:spTgt spid="190031"/>
                                        </p:tgtEl>
                                        <p:attrNameLst>
                                          <p:attrName>style.visibility</p:attrName>
                                        </p:attrNameLst>
                                      </p:cBhvr>
                                      <p:to>
                                        <p:strVal val="visible"/>
                                      </p:to>
                                    </p:set>
                                    <p:anim calcmode="lin" valueType="num">
                                      <p:cBhvr>
                                        <p:cTn id="12" dur="500" fill="hold"/>
                                        <p:tgtEl>
                                          <p:spTgt spid="190031"/>
                                        </p:tgtEl>
                                        <p:attrNameLst>
                                          <p:attrName>ppt_x</p:attrName>
                                        </p:attrNameLst>
                                      </p:cBhvr>
                                      <p:tavLst>
                                        <p:tav tm="0">
                                          <p:val>
                                            <p:strVal val="#ppt_x"/>
                                          </p:val>
                                        </p:tav>
                                        <p:tav tm="100000">
                                          <p:val>
                                            <p:strVal val="#ppt_x"/>
                                          </p:val>
                                        </p:tav>
                                      </p:tavLst>
                                    </p:anim>
                                    <p:anim calcmode="lin" valueType="num">
                                      <p:cBhvr>
                                        <p:cTn id="13" dur="500" fill="hold"/>
                                        <p:tgtEl>
                                          <p:spTgt spid="190031"/>
                                        </p:tgtEl>
                                        <p:attrNameLst>
                                          <p:attrName>ppt_y</p:attrName>
                                        </p:attrNameLst>
                                      </p:cBhvr>
                                      <p:tavLst>
                                        <p:tav tm="0">
                                          <p:val>
                                            <p:strVal val="#ppt_y+#ppt_h/2"/>
                                          </p:val>
                                        </p:tav>
                                        <p:tav tm="100000">
                                          <p:val>
                                            <p:strVal val="#ppt_y"/>
                                          </p:val>
                                        </p:tav>
                                      </p:tavLst>
                                    </p:anim>
                                    <p:anim calcmode="lin" valueType="num">
                                      <p:cBhvr>
                                        <p:cTn id="14" dur="500" fill="hold"/>
                                        <p:tgtEl>
                                          <p:spTgt spid="190031"/>
                                        </p:tgtEl>
                                        <p:attrNameLst>
                                          <p:attrName>ppt_w</p:attrName>
                                        </p:attrNameLst>
                                      </p:cBhvr>
                                      <p:tavLst>
                                        <p:tav tm="0">
                                          <p:val>
                                            <p:strVal val="#ppt_w"/>
                                          </p:val>
                                        </p:tav>
                                        <p:tav tm="100000">
                                          <p:val>
                                            <p:strVal val="#ppt_w"/>
                                          </p:val>
                                        </p:tav>
                                      </p:tavLst>
                                    </p:anim>
                                    <p:anim calcmode="lin" valueType="num">
                                      <p:cBhvr>
                                        <p:cTn id="15" dur="500" fill="hold"/>
                                        <p:tgtEl>
                                          <p:spTgt spid="190031"/>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0020"/>
                                        </p:tgtEl>
                                        <p:attrNameLst>
                                          <p:attrName>style.visibility</p:attrName>
                                        </p:attrNameLst>
                                      </p:cBhvr>
                                      <p:to>
                                        <p:strVal val="visible"/>
                                      </p:to>
                                    </p:set>
                                    <p:animEffect transition="in" filter="dissolve">
                                      <p:cBhvr>
                                        <p:cTn id="20" dur="500"/>
                                        <p:tgtEl>
                                          <p:spTgt spid="190020"/>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4" fill="hold" nodeType="clickEffect">
                                  <p:stCondLst>
                                    <p:cond delay="0"/>
                                  </p:stCondLst>
                                  <p:childTnLst>
                                    <p:set>
                                      <p:cBhvr>
                                        <p:cTn id="24" dur="1" fill="hold">
                                          <p:stCondLst>
                                            <p:cond delay="0"/>
                                          </p:stCondLst>
                                        </p:cTn>
                                        <p:tgtEl>
                                          <p:spTgt spid="190032"/>
                                        </p:tgtEl>
                                        <p:attrNameLst>
                                          <p:attrName>style.visibility</p:attrName>
                                        </p:attrNameLst>
                                      </p:cBhvr>
                                      <p:to>
                                        <p:strVal val="visible"/>
                                      </p:to>
                                    </p:set>
                                    <p:anim calcmode="lin" valueType="num">
                                      <p:cBhvr>
                                        <p:cTn id="25" dur="500" fill="hold"/>
                                        <p:tgtEl>
                                          <p:spTgt spid="190032"/>
                                        </p:tgtEl>
                                        <p:attrNameLst>
                                          <p:attrName>ppt_x</p:attrName>
                                        </p:attrNameLst>
                                      </p:cBhvr>
                                      <p:tavLst>
                                        <p:tav tm="0">
                                          <p:val>
                                            <p:strVal val="#ppt_x"/>
                                          </p:val>
                                        </p:tav>
                                        <p:tav tm="100000">
                                          <p:val>
                                            <p:strVal val="#ppt_x"/>
                                          </p:val>
                                        </p:tav>
                                      </p:tavLst>
                                    </p:anim>
                                    <p:anim calcmode="lin" valueType="num">
                                      <p:cBhvr>
                                        <p:cTn id="26" dur="500" fill="hold"/>
                                        <p:tgtEl>
                                          <p:spTgt spid="190032"/>
                                        </p:tgtEl>
                                        <p:attrNameLst>
                                          <p:attrName>ppt_y</p:attrName>
                                        </p:attrNameLst>
                                      </p:cBhvr>
                                      <p:tavLst>
                                        <p:tav tm="0">
                                          <p:val>
                                            <p:strVal val="#ppt_y+#ppt_h/2"/>
                                          </p:val>
                                        </p:tav>
                                        <p:tav tm="100000">
                                          <p:val>
                                            <p:strVal val="#ppt_y"/>
                                          </p:val>
                                        </p:tav>
                                      </p:tavLst>
                                    </p:anim>
                                    <p:anim calcmode="lin" valueType="num">
                                      <p:cBhvr>
                                        <p:cTn id="27" dur="500" fill="hold"/>
                                        <p:tgtEl>
                                          <p:spTgt spid="190032"/>
                                        </p:tgtEl>
                                        <p:attrNameLst>
                                          <p:attrName>ppt_w</p:attrName>
                                        </p:attrNameLst>
                                      </p:cBhvr>
                                      <p:tavLst>
                                        <p:tav tm="0">
                                          <p:val>
                                            <p:strVal val="#ppt_w"/>
                                          </p:val>
                                        </p:tav>
                                        <p:tav tm="100000">
                                          <p:val>
                                            <p:strVal val="#ppt_w"/>
                                          </p:val>
                                        </p:tav>
                                      </p:tavLst>
                                    </p:anim>
                                    <p:anim calcmode="lin" valueType="num">
                                      <p:cBhvr>
                                        <p:cTn id="28" dur="500" fill="hold"/>
                                        <p:tgtEl>
                                          <p:spTgt spid="190032"/>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190034"/>
                                        </p:tgtEl>
                                        <p:attrNameLst>
                                          <p:attrName>style.visibility</p:attrName>
                                        </p:attrNameLst>
                                      </p:cBhvr>
                                      <p:to>
                                        <p:strVal val="visible"/>
                                      </p:to>
                                    </p:set>
                                    <p:anim calcmode="lin" valueType="num">
                                      <p:cBhvr>
                                        <p:cTn id="33" dur="500" fill="hold"/>
                                        <p:tgtEl>
                                          <p:spTgt spid="190034"/>
                                        </p:tgtEl>
                                        <p:attrNameLst>
                                          <p:attrName>ppt_x</p:attrName>
                                        </p:attrNameLst>
                                      </p:cBhvr>
                                      <p:tavLst>
                                        <p:tav tm="0">
                                          <p:val>
                                            <p:strVal val="#ppt_x"/>
                                          </p:val>
                                        </p:tav>
                                        <p:tav tm="100000">
                                          <p:val>
                                            <p:strVal val="#ppt_x"/>
                                          </p:val>
                                        </p:tav>
                                      </p:tavLst>
                                    </p:anim>
                                    <p:anim calcmode="lin" valueType="num">
                                      <p:cBhvr>
                                        <p:cTn id="34" dur="500" fill="hold"/>
                                        <p:tgtEl>
                                          <p:spTgt spid="190034"/>
                                        </p:tgtEl>
                                        <p:attrNameLst>
                                          <p:attrName>ppt_y</p:attrName>
                                        </p:attrNameLst>
                                      </p:cBhvr>
                                      <p:tavLst>
                                        <p:tav tm="0">
                                          <p:val>
                                            <p:strVal val="#ppt_y-#ppt_h/2"/>
                                          </p:val>
                                        </p:tav>
                                        <p:tav tm="100000">
                                          <p:val>
                                            <p:strVal val="#ppt_y"/>
                                          </p:val>
                                        </p:tav>
                                      </p:tavLst>
                                    </p:anim>
                                    <p:anim calcmode="lin" valueType="num">
                                      <p:cBhvr>
                                        <p:cTn id="35" dur="500" fill="hold"/>
                                        <p:tgtEl>
                                          <p:spTgt spid="190034"/>
                                        </p:tgtEl>
                                        <p:attrNameLst>
                                          <p:attrName>ppt_w</p:attrName>
                                        </p:attrNameLst>
                                      </p:cBhvr>
                                      <p:tavLst>
                                        <p:tav tm="0">
                                          <p:val>
                                            <p:strVal val="#ppt_w"/>
                                          </p:val>
                                        </p:tav>
                                        <p:tav tm="100000">
                                          <p:val>
                                            <p:strVal val="#ppt_w"/>
                                          </p:val>
                                        </p:tav>
                                      </p:tavLst>
                                    </p:anim>
                                    <p:anim calcmode="lin" valueType="num">
                                      <p:cBhvr>
                                        <p:cTn id="36" dur="500" fill="hold"/>
                                        <p:tgtEl>
                                          <p:spTgt spid="190034"/>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90035"/>
                                        </p:tgtEl>
                                        <p:attrNameLst>
                                          <p:attrName>style.visibility</p:attrName>
                                        </p:attrNameLst>
                                      </p:cBhvr>
                                      <p:to>
                                        <p:strVal val="visible"/>
                                      </p:to>
                                    </p:set>
                                    <p:anim calcmode="lin" valueType="num">
                                      <p:cBhvr>
                                        <p:cTn id="41" dur="500" fill="hold"/>
                                        <p:tgtEl>
                                          <p:spTgt spid="190035"/>
                                        </p:tgtEl>
                                        <p:attrNameLst>
                                          <p:attrName>ppt_x</p:attrName>
                                        </p:attrNameLst>
                                      </p:cBhvr>
                                      <p:tavLst>
                                        <p:tav tm="0">
                                          <p:val>
                                            <p:strVal val="#ppt_x"/>
                                          </p:val>
                                        </p:tav>
                                        <p:tav tm="100000">
                                          <p:val>
                                            <p:strVal val="#ppt_x"/>
                                          </p:val>
                                        </p:tav>
                                      </p:tavLst>
                                    </p:anim>
                                    <p:anim calcmode="lin" valueType="num">
                                      <p:cBhvr>
                                        <p:cTn id="42" dur="500" fill="hold"/>
                                        <p:tgtEl>
                                          <p:spTgt spid="190035"/>
                                        </p:tgtEl>
                                        <p:attrNameLst>
                                          <p:attrName>ppt_y</p:attrName>
                                        </p:attrNameLst>
                                      </p:cBhvr>
                                      <p:tavLst>
                                        <p:tav tm="0">
                                          <p:val>
                                            <p:strVal val="#ppt_y-#ppt_h/2"/>
                                          </p:val>
                                        </p:tav>
                                        <p:tav tm="100000">
                                          <p:val>
                                            <p:strVal val="#ppt_y"/>
                                          </p:val>
                                        </p:tav>
                                      </p:tavLst>
                                    </p:anim>
                                    <p:anim calcmode="lin" valueType="num">
                                      <p:cBhvr>
                                        <p:cTn id="43" dur="500" fill="hold"/>
                                        <p:tgtEl>
                                          <p:spTgt spid="190035"/>
                                        </p:tgtEl>
                                        <p:attrNameLst>
                                          <p:attrName>ppt_w</p:attrName>
                                        </p:attrNameLst>
                                      </p:cBhvr>
                                      <p:tavLst>
                                        <p:tav tm="0">
                                          <p:val>
                                            <p:strVal val="#ppt_w"/>
                                          </p:val>
                                        </p:tav>
                                        <p:tav tm="100000">
                                          <p:val>
                                            <p:strVal val="#ppt_w"/>
                                          </p:val>
                                        </p:tav>
                                      </p:tavLst>
                                    </p:anim>
                                    <p:anim calcmode="lin" valueType="num">
                                      <p:cBhvr>
                                        <p:cTn id="44" dur="500" fill="hold"/>
                                        <p:tgtEl>
                                          <p:spTgt spid="190035"/>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90036"/>
                                        </p:tgtEl>
                                        <p:attrNameLst>
                                          <p:attrName>style.visibility</p:attrName>
                                        </p:attrNameLst>
                                      </p:cBhvr>
                                      <p:to>
                                        <p:strVal val="visible"/>
                                      </p:to>
                                    </p:set>
                                    <p:animEffect transition="in" filter="dissolve">
                                      <p:cBhvr>
                                        <p:cTn id="49" dur="500"/>
                                        <p:tgtEl>
                                          <p:spTgt spid="190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020" grpId="0" animBg="1"/>
      <p:bldP spid="1900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a:xfrm>
            <a:off x="2743200" y="274639"/>
            <a:ext cx="7467600" cy="7778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l" eaLnBrk="1" hangingPunct="1">
              <a:spcBef>
                <a:spcPct val="20000"/>
              </a:spcBef>
            </a:pPr>
            <a:r>
              <a:rPr lang="en-US" altLang="zh-CN" sz="3200" b="1" kern="1200" dirty="0">
                <a:solidFill>
                  <a:schemeClr val="accent6">
                    <a:lumMod val="75000"/>
                  </a:schemeClr>
                </a:solidFill>
                <a:latin typeface="微软雅黑" panose="020B0503020204020204" pitchFamily="34" charset="-122"/>
                <a:ea typeface="微软雅黑" panose="020B0503020204020204" pitchFamily="34" charset="-122"/>
              </a:rPr>
              <a:t>5.3.2 </a:t>
            </a:r>
            <a:r>
              <a:rPr lang="zh-CN" altLang="en-US" sz="3200" b="1" kern="1200" dirty="0">
                <a:solidFill>
                  <a:schemeClr val="accent6">
                    <a:lumMod val="75000"/>
                  </a:schemeClr>
                </a:solidFill>
                <a:latin typeface="微软雅黑" panose="020B0503020204020204" pitchFamily="34" charset="-122"/>
                <a:ea typeface="微软雅黑" panose="020B0503020204020204" pitchFamily="34" charset="-122"/>
              </a:rPr>
              <a:t>中断处理程序</a:t>
            </a:r>
            <a:endParaRPr lang="zh-CN" altLang="en-US" sz="3200" b="1" kern="12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48484" name="Rectangle 3"/>
          <p:cNvSpPr>
            <a:spLocks noGrp="1" noChangeArrowheads="1"/>
          </p:cNvSpPr>
          <p:nvPr>
            <p:ph type="body" idx="1"/>
          </p:nvPr>
        </p:nvSpPr>
        <p:spPr>
          <a:xfrm>
            <a:off x="685800" y="1178911"/>
            <a:ext cx="9753600" cy="4688490"/>
          </a:xfrm>
        </p:spPr>
        <p:txBody>
          <a:bodyPr/>
          <a:lstStyle/>
          <a:p>
            <a:pPr eaLnBrk="1" hangingPunct="1">
              <a:lnSpc>
                <a:spcPct val="130000"/>
              </a:lnSpc>
              <a:defRPr/>
            </a:pPr>
            <a:r>
              <a:rPr lang="zh-CN" altLang="en-US" sz="2800" b="1" dirty="0">
                <a:latin typeface="微软雅黑" panose="020B0503020204020204" pitchFamily="34" charset="-122"/>
                <a:ea typeface="微软雅黑" panose="020B0503020204020204" pitchFamily="34" charset="-122"/>
              </a:rPr>
              <a:t>流程</a:t>
            </a:r>
            <a:endParaRPr lang="zh-CN" altLang="en-US" sz="2800" b="1" dirty="0">
              <a:latin typeface="微软雅黑" panose="020B0503020204020204" pitchFamily="34" charset="-122"/>
              <a:ea typeface="微软雅黑" panose="020B0503020204020204" pitchFamily="34" charset="-122"/>
            </a:endParaRPr>
          </a:p>
          <a:p>
            <a:pPr lvl="1" eaLnBrk="1" hangingPunct="1">
              <a:lnSpc>
                <a:spcPct val="130000"/>
              </a:lnSpc>
              <a:defRPr/>
            </a:pPr>
            <a:r>
              <a:rPr lang="zh-CN" altLang="en-US" sz="2400" b="1" dirty="0">
                <a:latin typeface="微软雅黑" panose="020B0503020204020204" pitchFamily="34" charset="-122"/>
                <a:ea typeface="微软雅黑" panose="020B0503020204020204" pitchFamily="34" charset="-122"/>
              </a:rPr>
              <a:t>设备启动</a:t>
            </a:r>
            <a:r>
              <a:rPr lang="en-US" altLang="zh-CN"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完成</a:t>
            </a:r>
            <a:r>
              <a:rPr lang="en-US" altLang="zh-CN"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b="1" dirty="0">
                <a:latin typeface="微软雅黑" panose="020B0503020204020204" pitchFamily="34" charset="-122"/>
                <a:ea typeface="微软雅黑" panose="020B0503020204020204" pitchFamily="34" charset="-122"/>
              </a:rPr>
              <a:t>发送中断</a:t>
            </a:r>
            <a:r>
              <a:rPr lang="en-US" altLang="zh-CN"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b="1" dirty="0">
                <a:latin typeface="微软雅黑" panose="020B0503020204020204" pitchFamily="34" charset="-122"/>
                <a:ea typeface="微软雅黑" panose="020B0503020204020204" pitchFamily="34" charset="-122"/>
              </a:rPr>
              <a:t>CPU</a:t>
            </a:r>
            <a:r>
              <a:rPr lang="zh-CN" altLang="en-US" sz="2400" b="1" dirty="0">
                <a:latin typeface="微软雅黑" panose="020B0503020204020204" pitchFamily="34" charset="-122"/>
                <a:ea typeface="微软雅黑" panose="020B0503020204020204" pitchFamily="34" charset="-122"/>
              </a:rPr>
              <a:t>调用中断处理过程</a:t>
            </a:r>
            <a:endParaRPr lang="zh-CN" altLang="en-US" sz="2400" b="1" dirty="0">
              <a:latin typeface="微软雅黑" panose="020B0503020204020204" pitchFamily="34" charset="-122"/>
              <a:ea typeface="微软雅黑" panose="020B0503020204020204" pitchFamily="34" charset="-122"/>
            </a:endParaRPr>
          </a:p>
          <a:p>
            <a:pPr eaLnBrk="1" hangingPunct="1">
              <a:lnSpc>
                <a:spcPct val="130000"/>
              </a:lnSpc>
              <a:defRPr/>
            </a:pPr>
            <a:r>
              <a:rPr lang="zh-CN" altLang="en-US" sz="2800" b="1" dirty="0">
                <a:latin typeface="微软雅黑" panose="020B0503020204020204" pitchFamily="34" charset="-122"/>
                <a:ea typeface="微软雅黑" panose="020B0503020204020204" pitchFamily="34" charset="-122"/>
              </a:rPr>
              <a:t>中断处理过程</a:t>
            </a:r>
            <a:endParaRPr lang="zh-CN" altLang="en-US" sz="2800" b="1" dirty="0">
              <a:latin typeface="微软雅黑" panose="020B0503020204020204" pitchFamily="34" charset="-122"/>
              <a:ea typeface="微软雅黑" panose="020B0503020204020204" pitchFamily="34" charset="-122"/>
            </a:endParaRPr>
          </a:p>
          <a:p>
            <a:pPr lvl="1" eaLnBrk="1" hangingPunct="1">
              <a:lnSpc>
                <a:spcPct val="130000"/>
              </a:lnSpc>
              <a:defRPr/>
            </a:pPr>
            <a:r>
              <a:rPr lang="zh-CN" altLang="en-US" sz="2400" b="1" dirty="0">
                <a:latin typeface="微软雅黑" panose="020B0503020204020204" pitchFamily="34" charset="-122"/>
                <a:ea typeface="微软雅黑" panose="020B0503020204020204" pitchFamily="34" charset="-122"/>
              </a:rPr>
              <a:t>唤醒被阻塞的</a:t>
            </a:r>
            <a:r>
              <a:rPr lang="zh-CN" altLang="en-US" sz="2400" b="1" dirty="0">
                <a:solidFill>
                  <a:srgbClr val="FF3300"/>
                </a:solidFill>
                <a:latin typeface="微软雅黑" panose="020B0503020204020204" pitchFamily="34" charset="-122"/>
                <a:ea typeface="微软雅黑" panose="020B0503020204020204" pitchFamily="34" charset="-122"/>
              </a:rPr>
              <a:t>驱动</a:t>
            </a:r>
            <a:r>
              <a:rPr lang="zh-CN" altLang="en-US" sz="2400" b="1" dirty="0">
                <a:latin typeface="微软雅黑" panose="020B0503020204020204" pitchFamily="34" charset="-122"/>
                <a:ea typeface="微软雅黑" panose="020B0503020204020204" pitchFamily="34" charset="-122"/>
              </a:rPr>
              <a:t>程序进程</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30000"/>
              </a:lnSpc>
              <a:defRPr/>
            </a:pPr>
            <a:r>
              <a:rPr lang="zh-CN" altLang="en-US" sz="2400" b="1" dirty="0">
                <a:latin typeface="微软雅黑" panose="020B0503020204020204" pitchFamily="34" charset="-122"/>
                <a:ea typeface="微软雅黑" panose="020B0503020204020204" pitchFamily="34" charset="-122"/>
              </a:rPr>
              <a:t>保护被中断进程</a:t>
            </a:r>
            <a:r>
              <a:rPr lang="en-US" altLang="zh-CN" sz="2400" b="1" dirty="0">
                <a:solidFill>
                  <a:srgbClr val="FF6600"/>
                </a:solidFill>
                <a:latin typeface="微软雅黑" panose="020B0503020204020204" pitchFamily="34" charset="-122"/>
                <a:ea typeface="微软雅黑" panose="020B0503020204020204" pitchFamily="34" charset="-122"/>
              </a:rPr>
              <a:t>CPU</a:t>
            </a:r>
            <a:r>
              <a:rPr lang="zh-CN" altLang="en-US" sz="2400" b="1" dirty="0">
                <a:latin typeface="微软雅黑" panose="020B0503020204020204" pitchFamily="34" charset="-122"/>
                <a:ea typeface="微软雅黑" panose="020B0503020204020204" pitchFamily="34" charset="-122"/>
              </a:rPr>
              <a:t>环境</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30000"/>
              </a:lnSpc>
              <a:defRPr/>
            </a:pPr>
            <a:r>
              <a:rPr lang="zh-CN" altLang="en-US" sz="2400" b="1" dirty="0">
                <a:latin typeface="微软雅黑" panose="020B0503020204020204" pitchFamily="34" charset="-122"/>
                <a:ea typeface="微软雅黑" panose="020B0503020204020204" pitchFamily="34" charset="-122"/>
              </a:rPr>
              <a:t>转入相应的设备处理程序</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30000"/>
              </a:lnSpc>
              <a:defRPr/>
            </a:pPr>
            <a:r>
              <a:rPr lang="zh-CN" altLang="en-US" sz="2400" b="1" dirty="0">
                <a:solidFill>
                  <a:srgbClr val="0066FF"/>
                </a:solidFill>
                <a:latin typeface="微软雅黑" panose="020B0503020204020204" pitchFamily="34" charset="-122"/>
                <a:ea typeface="微软雅黑" panose="020B0503020204020204" pitchFamily="34" charset="-122"/>
              </a:rPr>
              <a:t>中断处理</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特性</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lvl="1" eaLnBrk="1" hangingPunct="1">
              <a:lnSpc>
                <a:spcPct val="130000"/>
              </a:lnSpc>
              <a:defRPr/>
            </a:pPr>
            <a:r>
              <a:rPr lang="zh-CN" altLang="en-US" sz="2400" b="1" dirty="0">
                <a:latin typeface="微软雅黑" panose="020B0503020204020204" pitchFamily="34" charset="-122"/>
                <a:ea typeface="微软雅黑" panose="020B0503020204020204" pitchFamily="34" charset="-122"/>
              </a:rPr>
              <a:t>恢复被中断进程的现场</a:t>
            </a:r>
            <a:endParaRPr lang="en-US" altLang="zh-CN" sz="2400" b="1" dirty="0">
              <a:latin typeface="微软雅黑" panose="020B0503020204020204" pitchFamily="34" charset="-122"/>
              <a:ea typeface="微软雅黑" panose="020B0503020204020204" pitchFamily="34" charset="-122"/>
            </a:endParaRPr>
          </a:p>
        </p:txBody>
      </p:sp>
      <p:graphicFrame>
        <p:nvGraphicFramePr>
          <p:cNvPr id="5" name="Object 3"/>
          <p:cNvGraphicFramePr>
            <a:graphicFrameLocks noChangeAspect="1"/>
          </p:cNvGraphicFramePr>
          <p:nvPr/>
        </p:nvGraphicFramePr>
        <p:xfrm>
          <a:off x="5495172" y="2770190"/>
          <a:ext cx="6087228" cy="3227386"/>
        </p:xfrm>
        <a:graphic>
          <a:graphicData uri="http://schemas.openxmlformats.org/presentationml/2006/ole">
            <mc:AlternateContent xmlns:mc="http://schemas.openxmlformats.org/markup-compatibility/2006">
              <mc:Choice xmlns:v="urn:schemas-microsoft-com:vml" Requires="v">
                <p:oleObj spid="_x0000_s55301" name="Visio" r:id="rId1" imgW="3985260" imgH="2110740" progId="Visio.Drawing.11">
                  <p:embed/>
                </p:oleObj>
              </mc:Choice>
              <mc:Fallback>
                <p:oleObj name="Visio" r:id="rId1" imgW="3985260" imgH="2110740" progId="Visio.Drawing.11">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172" y="2770190"/>
                        <a:ext cx="6087228" cy="3227386"/>
                      </a:xfrm>
                      <a:prstGeom prst="rect">
                        <a:avLst/>
                      </a:prstGeom>
                      <a:noFill/>
                      <a:ln>
                        <a:noFill/>
                      </a:ln>
                      <a:effectLst/>
                    </p:spPr>
                  </p:pic>
                </p:oleObj>
              </mc:Fallback>
            </mc:AlternateContent>
          </a:graphicData>
        </a:graphic>
      </p:graphicFrame>
      <p:sp>
        <p:nvSpPr>
          <p:cNvPr id="6" name="Text Box 2"/>
          <p:cNvSpPr txBox="1">
            <a:spLocks noChangeArrowheads="1"/>
          </p:cNvSpPr>
          <p:nvPr/>
        </p:nvSpPr>
        <p:spPr bwMode="auto">
          <a:xfrm>
            <a:off x="7772400" y="6113462"/>
            <a:ext cx="2325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dirty="0"/>
              <a:t>中断现场保护示意图 </a:t>
            </a:r>
            <a:endParaRPr lang="zh-CN" altLang="en-US" sz="1800"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5E43954B-E285-43BE-B683-C453EA2BF468}" type="slidenum">
              <a:rPr lang="en-US" altLang="zh-CN" sz="1400">
                <a:solidFill>
                  <a:srgbClr val="000000"/>
                </a:solidFill>
              </a:rPr>
            </a:fld>
            <a:endParaRPr lang="en-US" altLang="zh-CN" sz="1400">
              <a:solidFill>
                <a:srgbClr val="000000"/>
              </a:solidFill>
            </a:endParaRPr>
          </a:p>
        </p:txBody>
      </p:sp>
      <p:graphicFrame>
        <p:nvGraphicFramePr>
          <p:cNvPr id="95235" name="Object 2"/>
          <p:cNvGraphicFramePr>
            <a:graphicFrameLocks noChangeAspect="1"/>
          </p:cNvGraphicFramePr>
          <p:nvPr/>
        </p:nvGraphicFramePr>
        <p:xfrm>
          <a:off x="4079876" y="981076"/>
          <a:ext cx="4619625" cy="5661025"/>
        </p:xfrm>
        <a:graphic>
          <a:graphicData uri="http://schemas.openxmlformats.org/presentationml/2006/ole">
            <mc:AlternateContent xmlns:mc="http://schemas.openxmlformats.org/markup-compatibility/2006">
              <mc:Choice xmlns:v="urn:schemas-microsoft-com:vml" Requires="v">
                <p:oleObj spid="_x0000_s13375" name="Visio" r:id="rId1" imgW="2856230" imgH="3488055" progId="Visio.Drawing.11">
                  <p:embed/>
                </p:oleObj>
              </mc:Choice>
              <mc:Fallback>
                <p:oleObj name="Visio" r:id="rId1" imgW="2856230" imgH="348805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981076"/>
                        <a:ext cx="4619625" cy="566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36" name="Text Box 3"/>
          <p:cNvSpPr txBox="1">
            <a:spLocks noChangeArrowheads="1"/>
          </p:cNvSpPr>
          <p:nvPr/>
        </p:nvSpPr>
        <p:spPr bwMode="auto">
          <a:xfrm>
            <a:off x="2437211" y="2590801"/>
            <a:ext cx="615553" cy="221791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zh-CN" altLang="en-US" sz="2800" b="1">
                <a:solidFill>
                  <a:srgbClr val="000000"/>
                </a:solidFill>
                <a:latin typeface="Times New Roman" panose="02020603050405020304" pitchFamily="18" charset="0"/>
              </a:rPr>
              <a:t>中断处理流程</a:t>
            </a:r>
            <a:endParaRPr kumimoji="1" lang="zh-CN" altLang="en-US" sz="2800" b="1">
              <a:solidFill>
                <a:srgbClr val="0000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2"/>
          <p:cNvSpPr txBox="1">
            <a:spLocks noChangeArrowheads="1"/>
          </p:cNvSpPr>
          <p:nvPr/>
        </p:nvSpPr>
        <p:spPr bwMode="auto">
          <a:xfrm>
            <a:off x="4558941" y="228600"/>
            <a:ext cx="2419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lang="zh-CN" altLang="en-US" sz="4400" dirty="0">
                <a:solidFill>
                  <a:srgbClr val="002060"/>
                </a:solidFill>
                <a:latin typeface="微软雅黑" panose="020B0503020204020204" pitchFamily="34" charset="-122"/>
                <a:ea typeface="微软雅黑" panose="020B0503020204020204" pitchFamily="34" charset="-122"/>
              </a:rPr>
              <a:t>内容概述</a:t>
            </a:r>
            <a:endParaRPr lang="zh-CN" altLang="en-US" sz="4400" dirty="0">
              <a:solidFill>
                <a:srgbClr val="002060"/>
              </a:solidFill>
              <a:latin typeface="微软雅黑" panose="020B0503020204020204" pitchFamily="34" charset="-122"/>
              <a:ea typeface="微软雅黑" panose="020B0503020204020204" pitchFamily="34" charset="-122"/>
            </a:endParaRPr>
          </a:p>
        </p:txBody>
      </p:sp>
      <p:sp>
        <p:nvSpPr>
          <p:cNvPr id="17" name="Text Box 3"/>
          <p:cNvSpPr txBox="1">
            <a:spLocks noChangeArrowheads="1"/>
          </p:cNvSpPr>
          <p:nvPr/>
        </p:nvSpPr>
        <p:spPr bwMode="auto">
          <a:xfrm>
            <a:off x="3392130" y="1808163"/>
            <a:ext cx="475297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5.1 I/O</a:t>
            </a:r>
            <a:r>
              <a:rPr lang="zh-CN" altLang="en-US" sz="2400" dirty="0">
                <a:solidFill>
                  <a:srgbClr val="002060"/>
                </a:solidFill>
                <a:latin typeface="微软雅黑" panose="020B0503020204020204" pitchFamily="34" charset="-122"/>
                <a:ea typeface="微软雅黑" panose="020B0503020204020204" pitchFamily="34" charset="-122"/>
              </a:rPr>
              <a:t>系统的功能、模型和接口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5.2 I/O</a:t>
            </a:r>
            <a:r>
              <a:rPr lang="zh-CN" altLang="en-US" sz="2400" dirty="0">
                <a:solidFill>
                  <a:srgbClr val="002060"/>
                </a:solidFill>
                <a:latin typeface="微软雅黑" panose="020B0503020204020204" pitchFamily="34" charset="-122"/>
                <a:ea typeface="微软雅黑" panose="020B0503020204020204" pitchFamily="34" charset="-122"/>
              </a:rPr>
              <a:t>设备和设备控制器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5.3 </a:t>
            </a:r>
            <a:r>
              <a:rPr lang="zh-CN" altLang="en-US" sz="2400" dirty="0">
                <a:solidFill>
                  <a:srgbClr val="002060"/>
                </a:solidFill>
                <a:latin typeface="微软雅黑" panose="020B0503020204020204" pitchFamily="34" charset="-122"/>
                <a:ea typeface="微软雅黑" panose="020B0503020204020204" pitchFamily="34" charset="-122"/>
              </a:rPr>
              <a:t>中断机构和中断处理程序</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C00000"/>
                </a:solidFill>
                <a:latin typeface="微软雅黑" panose="020B0503020204020204" pitchFamily="34" charset="-122"/>
                <a:ea typeface="微软雅黑" panose="020B0503020204020204" pitchFamily="34" charset="-122"/>
              </a:rPr>
              <a:t>5.4 </a:t>
            </a:r>
            <a:r>
              <a:rPr lang="zh-CN" altLang="en-US" sz="2400" dirty="0">
                <a:solidFill>
                  <a:srgbClr val="C00000"/>
                </a:solidFill>
                <a:latin typeface="微软雅黑" panose="020B0503020204020204" pitchFamily="34" charset="-122"/>
                <a:ea typeface="微软雅黑" panose="020B0503020204020204" pitchFamily="34" charset="-122"/>
              </a:rPr>
              <a:t>设备驱动程序 </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8" name="Text Box 7"/>
          <p:cNvSpPr txBox="1">
            <a:spLocks noChangeArrowheads="1"/>
          </p:cNvSpPr>
          <p:nvPr/>
        </p:nvSpPr>
        <p:spPr bwMode="auto">
          <a:xfrm>
            <a:off x="3392130" y="3914211"/>
            <a:ext cx="421942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5.5 </a:t>
            </a:r>
            <a:r>
              <a:rPr lang="zh-CN" altLang="en-US" sz="2400" dirty="0">
                <a:solidFill>
                  <a:srgbClr val="002060"/>
                </a:solidFill>
                <a:latin typeface="微软雅黑" panose="020B0503020204020204" pitchFamily="34" charset="-122"/>
                <a:ea typeface="微软雅黑" panose="020B0503020204020204" pitchFamily="34" charset="-122"/>
              </a:rPr>
              <a:t>与设备无关的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5.6 </a:t>
            </a:r>
            <a:r>
              <a:rPr lang="zh-CN" altLang="en-US" sz="2400" dirty="0">
                <a:solidFill>
                  <a:srgbClr val="002060"/>
                </a:solidFill>
                <a:latin typeface="微软雅黑" panose="020B0503020204020204" pitchFamily="34" charset="-122"/>
                <a:ea typeface="微软雅黑" panose="020B0503020204020204" pitchFamily="34" charset="-122"/>
              </a:rPr>
              <a:t>用户层的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5.7 </a:t>
            </a:r>
            <a:r>
              <a:rPr lang="zh-CN" altLang="en-US" sz="2400" dirty="0">
                <a:solidFill>
                  <a:srgbClr val="002060"/>
                </a:solidFill>
                <a:latin typeface="微软雅黑" panose="020B0503020204020204" pitchFamily="34" charset="-122"/>
                <a:ea typeface="微软雅黑" panose="020B0503020204020204" pitchFamily="34" charset="-122"/>
              </a:rPr>
              <a:t>缓冲管理</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5.8 </a:t>
            </a:r>
            <a:r>
              <a:rPr lang="zh-CN" altLang="en-US" sz="2400" dirty="0">
                <a:solidFill>
                  <a:srgbClr val="002060"/>
                </a:solidFill>
                <a:latin typeface="微软雅黑" panose="020B0503020204020204" pitchFamily="34" charset="-122"/>
                <a:ea typeface="微软雅黑" panose="020B0503020204020204" pitchFamily="34" charset="-122"/>
              </a:rPr>
              <a:t>磁盘存储器的性能和调度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p:cNvSpPr>
            <a:spLocks noGrp="1"/>
          </p:cNvSpPr>
          <p:nvPr>
            <p:ph type="sldNum" sz="quarter" idx="12"/>
          </p:nvPr>
        </p:nvSpPr>
        <p:spPr>
          <a:xfrm>
            <a:off x="7848600" y="64198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3158CA58-F1CF-48F4-93B6-C63B3C82FB2A}" type="slidenum">
              <a:rPr lang="en-US" altLang="zh-CN" sz="1400">
                <a:latin typeface="微软雅黑" panose="020B0503020204020204" pitchFamily="34" charset="-122"/>
                <a:ea typeface="微软雅黑" panose="020B0503020204020204" pitchFamily="34" charset="-122"/>
              </a:rPr>
            </a:fld>
            <a:endParaRPr lang="en-US" altLang="zh-CN" sz="1400">
              <a:latin typeface="微软雅黑" panose="020B0503020204020204" pitchFamily="34" charset="-122"/>
              <a:ea typeface="微软雅黑" panose="020B0503020204020204" pitchFamily="34" charset="-122"/>
            </a:endParaRPr>
          </a:p>
        </p:txBody>
      </p:sp>
      <p:sp>
        <p:nvSpPr>
          <p:cNvPr id="96259" name="Text Box 2"/>
          <p:cNvSpPr txBox="1">
            <a:spLocks noChangeArrowheads="1"/>
          </p:cNvSpPr>
          <p:nvPr/>
        </p:nvSpPr>
        <p:spPr bwMode="auto">
          <a:xfrm>
            <a:off x="2819400" y="381001"/>
            <a:ext cx="53292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spcBef>
                <a:spcPct val="20000"/>
              </a:spcBef>
              <a:defRPr sz="3200" b="1">
                <a:solidFill>
                  <a:schemeClr val="accent6">
                    <a:lumMod val="75000"/>
                  </a:schemeClr>
                </a:solidFill>
                <a:latin typeface="+mj-lt"/>
                <a:ea typeface="楷体_GB2312" pitchFamily="49" charset="-122"/>
                <a:cs typeface="+mj-cs"/>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pPr algn="l"/>
            <a:r>
              <a:rPr lang="en-US" altLang="zh-CN" sz="3600" dirty="0"/>
              <a:t>5.4 </a:t>
            </a:r>
            <a:r>
              <a:rPr lang="zh-CN" altLang="en-US" sz="3600" dirty="0"/>
              <a:t>设备驱动程序</a:t>
            </a:r>
            <a:endParaRPr lang="zh-CN" altLang="en-US" sz="3600" dirty="0"/>
          </a:p>
        </p:txBody>
      </p:sp>
      <p:sp>
        <p:nvSpPr>
          <p:cNvPr id="96260" name="Rectangle 3"/>
          <p:cNvSpPr>
            <a:spLocks noChangeArrowheads="1"/>
          </p:cNvSpPr>
          <p:nvPr/>
        </p:nvSpPr>
        <p:spPr bwMode="auto">
          <a:xfrm>
            <a:off x="762000" y="1563688"/>
            <a:ext cx="11201400"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10000"/>
              </a:lnSpc>
              <a:buSzPct val="70000"/>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为每一类设备配置一种驱动程序。</a:t>
            </a:r>
            <a:endParaRPr lang="zh-CN" altLang="en-US" sz="2800" dirty="0">
              <a:latin typeface="微软雅黑" panose="020B0503020204020204" pitchFamily="34" charset="-122"/>
              <a:ea typeface="微软雅黑" panose="020B0503020204020204" pitchFamily="34" charset="-122"/>
            </a:endParaRPr>
          </a:p>
          <a:p>
            <a:pPr>
              <a:lnSpc>
                <a:spcPct val="110000"/>
              </a:lnSpc>
              <a:buSzPct val="70000"/>
              <a:buFont typeface="Wingdings" panose="05000000000000000000" pitchFamily="2" charset="2"/>
              <a:buNone/>
            </a:pPr>
            <a:r>
              <a:rPr lang="en-US" altLang="zh-CN" sz="2800" b="1" dirty="0">
                <a:solidFill>
                  <a:schemeClr val="accent2"/>
                </a:solidFill>
                <a:latin typeface="微软雅黑" panose="020B0503020204020204" pitchFamily="34" charset="-122"/>
                <a:ea typeface="微软雅黑" panose="020B0503020204020204" pitchFamily="34" charset="-122"/>
              </a:rPr>
              <a:t>5.4.1 </a:t>
            </a:r>
            <a:r>
              <a:rPr lang="zh-CN" altLang="en-US" sz="2800" b="1" dirty="0">
                <a:solidFill>
                  <a:schemeClr val="accent2"/>
                </a:solidFill>
                <a:latin typeface="微软雅黑" panose="020B0503020204020204" pitchFamily="34" charset="-122"/>
                <a:ea typeface="微软雅黑" panose="020B0503020204020204" pitchFamily="34" charset="-122"/>
              </a:rPr>
              <a:t>设备驱动程序概述</a:t>
            </a:r>
            <a:endParaRPr lang="zh-CN" altLang="en-US" sz="2800" b="1" dirty="0">
              <a:solidFill>
                <a:schemeClr val="accent2"/>
              </a:solidFill>
              <a:latin typeface="微软雅黑" panose="020B0503020204020204" pitchFamily="34" charset="-122"/>
              <a:ea typeface="微软雅黑" panose="020B0503020204020204" pitchFamily="34" charset="-122"/>
            </a:endParaRPr>
          </a:p>
          <a:p>
            <a:pPr>
              <a:lnSpc>
                <a:spcPct val="110000"/>
              </a:lnSpc>
              <a:buSzPct val="70000"/>
              <a:buFont typeface="Wingdings" panose="05000000000000000000" pitchFamily="2" charset="2"/>
              <a:buNone/>
            </a:pP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、设备驱动程序</a:t>
            </a:r>
            <a:r>
              <a:rPr lang="zh-CN" altLang="en-US" sz="2800" dirty="0">
                <a:solidFill>
                  <a:srgbClr val="FF0000"/>
                </a:solidFill>
                <a:latin typeface="微软雅黑" panose="020B0503020204020204" pitchFamily="34" charset="-122"/>
                <a:ea typeface="微软雅黑" panose="020B0503020204020204" pitchFamily="34" charset="-122"/>
              </a:rPr>
              <a:t>功能</a:t>
            </a:r>
            <a:endParaRPr lang="zh-CN" altLang="en-US" sz="2800" dirty="0">
              <a:solidFill>
                <a:srgbClr val="FF0000"/>
              </a:solidFill>
              <a:latin typeface="微软雅黑" panose="020B0503020204020204" pitchFamily="34" charset="-122"/>
              <a:ea typeface="微软雅黑" panose="020B0503020204020204" pitchFamily="34" charset="-122"/>
            </a:endParaRPr>
          </a:p>
          <a:p>
            <a:pPr lvl="1">
              <a:lnSpc>
                <a:spcPct val="110000"/>
              </a:lnSpc>
              <a:buFontTx/>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接收由</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进程发来的命令和参数</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并将命令中的抽象要求转换为具体要求。</a:t>
            </a:r>
            <a:endParaRPr lang="zh-CN" altLang="en-US" sz="2400" dirty="0">
              <a:latin typeface="微软雅黑" panose="020B0503020204020204" pitchFamily="34" charset="-122"/>
              <a:ea typeface="微软雅黑" panose="020B0503020204020204" pitchFamily="34" charset="-122"/>
            </a:endParaRPr>
          </a:p>
          <a:p>
            <a:pPr lvl="1">
              <a:lnSpc>
                <a:spcPct val="110000"/>
              </a:lnSpc>
              <a:buFontTx/>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检查用户</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请求的合法性</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了解</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设备的状态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传递有关参数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设置设备的工作方式。</a:t>
            </a:r>
            <a:endParaRPr lang="zh-CN" altLang="en-US" sz="2400" dirty="0">
              <a:latin typeface="微软雅黑" panose="020B0503020204020204" pitchFamily="34" charset="-122"/>
              <a:ea typeface="微软雅黑" panose="020B0503020204020204" pitchFamily="34" charset="-122"/>
            </a:endParaRPr>
          </a:p>
          <a:p>
            <a:pPr lvl="1">
              <a:lnSpc>
                <a:spcPct val="110000"/>
              </a:lnSpc>
              <a:buFontTx/>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发出</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命令并检查设备状态。</a:t>
            </a:r>
            <a:endParaRPr lang="zh-CN" altLang="en-US" sz="2400" dirty="0">
              <a:latin typeface="微软雅黑" panose="020B0503020204020204" pitchFamily="34" charset="-122"/>
              <a:ea typeface="微软雅黑" panose="020B0503020204020204" pitchFamily="34" charset="-122"/>
            </a:endParaRPr>
          </a:p>
          <a:p>
            <a:pPr lvl="1">
              <a:lnSpc>
                <a:spcPct val="110000"/>
              </a:lnSpc>
              <a:buFontTx/>
              <a:buNone/>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及时响应由控制器或通道发来的中断请求并处理。</a:t>
            </a:r>
            <a:endParaRPr lang="zh-CN" altLang="en-US" sz="2400" dirty="0">
              <a:latin typeface="微软雅黑" panose="020B0503020204020204" pitchFamily="34" charset="-122"/>
              <a:ea typeface="微软雅黑" panose="020B0503020204020204" pitchFamily="34" charset="-122"/>
            </a:endParaRPr>
          </a:p>
          <a:p>
            <a:pPr lvl="1">
              <a:lnSpc>
                <a:spcPct val="110000"/>
              </a:lnSpc>
              <a:buFontTx/>
              <a:buNone/>
            </a:pPr>
            <a:endParaRPr lang="en-US" altLang="zh-CN" sz="1800"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B6C52072-6DB4-4B39-B8D4-79AE636AA9C1}" type="slidenum">
              <a:rPr lang="en-US" altLang="zh-CN" sz="1400"/>
            </a:fld>
            <a:endParaRPr lang="en-US" altLang="zh-CN" sz="1400"/>
          </a:p>
        </p:txBody>
      </p:sp>
      <p:sp>
        <p:nvSpPr>
          <p:cNvPr id="97283" name="Rectangle 2"/>
          <p:cNvSpPr>
            <a:spLocks noChangeArrowheads="1"/>
          </p:cNvSpPr>
          <p:nvPr/>
        </p:nvSpPr>
        <p:spPr bwMode="auto">
          <a:xfrm>
            <a:off x="381000" y="1524000"/>
            <a:ext cx="11582400"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buSzPct val="70000"/>
              <a:buFont typeface="Wingdings" panose="05000000000000000000" pitchFamily="2" charset="2"/>
              <a:buNone/>
            </a:pPr>
            <a:r>
              <a:rPr lang="en-US" altLang="zh-CN" sz="2800" dirty="0">
                <a:latin typeface="微软雅黑" panose="020B0503020204020204" pitchFamily="34" charset="-122"/>
                <a:ea typeface="微软雅黑" panose="020B0503020204020204" pitchFamily="34" charset="-122"/>
              </a:rPr>
              <a:t>  2</a:t>
            </a:r>
            <a:r>
              <a:rPr lang="zh-CN" altLang="en-US" sz="2800" dirty="0">
                <a:latin typeface="微软雅黑" panose="020B0503020204020204" pitchFamily="34" charset="-122"/>
                <a:ea typeface="微软雅黑" panose="020B0503020204020204" pitchFamily="34" charset="-122"/>
              </a:rPr>
              <a:t>、设备驱动程序的</a:t>
            </a:r>
            <a:r>
              <a:rPr lang="zh-CN" altLang="en-US" sz="2800" dirty="0">
                <a:solidFill>
                  <a:schemeClr val="hlink"/>
                </a:solidFill>
                <a:latin typeface="微软雅黑" panose="020B0503020204020204" pitchFamily="34" charset="-122"/>
                <a:ea typeface="微软雅黑" panose="020B0503020204020204" pitchFamily="34" charset="-122"/>
              </a:rPr>
              <a:t>特点</a:t>
            </a:r>
            <a:endParaRPr lang="zh-CN" altLang="en-US" sz="2800" dirty="0">
              <a:solidFill>
                <a:schemeClr val="hlink"/>
              </a:solidFill>
              <a:latin typeface="微软雅黑" panose="020B0503020204020204" pitchFamily="34" charset="-122"/>
              <a:ea typeface="微软雅黑" panose="020B0503020204020204" pitchFamily="34" charset="-122"/>
            </a:endParaRPr>
          </a:p>
          <a:p>
            <a:pPr lvl="1">
              <a:lnSpc>
                <a:spcPct val="120000"/>
              </a:lnSpc>
              <a:buFontTx/>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驱动程序，是指在</a:t>
            </a:r>
            <a:r>
              <a:rPr lang="zh-CN" altLang="en-US" sz="2400" dirty="0">
                <a:solidFill>
                  <a:srgbClr val="6600CC"/>
                </a:solidFill>
                <a:latin typeface="微软雅黑" panose="020B0503020204020204" pitchFamily="34" charset="-122"/>
                <a:ea typeface="微软雅黑" panose="020B0503020204020204" pitchFamily="34" charset="-122"/>
              </a:rPr>
              <a:t>请求</a:t>
            </a:r>
            <a:r>
              <a:rPr lang="en-US" altLang="zh-CN" sz="2400" dirty="0">
                <a:solidFill>
                  <a:srgbClr val="6600CC"/>
                </a:solidFill>
                <a:latin typeface="微软雅黑" panose="020B0503020204020204" pitchFamily="34" charset="-122"/>
                <a:ea typeface="微软雅黑" panose="020B0503020204020204" pitchFamily="34" charset="-122"/>
              </a:rPr>
              <a:t>I/O</a:t>
            </a:r>
            <a:r>
              <a:rPr lang="zh-CN" altLang="en-US" sz="2400" dirty="0">
                <a:solidFill>
                  <a:srgbClr val="6600CC"/>
                </a:solidFill>
                <a:latin typeface="微软雅黑" panose="020B0503020204020204" pitchFamily="34" charset="-122"/>
                <a:ea typeface="微软雅黑" panose="020B0503020204020204" pitchFamily="34" charset="-122"/>
              </a:rPr>
              <a:t>的进程</a:t>
            </a:r>
            <a:r>
              <a:rPr lang="zh-CN" altLang="en-US" sz="2400" dirty="0">
                <a:latin typeface="微软雅黑" panose="020B0503020204020204" pitchFamily="34" charset="-122"/>
                <a:ea typeface="微软雅黑" panose="020B0503020204020204" pitchFamily="34" charset="-122"/>
              </a:rPr>
              <a:t>与</a:t>
            </a:r>
            <a:r>
              <a:rPr lang="zh-CN" altLang="en-US" sz="2400" dirty="0">
                <a:solidFill>
                  <a:srgbClr val="6600CC"/>
                </a:solidFill>
                <a:latin typeface="微软雅黑" panose="020B0503020204020204" pitchFamily="34" charset="-122"/>
                <a:ea typeface="微软雅黑" panose="020B0503020204020204" pitchFamily="34" charset="-122"/>
              </a:rPr>
              <a:t>设备控制器</a:t>
            </a:r>
            <a:r>
              <a:rPr lang="zh-CN" altLang="en-US" sz="2400" dirty="0">
                <a:latin typeface="微软雅黑" panose="020B0503020204020204" pitchFamily="34" charset="-122"/>
                <a:ea typeface="微软雅黑" panose="020B0503020204020204" pitchFamily="34" charset="-122"/>
              </a:rPr>
              <a:t>之间的一个通信和</a:t>
            </a:r>
            <a:r>
              <a:rPr lang="zh-CN" altLang="en-US" sz="2400" dirty="0" smtClean="0">
                <a:latin typeface="微软雅黑" panose="020B0503020204020204" pitchFamily="34" charset="-122"/>
                <a:ea typeface="微软雅黑" panose="020B0503020204020204" pitchFamily="34" charset="-122"/>
              </a:rPr>
              <a:t>转换程序</a:t>
            </a:r>
            <a:endParaRPr lang="zh-CN" altLang="en-US" sz="2400" dirty="0">
              <a:latin typeface="微软雅黑" panose="020B0503020204020204" pitchFamily="34" charset="-122"/>
              <a:ea typeface="微软雅黑" panose="020B0503020204020204" pitchFamily="34" charset="-122"/>
            </a:endParaRPr>
          </a:p>
          <a:p>
            <a:pPr lvl="1">
              <a:lnSpc>
                <a:spcPct val="120000"/>
              </a:lnSpc>
              <a:buFontTx/>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驱动程序与</a:t>
            </a:r>
            <a:r>
              <a:rPr lang="zh-CN" altLang="en-US" sz="2400" dirty="0">
                <a:solidFill>
                  <a:srgbClr val="6600CC"/>
                </a:solidFill>
                <a:latin typeface="微软雅黑" panose="020B0503020204020204" pitchFamily="34" charset="-122"/>
                <a:ea typeface="微软雅黑" panose="020B0503020204020204" pitchFamily="34" charset="-122"/>
              </a:rPr>
              <a:t>设备控制器、</a:t>
            </a:r>
            <a:r>
              <a:rPr lang="en-US" altLang="zh-CN" sz="2400" dirty="0">
                <a:solidFill>
                  <a:srgbClr val="6600CC"/>
                </a:solidFill>
                <a:latin typeface="微软雅黑" panose="020B0503020204020204" pitchFamily="34" charset="-122"/>
                <a:ea typeface="微软雅黑" panose="020B0503020204020204" pitchFamily="34" charset="-122"/>
              </a:rPr>
              <a:t>I/O</a:t>
            </a:r>
            <a:r>
              <a:rPr lang="zh-CN" altLang="en-US" sz="2400" dirty="0">
                <a:solidFill>
                  <a:srgbClr val="6600CC"/>
                </a:solidFill>
                <a:latin typeface="微软雅黑" panose="020B0503020204020204" pitchFamily="34" charset="-122"/>
                <a:ea typeface="微软雅黑" panose="020B0503020204020204" pitchFamily="34" charset="-122"/>
              </a:rPr>
              <a:t>设备的硬件特性</a:t>
            </a:r>
            <a:r>
              <a:rPr lang="zh-CN" altLang="en-US" sz="2400" dirty="0">
                <a:latin typeface="微软雅黑" panose="020B0503020204020204" pitchFamily="34" charset="-122"/>
                <a:ea typeface="微软雅黑" panose="020B0503020204020204" pitchFamily="34" charset="-122"/>
              </a:rPr>
              <a:t>紧密相关，因而对不同类型的设备应配置不同的</a:t>
            </a:r>
            <a:r>
              <a:rPr lang="zh-CN" altLang="en-US" sz="2400" dirty="0" smtClean="0">
                <a:latin typeface="微软雅黑" panose="020B0503020204020204" pitchFamily="34" charset="-122"/>
                <a:ea typeface="微软雅黑" panose="020B0503020204020204" pitchFamily="34" charset="-122"/>
              </a:rPr>
              <a:t>驱动程序</a:t>
            </a:r>
            <a:endParaRPr lang="zh-CN" altLang="en-US" sz="2400" dirty="0">
              <a:latin typeface="微软雅黑" panose="020B0503020204020204" pitchFamily="34" charset="-122"/>
              <a:ea typeface="微软雅黑" panose="020B0503020204020204" pitchFamily="34" charset="-122"/>
            </a:endParaRPr>
          </a:p>
          <a:p>
            <a:pPr lvl="1">
              <a:lnSpc>
                <a:spcPct val="120000"/>
              </a:lnSpc>
              <a:buFontTx/>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驱动程序与</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设备所采用的</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控制方式紧密相关，常用</a:t>
            </a:r>
            <a:r>
              <a:rPr lang="zh-CN" altLang="en-US" sz="2400" dirty="0">
                <a:solidFill>
                  <a:srgbClr val="CC00CC"/>
                </a:solidFill>
                <a:latin typeface="微软雅黑" panose="020B0503020204020204" pitchFamily="34" charset="-122"/>
                <a:ea typeface="微软雅黑" panose="020B0503020204020204" pitchFamily="34" charset="-122"/>
              </a:rPr>
              <a:t>中断驱动</a:t>
            </a:r>
            <a:r>
              <a:rPr lang="zh-CN" altLang="en-US" sz="2400" dirty="0">
                <a:latin typeface="微软雅黑" panose="020B0503020204020204" pitchFamily="34" charset="-122"/>
                <a:ea typeface="微软雅黑" panose="020B0503020204020204" pitchFamily="34" charset="-122"/>
              </a:rPr>
              <a:t>和</a:t>
            </a:r>
            <a:r>
              <a:rPr lang="en-US" altLang="zh-CN" sz="2400" dirty="0">
                <a:solidFill>
                  <a:srgbClr val="CC00CC"/>
                </a:solidFill>
                <a:latin typeface="微软雅黑" panose="020B0503020204020204" pitchFamily="34" charset="-122"/>
                <a:ea typeface="微软雅黑" panose="020B0503020204020204" pitchFamily="34" charset="-122"/>
              </a:rPr>
              <a:t>DMA</a:t>
            </a:r>
            <a:r>
              <a:rPr lang="zh-CN" altLang="en-US" sz="2400" dirty="0" smtClean="0">
                <a:solidFill>
                  <a:srgbClr val="CC00CC"/>
                </a:solidFill>
                <a:latin typeface="微软雅黑" panose="020B0503020204020204" pitchFamily="34" charset="-122"/>
                <a:ea typeface="微软雅黑" panose="020B0503020204020204" pitchFamily="34" charset="-122"/>
              </a:rPr>
              <a:t>方式</a:t>
            </a:r>
            <a:endParaRPr lang="zh-CN" altLang="en-US" sz="2400" dirty="0">
              <a:latin typeface="微软雅黑" panose="020B0503020204020204" pitchFamily="34" charset="-122"/>
              <a:ea typeface="微软雅黑" panose="020B0503020204020204" pitchFamily="34" charset="-122"/>
            </a:endParaRPr>
          </a:p>
          <a:p>
            <a:pPr lvl="1">
              <a:lnSpc>
                <a:spcPct val="120000"/>
              </a:lnSpc>
              <a:buFontTx/>
              <a:buNone/>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由于驱动程序</a:t>
            </a:r>
            <a:r>
              <a:rPr lang="zh-CN" altLang="en-US" sz="2400" dirty="0">
                <a:solidFill>
                  <a:srgbClr val="CC00CC"/>
                </a:solidFill>
                <a:latin typeface="微软雅黑" panose="020B0503020204020204" pitchFamily="34" charset="-122"/>
                <a:ea typeface="微软雅黑" panose="020B0503020204020204" pitchFamily="34" charset="-122"/>
              </a:rPr>
              <a:t>与硬件紧密相关</a:t>
            </a:r>
            <a:r>
              <a:rPr lang="zh-CN" altLang="en-US" sz="2400" dirty="0">
                <a:latin typeface="微软雅黑" panose="020B0503020204020204" pitchFamily="34" charset="-122"/>
                <a:ea typeface="微软雅黑" panose="020B0503020204020204" pitchFamily="34" charset="-122"/>
              </a:rPr>
              <a:t>，因而其中的一部分必须用汇编语言</a:t>
            </a:r>
            <a:r>
              <a:rPr lang="zh-CN" altLang="en-US" sz="2400" dirty="0" smtClean="0">
                <a:latin typeface="微软雅黑" panose="020B0503020204020204" pitchFamily="34" charset="-122"/>
                <a:ea typeface="微软雅黑" panose="020B0503020204020204" pitchFamily="34" charset="-122"/>
              </a:rPr>
              <a:t>编写</a:t>
            </a:r>
            <a:endParaRPr lang="zh-CN" altLang="en-US" sz="2400" dirty="0">
              <a:latin typeface="微软雅黑" panose="020B0503020204020204" pitchFamily="34" charset="-122"/>
              <a:ea typeface="微软雅黑" panose="020B0503020204020204" pitchFamily="34" charset="-122"/>
            </a:endParaRPr>
          </a:p>
          <a:p>
            <a:pPr lvl="1">
              <a:lnSpc>
                <a:spcPct val="120000"/>
              </a:lnSpc>
              <a:buFontTx/>
              <a:buNone/>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驱动程序允许可重</a:t>
            </a:r>
            <a:r>
              <a:rPr lang="zh-CN" altLang="en-US" sz="2400" dirty="0" smtClean="0">
                <a:latin typeface="微软雅黑" panose="020B0503020204020204" pitchFamily="34" charset="-122"/>
                <a:ea typeface="微软雅黑" panose="020B0503020204020204" pitchFamily="34" charset="-122"/>
              </a:rPr>
              <a:t>入</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a:off x="2819400" y="457201"/>
            <a:ext cx="4033476" cy="566309"/>
          </a:xfrm>
          <a:prstGeom prst="rect">
            <a:avLst/>
          </a:prstGeom>
        </p:spPr>
        <p:txBody>
          <a:bodyPr wrap="none">
            <a:spAutoFit/>
          </a:bodyPr>
          <a:lstStyle/>
          <a:p>
            <a:pPr>
              <a:lnSpc>
                <a:spcPct val="110000"/>
              </a:lnSpc>
              <a:buSzPct val="70000"/>
              <a:buFont typeface="Wingdings" panose="05000000000000000000" pitchFamily="2" charset="2"/>
              <a:buNone/>
            </a:pPr>
            <a:r>
              <a:rPr lang="en-US" altLang="zh-CN" sz="2800" b="1" dirty="0">
                <a:solidFill>
                  <a:schemeClr val="accent2"/>
                </a:solidFill>
                <a:latin typeface="微软雅黑" panose="020B0503020204020204" pitchFamily="34" charset="-122"/>
                <a:ea typeface="微软雅黑" panose="020B0503020204020204" pitchFamily="34" charset="-122"/>
              </a:rPr>
              <a:t>5.4.1 </a:t>
            </a:r>
            <a:r>
              <a:rPr lang="zh-CN" altLang="en-US" sz="2800" b="1" dirty="0">
                <a:solidFill>
                  <a:schemeClr val="accent2"/>
                </a:solidFill>
                <a:latin typeface="微软雅黑" panose="020B0503020204020204" pitchFamily="34" charset="-122"/>
                <a:ea typeface="微软雅黑" panose="020B0503020204020204" pitchFamily="34" charset="-122"/>
              </a:rPr>
              <a:t>设备驱动程序概述</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4240BD5E-D288-41E5-A194-E444921EF061}" type="slidenum">
              <a:rPr lang="en-US" altLang="zh-CN" sz="1400"/>
            </a:fld>
            <a:endParaRPr lang="en-US" altLang="zh-CN" sz="1400"/>
          </a:p>
        </p:txBody>
      </p:sp>
      <p:sp>
        <p:nvSpPr>
          <p:cNvPr id="98307" name="Rectangle 2"/>
          <p:cNvSpPr>
            <a:spLocks noChangeArrowheads="1"/>
          </p:cNvSpPr>
          <p:nvPr/>
        </p:nvSpPr>
        <p:spPr bwMode="auto">
          <a:xfrm>
            <a:off x="609600" y="1295401"/>
            <a:ext cx="11201400" cy="54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buSzPct val="70000"/>
              <a:buFont typeface="Wingdings" panose="05000000000000000000" pitchFamily="2" charset="2"/>
              <a:buNone/>
            </a:pPr>
            <a:r>
              <a:rPr lang="en-US" altLang="zh-CN" sz="2800" dirty="0">
                <a:latin typeface="微软雅黑" panose="020B0503020204020204" pitchFamily="34" charset="-122"/>
                <a:ea typeface="微软雅黑" panose="020B0503020204020204" pitchFamily="34" charset="-122"/>
              </a:rPr>
              <a:t>  3</a:t>
            </a:r>
            <a:r>
              <a:rPr lang="zh-CN" altLang="en-US" sz="2800" dirty="0">
                <a:latin typeface="微软雅黑" panose="020B0503020204020204" pitchFamily="34" charset="-122"/>
                <a:ea typeface="微软雅黑" panose="020B0503020204020204" pitchFamily="34" charset="-122"/>
              </a:rPr>
              <a:t>、设备处理方式</a:t>
            </a:r>
            <a:endParaRPr lang="zh-CN" altLang="en-US" sz="2800" dirty="0">
              <a:latin typeface="微软雅黑" panose="020B0503020204020204" pitchFamily="34" charset="-122"/>
              <a:ea typeface="微软雅黑" panose="020B0503020204020204" pitchFamily="34" charset="-122"/>
            </a:endParaRPr>
          </a:p>
          <a:p>
            <a:pPr>
              <a:lnSpc>
                <a:spcPct val="110000"/>
              </a:lnSpc>
              <a:buSzPct val="70000"/>
              <a:buFont typeface="Wingdings" panose="05000000000000000000" pitchFamily="2" charset="2"/>
              <a:buNone/>
            </a:pPr>
            <a:r>
              <a:rPr lang="zh-CN" altLang="en-US" sz="36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在不同的操作系统中所采用的设备处理方式并不完全相同。根据在设备处理时是否设置进程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以及设置什么样的进程而把设备处理方式分成以下</a:t>
            </a:r>
            <a:r>
              <a:rPr lang="zh-CN" altLang="en-US" sz="2400" dirty="0">
                <a:solidFill>
                  <a:schemeClr val="hlink"/>
                </a:solidFill>
                <a:latin typeface="微软雅黑" panose="020B0503020204020204" pitchFamily="34" charset="-122"/>
                <a:ea typeface="微软雅黑" panose="020B0503020204020204" pitchFamily="34" charset="-122"/>
              </a:rPr>
              <a:t>三</a:t>
            </a:r>
            <a:r>
              <a:rPr lang="zh-CN" altLang="en-US" sz="2400" dirty="0" smtClean="0">
                <a:solidFill>
                  <a:schemeClr val="hlink"/>
                </a:solidFill>
                <a:latin typeface="微软雅黑" panose="020B0503020204020204" pitchFamily="34" charset="-122"/>
                <a:ea typeface="微软雅黑" panose="020B0503020204020204" pitchFamily="34" charset="-122"/>
              </a:rPr>
              <a:t>类</a:t>
            </a:r>
            <a:r>
              <a:rPr lang="zh-CN" altLang="en-US"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10000"/>
              </a:lnSpc>
              <a:buFontTx/>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为</a:t>
            </a:r>
            <a:r>
              <a:rPr lang="zh-CN" altLang="en-US" sz="2400" dirty="0">
                <a:solidFill>
                  <a:srgbClr val="CC00CC"/>
                </a:solidFill>
                <a:latin typeface="微软雅黑" panose="020B0503020204020204" pitchFamily="34" charset="-122"/>
                <a:ea typeface="微软雅黑" panose="020B0503020204020204" pitchFamily="34" charset="-122"/>
              </a:rPr>
              <a:t>每一类</a:t>
            </a:r>
            <a:r>
              <a:rPr lang="zh-CN" altLang="en-US" sz="2400" dirty="0">
                <a:latin typeface="微软雅黑" panose="020B0503020204020204" pitchFamily="34" charset="-122"/>
                <a:ea typeface="微软雅黑" panose="020B0503020204020204" pitchFamily="34" charset="-122"/>
              </a:rPr>
              <a:t>设备设置</a:t>
            </a:r>
            <a:r>
              <a:rPr lang="zh-CN" altLang="en-US" sz="2400" dirty="0">
                <a:solidFill>
                  <a:srgbClr val="CC00CC"/>
                </a:solidFill>
                <a:latin typeface="微软雅黑" panose="020B0503020204020204" pitchFamily="34" charset="-122"/>
                <a:ea typeface="微软雅黑" panose="020B0503020204020204" pitchFamily="34" charset="-122"/>
              </a:rPr>
              <a:t>一个进程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专门用于执行这类设备的</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操作 </a:t>
            </a:r>
            <a:endParaRPr lang="zh-CN" altLang="en-US" sz="2400" dirty="0">
              <a:latin typeface="微软雅黑" panose="020B0503020204020204" pitchFamily="34" charset="-122"/>
              <a:ea typeface="微软雅黑" panose="020B0503020204020204" pitchFamily="34" charset="-122"/>
            </a:endParaRPr>
          </a:p>
          <a:p>
            <a:pPr lvl="1">
              <a:lnSpc>
                <a:spcPct val="110000"/>
              </a:lnSpc>
              <a:buFontTx/>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在</a:t>
            </a:r>
            <a:r>
              <a:rPr lang="zh-CN" altLang="en-US" sz="2400" dirty="0">
                <a:solidFill>
                  <a:srgbClr val="CC00CC"/>
                </a:solidFill>
                <a:latin typeface="微软雅黑" panose="020B0503020204020204" pitchFamily="34" charset="-122"/>
                <a:ea typeface="微软雅黑" panose="020B0503020204020204" pitchFamily="34" charset="-122"/>
              </a:rPr>
              <a:t>整个系统</a:t>
            </a:r>
            <a:r>
              <a:rPr lang="zh-CN" altLang="en-US" sz="2400" dirty="0">
                <a:latin typeface="微软雅黑" panose="020B0503020204020204" pitchFamily="34" charset="-122"/>
                <a:ea typeface="微软雅黑" panose="020B0503020204020204" pitchFamily="34" charset="-122"/>
              </a:rPr>
              <a:t>中设置</a:t>
            </a:r>
            <a:r>
              <a:rPr lang="zh-CN" altLang="en-US" sz="2400" dirty="0">
                <a:solidFill>
                  <a:srgbClr val="CC00CC"/>
                </a:solidFill>
                <a:latin typeface="微软雅黑" panose="020B0503020204020204" pitchFamily="34" charset="-122"/>
                <a:ea typeface="微软雅黑" panose="020B0503020204020204" pitchFamily="34" charset="-122"/>
              </a:rPr>
              <a:t>一个</a:t>
            </a:r>
            <a:r>
              <a:rPr lang="en-US" altLang="zh-CN" sz="2400" dirty="0">
                <a:solidFill>
                  <a:srgbClr val="CC00CC"/>
                </a:solidFill>
                <a:latin typeface="微软雅黑" panose="020B0503020204020204" pitchFamily="34" charset="-122"/>
                <a:ea typeface="微软雅黑" panose="020B0503020204020204" pitchFamily="34" charset="-122"/>
              </a:rPr>
              <a:t>I/O</a:t>
            </a:r>
            <a:r>
              <a:rPr lang="zh-CN" altLang="en-US" sz="2400" dirty="0">
                <a:solidFill>
                  <a:srgbClr val="CC00CC"/>
                </a:solidFill>
                <a:latin typeface="微软雅黑" panose="020B0503020204020204" pitchFamily="34" charset="-122"/>
                <a:ea typeface="微软雅黑" panose="020B0503020204020204" pitchFamily="34" charset="-122"/>
              </a:rPr>
              <a:t>进程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专门用于执行系统中所有各类设备的</a:t>
            </a:r>
            <a:r>
              <a:rPr lang="en-US" altLang="zh-CN" sz="2400" dirty="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操作</a:t>
            </a:r>
            <a:endParaRPr lang="zh-CN" altLang="en-US" sz="2400" dirty="0">
              <a:latin typeface="微软雅黑" panose="020B0503020204020204" pitchFamily="34" charset="-122"/>
              <a:ea typeface="微软雅黑" panose="020B0503020204020204" pitchFamily="34" charset="-122"/>
            </a:endParaRPr>
          </a:p>
          <a:p>
            <a:pPr lvl="1">
              <a:lnSpc>
                <a:spcPct val="110000"/>
              </a:lnSpc>
              <a:buFontTx/>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不设置专门的设备处理进程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而只为各类设备设置相应的</a:t>
            </a:r>
            <a:r>
              <a:rPr lang="zh-CN" altLang="en-US" sz="2400" dirty="0">
                <a:solidFill>
                  <a:srgbClr val="CC00CC"/>
                </a:solidFill>
                <a:latin typeface="微软雅黑" panose="020B0503020204020204" pitchFamily="34" charset="-122"/>
                <a:ea typeface="微软雅黑" panose="020B0503020204020204" pitchFamily="34" charset="-122"/>
              </a:rPr>
              <a:t>设备处理程序</a:t>
            </a:r>
            <a:r>
              <a:rPr lang="en-US" altLang="zh-CN" sz="2400" dirty="0">
                <a:solidFill>
                  <a:srgbClr val="CC00CC"/>
                </a:solidFill>
                <a:latin typeface="微软雅黑" panose="020B0503020204020204" pitchFamily="34" charset="-122"/>
                <a:ea typeface="微软雅黑" panose="020B0503020204020204" pitchFamily="34" charset="-122"/>
              </a:rPr>
              <a:t>(</a:t>
            </a:r>
            <a:r>
              <a:rPr lang="zh-CN" altLang="en-US" sz="2400" dirty="0">
                <a:solidFill>
                  <a:srgbClr val="CC00CC"/>
                </a:solidFill>
                <a:latin typeface="微软雅黑" panose="020B0503020204020204" pitchFamily="34" charset="-122"/>
                <a:ea typeface="微软雅黑" panose="020B0503020204020204" pitchFamily="34" charset="-122"/>
              </a:rPr>
              <a:t>模块</a:t>
            </a:r>
            <a:r>
              <a:rPr lang="en-US" altLang="zh-CN" sz="2400" dirty="0">
                <a:solidFill>
                  <a:srgbClr val="CC00CC"/>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供用户进程或系统进程</a:t>
            </a:r>
            <a:r>
              <a:rPr lang="zh-CN" altLang="en-US" sz="2400" dirty="0" smtClean="0">
                <a:latin typeface="微软雅黑" panose="020B0503020204020204" pitchFamily="34" charset="-122"/>
                <a:ea typeface="微软雅黑" panose="020B0503020204020204" pitchFamily="34" charset="-122"/>
              </a:rPr>
              <a:t>调用</a:t>
            </a:r>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2819400" y="457201"/>
            <a:ext cx="4033476" cy="566309"/>
          </a:xfrm>
          <a:prstGeom prst="rect">
            <a:avLst/>
          </a:prstGeom>
        </p:spPr>
        <p:txBody>
          <a:bodyPr wrap="none">
            <a:spAutoFit/>
          </a:bodyPr>
          <a:lstStyle/>
          <a:p>
            <a:pPr>
              <a:lnSpc>
                <a:spcPct val="110000"/>
              </a:lnSpc>
              <a:buSzPct val="70000"/>
              <a:buFont typeface="Wingdings" panose="05000000000000000000" pitchFamily="2" charset="2"/>
              <a:buNone/>
            </a:pPr>
            <a:r>
              <a:rPr lang="en-US" altLang="zh-CN" sz="2800" b="1" dirty="0">
                <a:solidFill>
                  <a:schemeClr val="accent2"/>
                </a:solidFill>
                <a:latin typeface="微软雅黑" panose="020B0503020204020204" pitchFamily="34" charset="-122"/>
                <a:ea typeface="微软雅黑" panose="020B0503020204020204" pitchFamily="34" charset="-122"/>
              </a:rPr>
              <a:t>5.4.1 </a:t>
            </a:r>
            <a:r>
              <a:rPr lang="zh-CN" altLang="en-US" sz="2800" b="1" dirty="0">
                <a:solidFill>
                  <a:schemeClr val="accent2"/>
                </a:solidFill>
                <a:latin typeface="微软雅黑" panose="020B0503020204020204" pitchFamily="34" charset="-122"/>
                <a:ea typeface="微软雅黑" panose="020B0503020204020204" pitchFamily="34" charset="-122"/>
              </a:rPr>
              <a:t>设备驱动程序概述</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5912214-19EC-40E5-93E9-5D7197CB5551}" type="slidenum">
              <a:rPr lang="en-US" altLang="zh-CN" sz="1400"/>
            </a:fld>
            <a:endParaRPr lang="en-US" altLang="zh-CN" sz="1400"/>
          </a:p>
        </p:txBody>
      </p:sp>
      <p:sp>
        <p:nvSpPr>
          <p:cNvPr id="99331" name="Rectangle 2"/>
          <p:cNvSpPr>
            <a:spLocks noChangeArrowheads="1"/>
          </p:cNvSpPr>
          <p:nvPr/>
        </p:nvSpPr>
        <p:spPr bwMode="auto">
          <a:xfrm>
            <a:off x="1371600" y="1047073"/>
            <a:ext cx="6781800" cy="412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800100" indent="-34290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buSzPct val="70000"/>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将抽象要求转换为具体要求。</a:t>
            </a:r>
            <a:endParaRPr lang="en-US" altLang="zh-CN" sz="2400" dirty="0">
              <a:latin typeface="微软雅黑" panose="020B0503020204020204" pitchFamily="34" charset="-122"/>
              <a:ea typeface="微软雅黑" panose="020B0503020204020204" pitchFamily="34" charset="-122"/>
            </a:endParaRPr>
          </a:p>
          <a:p>
            <a:pPr lvl="1">
              <a:lnSpc>
                <a:spcPct val="120000"/>
              </a:lnSpc>
              <a:buSzPct val="70000"/>
              <a:buFontTx/>
              <a:buNone/>
            </a:pPr>
            <a:r>
              <a:rPr lang="zh-CN" altLang="en-US" sz="2000" dirty="0">
                <a:latin typeface="微软雅黑" panose="020B0503020204020204" pitchFamily="34" charset="-122"/>
                <a:ea typeface="微软雅黑" panose="020B0503020204020204" pitchFamily="34" charset="-122"/>
              </a:rPr>
              <a:t>设置控制器中的寄存器</a:t>
            </a:r>
            <a:endParaRPr lang="zh-CN" altLang="en-US" sz="2000" dirty="0">
              <a:latin typeface="微软雅黑" panose="020B0503020204020204" pitchFamily="34" charset="-122"/>
              <a:ea typeface="微软雅黑" panose="020B0503020204020204" pitchFamily="34" charset="-122"/>
            </a:endParaRPr>
          </a:p>
          <a:p>
            <a:pPr>
              <a:lnSpc>
                <a:spcPct val="120000"/>
              </a:lnSpc>
              <a:buSzPct val="70000"/>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检查</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请求的合法性。</a:t>
            </a:r>
            <a:endParaRPr lang="en-US" altLang="zh-CN" sz="2400" dirty="0">
              <a:latin typeface="微软雅黑" panose="020B0503020204020204" pitchFamily="34" charset="-122"/>
              <a:ea typeface="微软雅黑" panose="020B0503020204020204" pitchFamily="34" charset="-122"/>
            </a:endParaRPr>
          </a:p>
          <a:p>
            <a:pPr lvl="1">
              <a:lnSpc>
                <a:spcPct val="120000"/>
              </a:lnSpc>
              <a:buSzPct val="70000"/>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若请求的设备不支持本次的</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请求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认为是非法操作。</a:t>
            </a:r>
            <a:endParaRPr lang="zh-CN" altLang="en-US" sz="2000" dirty="0">
              <a:latin typeface="微软雅黑" panose="020B0503020204020204" pitchFamily="34" charset="-122"/>
              <a:ea typeface="微软雅黑" panose="020B0503020204020204" pitchFamily="34" charset="-122"/>
            </a:endParaRPr>
          </a:p>
          <a:p>
            <a:pPr>
              <a:lnSpc>
                <a:spcPct val="120000"/>
              </a:lnSpc>
              <a:buSzPct val="70000"/>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读出和检查设备的状态 。</a:t>
            </a:r>
            <a:endParaRPr lang="en-US" altLang="zh-CN" sz="2400" dirty="0">
              <a:latin typeface="微软雅黑" panose="020B0503020204020204" pitchFamily="34" charset="-122"/>
              <a:ea typeface="微软雅黑" panose="020B0503020204020204" pitchFamily="34" charset="-122"/>
            </a:endParaRPr>
          </a:p>
          <a:p>
            <a:pPr lvl="1">
              <a:lnSpc>
                <a:spcPct val="120000"/>
              </a:lnSpc>
              <a:buSzPct val="70000"/>
              <a:buFontTx/>
              <a:buNone/>
            </a:pPr>
            <a:r>
              <a:rPr lang="zh-CN" altLang="en-US" sz="2000" dirty="0">
                <a:latin typeface="微软雅黑" panose="020B0503020204020204" pitchFamily="34" charset="-122"/>
                <a:ea typeface="微软雅黑" panose="020B0503020204020204" pitchFamily="34" charset="-122"/>
              </a:rPr>
              <a:t>检查设备是否空闲或是否就绪</a:t>
            </a:r>
            <a:endParaRPr lang="en-US" altLang="zh-CN" sz="2000" dirty="0">
              <a:latin typeface="微软雅黑" panose="020B0503020204020204" pitchFamily="34" charset="-122"/>
              <a:ea typeface="微软雅黑" panose="020B0503020204020204" pitchFamily="34" charset="-122"/>
            </a:endParaRPr>
          </a:p>
          <a:p>
            <a:pPr lvl="1">
              <a:lnSpc>
                <a:spcPct val="120000"/>
              </a:lnSpc>
              <a:buSzPct val="70000"/>
              <a:buFontTx/>
              <a:buNone/>
            </a:pPr>
            <a:r>
              <a:rPr lang="en-US" altLang="zh-CN"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状态寄存器</a:t>
            </a:r>
            <a:endParaRPr lang="zh-CN" altLang="en-US" sz="2000" dirty="0">
              <a:solidFill>
                <a:srgbClr val="FF0000"/>
              </a:solidFill>
              <a:latin typeface="微软雅黑" panose="020B0503020204020204" pitchFamily="34" charset="-122"/>
              <a:ea typeface="微软雅黑" panose="020B0503020204020204" pitchFamily="34" charset="-122"/>
            </a:endParaRPr>
          </a:p>
          <a:p>
            <a:pPr>
              <a:lnSpc>
                <a:spcPct val="120000"/>
              </a:lnSpc>
              <a:buSzPct val="70000"/>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传送必要的参数 。</a:t>
            </a:r>
            <a:endParaRPr lang="en-US" altLang="zh-CN" sz="2400" dirty="0">
              <a:latin typeface="微软雅黑" panose="020B0503020204020204" pitchFamily="34" charset="-122"/>
              <a:ea typeface="微软雅黑" panose="020B0503020204020204" pitchFamily="34" charset="-122"/>
            </a:endParaRPr>
          </a:p>
          <a:p>
            <a:pPr lvl="1">
              <a:lnSpc>
                <a:spcPct val="120000"/>
              </a:lnSpc>
              <a:buSzPct val="70000"/>
              <a:buFontTx/>
              <a:buNone/>
            </a:pPr>
            <a:r>
              <a:rPr lang="zh-CN" altLang="en-US" sz="2000" dirty="0">
                <a:latin typeface="微软雅黑" panose="020B0503020204020204" pitchFamily="34" charset="-122"/>
                <a:ea typeface="微软雅黑" panose="020B0503020204020204" pitchFamily="34" charset="-122"/>
              </a:rPr>
              <a:t>如数据量、起始地址等。</a:t>
            </a:r>
            <a:endParaRPr lang="zh-CN" altLang="en-US" sz="2000" dirty="0">
              <a:latin typeface="微软雅黑" panose="020B0503020204020204" pitchFamily="34" charset="-122"/>
              <a:ea typeface="微软雅黑" panose="020B0503020204020204" pitchFamily="34" charset="-122"/>
            </a:endParaRPr>
          </a:p>
          <a:p>
            <a:pPr>
              <a:lnSpc>
                <a:spcPct val="120000"/>
              </a:lnSpc>
              <a:buSzPct val="70000"/>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工作方式的设置 。</a:t>
            </a:r>
            <a:endParaRPr lang="en-US" altLang="zh-CN" sz="2400" dirty="0">
              <a:latin typeface="微软雅黑" panose="020B0503020204020204" pitchFamily="34" charset="-122"/>
              <a:ea typeface="微软雅黑" panose="020B0503020204020204" pitchFamily="34" charset="-122"/>
            </a:endParaRPr>
          </a:p>
          <a:p>
            <a:pPr lvl="1">
              <a:lnSpc>
                <a:spcPct val="120000"/>
              </a:lnSpc>
              <a:buSzPct val="70000"/>
              <a:buFontTx/>
              <a:buNone/>
            </a:pPr>
            <a:r>
              <a:rPr lang="zh-CN" altLang="en-US" sz="2000" dirty="0">
                <a:latin typeface="微软雅黑" panose="020B0503020204020204" pitchFamily="34" charset="-122"/>
                <a:ea typeface="微软雅黑" panose="020B0503020204020204" pitchFamily="34" charset="-122"/>
              </a:rPr>
              <a:t>对于有多种工作方式的设备进行设置。</a:t>
            </a:r>
            <a:endParaRPr lang="zh-CN" altLang="en-US" sz="2000" dirty="0">
              <a:latin typeface="微软雅黑" panose="020B0503020204020204" pitchFamily="34" charset="-122"/>
              <a:ea typeface="微软雅黑" panose="020B0503020204020204" pitchFamily="34" charset="-122"/>
            </a:endParaRPr>
          </a:p>
          <a:p>
            <a:pPr>
              <a:lnSpc>
                <a:spcPct val="120000"/>
              </a:lnSpc>
              <a:buSzPct val="70000"/>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启动</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 </a:t>
            </a:r>
            <a:endParaRPr lang="zh-CN" altLang="en-US" sz="2400" dirty="0">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2743200" y="304800"/>
            <a:ext cx="6781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800100" indent="-34290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30000"/>
              </a:lnSpc>
              <a:buSzPct val="70000"/>
              <a:buFont typeface="Wingdings" panose="05000000000000000000" pitchFamily="2" charset="2"/>
              <a:buNone/>
            </a:pPr>
            <a:r>
              <a:rPr lang="en-US" altLang="zh-CN" dirty="0">
                <a:solidFill>
                  <a:schemeClr val="accent2"/>
                </a:solidFill>
                <a:latin typeface="微软雅黑" panose="020B0503020204020204" pitchFamily="34" charset="-122"/>
                <a:ea typeface="微软雅黑" panose="020B0503020204020204" pitchFamily="34" charset="-122"/>
              </a:rPr>
              <a:t>5.4.2</a:t>
            </a:r>
            <a:r>
              <a:rPr lang="zh-CN" altLang="en-US" dirty="0">
                <a:solidFill>
                  <a:schemeClr val="accent2"/>
                </a:solidFill>
                <a:latin typeface="微软雅黑" panose="020B0503020204020204" pitchFamily="34" charset="-122"/>
                <a:ea typeface="微软雅黑" panose="020B0503020204020204" pitchFamily="34" charset="-122"/>
              </a:rPr>
              <a:t>设备驱动程序的处理过程</a:t>
            </a:r>
            <a:endParaRPr lang="zh-CN" altLang="en-US"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8534400" y="6038432"/>
            <a:ext cx="2278380" cy="2823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sz="1800" kern="0" dirty="0">
                <a:latin typeface="微软雅黑" panose="020B0503020204020204" pitchFamily="34" charset="-122"/>
                <a:ea typeface="微软雅黑" panose="020B0503020204020204" pitchFamily="34" charset="-122"/>
              </a:rPr>
              <a:t>状态寄存器中的格式</a:t>
            </a:r>
            <a:endParaRPr lang="zh-CN" altLang="en-US" sz="1800" kern="0" dirty="0">
              <a:latin typeface="微软雅黑" panose="020B0503020204020204" pitchFamily="34" charset="-122"/>
              <a:ea typeface="微软雅黑" panose="020B0503020204020204" pitchFamily="34" charset="-122"/>
            </a:endParaRPr>
          </a:p>
        </p:txBody>
      </p:sp>
      <p:pic>
        <p:nvPicPr>
          <p:cNvPr id="6" name="Picture 4" descr="6-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00800" y="3230597"/>
            <a:ext cx="5516824" cy="238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87ED6779-51D4-4966-9430-3EA04001EE2F}" type="datetime1">
              <a:rPr lang="zh-CN" altLang="en-US" sz="1400"/>
            </a:fld>
            <a:endParaRPr lang="en-US" altLang="zh-CN" sz="1400"/>
          </a:p>
        </p:txBody>
      </p:sp>
      <p:sp>
        <p:nvSpPr>
          <p:cNvPr id="10137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22AB8035-DDF0-4DE1-A60C-302B54C3AAEF}" type="slidenum">
              <a:rPr lang="en-US" altLang="zh-CN" sz="1400"/>
            </a:fld>
            <a:endParaRPr lang="en-US" altLang="zh-CN" sz="1400"/>
          </a:p>
        </p:txBody>
      </p:sp>
      <p:graphicFrame>
        <p:nvGraphicFramePr>
          <p:cNvPr id="101380" name="Object 2"/>
          <p:cNvGraphicFramePr>
            <a:graphicFrameLocks noGrp="1" noChangeAspect="1"/>
          </p:cNvGraphicFramePr>
          <p:nvPr>
            <p:ph/>
          </p:nvPr>
        </p:nvGraphicFramePr>
        <p:xfrm>
          <a:off x="1774826" y="-26988"/>
          <a:ext cx="7521575" cy="6856413"/>
        </p:xfrm>
        <a:graphic>
          <a:graphicData uri="http://schemas.openxmlformats.org/presentationml/2006/ole">
            <mc:AlternateContent xmlns:mc="http://schemas.openxmlformats.org/markup-compatibility/2006">
              <mc:Choice xmlns:v="urn:schemas-microsoft-com:vml" Requires="v">
                <p:oleObj spid="_x0000_s14399" name="Visio" r:id="rId1" imgW="5249545" imgH="5204460" progId="Visio.Drawing.11">
                  <p:embed/>
                </p:oleObj>
              </mc:Choice>
              <mc:Fallback>
                <p:oleObj name="Visio" r:id="rId1" imgW="5249545" imgH="5204460" progId="Visio.Drawing.11">
                  <p:embed/>
                  <p:pic>
                    <p:nvPicPr>
                      <p:cNvPr id="0" name="Object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26988"/>
                        <a:ext cx="7521575" cy="6856413"/>
                      </a:xfrm>
                      <a:prstGeom prst="rect">
                        <a:avLst/>
                      </a:prstGeom>
                      <a:noFill/>
                      <a:ln>
                        <a:noFill/>
                      </a:ln>
                      <a:effectLst/>
                    </p:spPr>
                  </p:pic>
                </p:oleObj>
              </mc:Fallback>
            </mc:AlternateContent>
          </a:graphicData>
        </a:graphic>
      </p:graphicFrame>
      <p:sp>
        <p:nvSpPr>
          <p:cNvPr id="101381" name="Rectangle 3"/>
          <p:cNvSpPr>
            <a:spLocks noChangeArrowheads="1"/>
          </p:cNvSpPr>
          <p:nvPr/>
        </p:nvSpPr>
        <p:spPr bwMode="auto">
          <a:xfrm>
            <a:off x="7239001" y="381001"/>
            <a:ext cx="3262313"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400" b="1">
                <a:latin typeface="Times New Roman" panose="02020603050405020304" pitchFamily="18" charset="0"/>
              </a:rPr>
              <a:t>设备驱动程序工作流程</a:t>
            </a:r>
            <a:endParaRPr lang="zh-CN" altLang="en-US" sz="2400" b="1">
              <a:latin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755398" y="368268"/>
            <a:ext cx="4528804" cy="566309"/>
          </a:xfrm>
        </p:spPr>
        <p:txBody>
          <a:bodyPr wrap="none">
            <a:spAutoFit/>
          </a:bodyPr>
          <a:lstStyle/>
          <a:p>
            <a:pPr algn="l">
              <a:lnSpc>
                <a:spcPct val="110000"/>
              </a:lnSpc>
              <a:buSzPct val="70000"/>
            </a:pPr>
            <a:r>
              <a:rPr lang="en-US" altLang="zh-CN" sz="2800" b="1" kern="1200" dirty="0">
                <a:solidFill>
                  <a:schemeClr val="accent2"/>
                </a:solidFill>
                <a:latin typeface="微软雅黑" panose="020B0503020204020204" pitchFamily="34" charset="-122"/>
                <a:ea typeface="微软雅黑" panose="020B0503020204020204" pitchFamily="34" charset="-122"/>
                <a:cs typeface="+mn-cs"/>
              </a:rPr>
              <a:t>I/O</a:t>
            </a:r>
            <a:r>
              <a:rPr lang="zh-CN" altLang="en-US" sz="2800" b="1" kern="1200" dirty="0">
                <a:solidFill>
                  <a:schemeClr val="accent2"/>
                </a:solidFill>
                <a:latin typeface="微软雅黑" panose="020B0503020204020204" pitchFamily="34" charset="-122"/>
                <a:ea typeface="微软雅黑" panose="020B0503020204020204" pitchFamily="34" charset="-122"/>
                <a:cs typeface="+mn-cs"/>
              </a:rPr>
              <a:t>系统发完命令后做什么</a:t>
            </a:r>
            <a:r>
              <a:rPr lang="en-US" altLang="zh-CN" sz="2800" b="1" kern="1200" dirty="0">
                <a:solidFill>
                  <a:schemeClr val="accent2"/>
                </a:solidFill>
                <a:latin typeface="微软雅黑" panose="020B0503020204020204" pitchFamily="34" charset="-122"/>
                <a:ea typeface="微软雅黑" panose="020B0503020204020204" pitchFamily="34" charset="-122"/>
                <a:cs typeface="+mn-cs"/>
              </a:rPr>
              <a:t>?</a:t>
            </a:r>
            <a:endParaRPr lang="en-US" altLang="zh-CN" sz="28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325635" name="Rectangle 3"/>
          <p:cNvSpPr>
            <a:spLocks noChangeArrowheads="1"/>
          </p:cNvSpPr>
          <p:nvPr/>
        </p:nvSpPr>
        <p:spPr bwMode="auto">
          <a:xfrm>
            <a:off x="2289176" y="12192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30000"/>
              </a:lnSpc>
              <a:buClr>
                <a:srgbClr val="993300"/>
              </a:buClr>
              <a:buSzPct val="90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方案</a:t>
            </a:r>
            <a:r>
              <a:rPr lang="en-US" altLang="zh-CN" sz="2800" b="1" dirty="0">
                <a:solidFill>
                  <a:srgbClr val="FF0000"/>
                </a:solidFill>
                <a:latin typeface="微软雅黑" panose="020B0503020204020204" pitchFamily="34" charset="-122"/>
                <a:ea typeface="微软雅黑" panose="020B0503020204020204" pitchFamily="34" charset="-122"/>
              </a:rPr>
              <a:t>1: </a:t>
            </a:r>
            <a:r>
              <a:rPr lang="zh-CN" altLang="en-US" sz="2800" b="1" dirty="0">
                <a:latin typeface="微软雅黑" panose="020B0503020204020204" pitchFamily="34" charset="-122"/>
                <a:ea typeface="微软雅黑" panose="020B0503020204020204" pitchFamily="34" charset="-122"/>
              </a:rPr>
              <a:t>原地踏步等待</a:t>
            </a:r>
            <a:r>
              <a:rPr lang="en-US" altLang="zh-CN"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grpSp>
        <p:nvGrpSpPr>
          <p:cNvPr id="325668" name="Group 36"/>
          <p:cNvGrpSpPr/>
          <p:nvPr/>
        </p:nvGrpSpPr>
        <p:grpSpPr bwMode="auto">
          <a:xfrm>
            <a:off x="3200400" y="1981200"/>
            <a:ext cx="2362200" cy="609600"/>
            <a:chOff x="2448" y="960"/>
            <a:chExt cx="1488" cy="384"/>
          </a:xfrm>
        </p:grpSpPr>
        <p:sp>
          <p:nvSpPr>
            <p:cNvPr id="102445" name="Rectangle 37"/>
            <p:cNvSpPr>
              <a:spLocks noChangeArrowheads="1"/>
            </p:cNvSpPr>
            <p:nvPr/>
          </p:nvSpPr>
          <p:spPr bwMode="auto">
            <a:xfrm>
              <a:off x="2448" y="960"/>
              <a:ext cx="1440"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2446" name="Text Box 38"/>
            <p:cNvSpPr txBox="1">
              <a:spLocks noChangeArrowheads="1"/>
            </p:cNvSpPr>
            <p:nvPr/>
          </p:nvSpPr>
          <p:spPr bwMode="auto">
            <a:xfrm>
              <a:off x="2496" y="1008"/>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发送</a:t>
              </a:r>
              <a:r>
                <a:rPr lang="en-US" altLang="zh-CN" sz="1800" b="1"/>
                <a:t>Read</a:t>
              </a:r>
              <a:r>
                <a:rPr lang="zh-CN" altLang="en-US" sz="1800" b="1"/>
                <a:t>命令</a:t>
              </a:r>
              <a:endParaRPr lang="zh-CN" altLang="en-US" sz="1800" b="1"/>
            </a:p>
          </p:txBody>
        </p:sp>
      </p:grpSp>
      <p:grpSp>
        <p:nvGrpSpPr>
          <p:cNvPr id="325707" name="Group 75"/>
          <p:cNvGrpSpPr/>
          <p:nvPr/>
        </p:nvGrpSpPr>
        <p:grpSpPr bwMode="auto">
          <a:xfrm>
            <a:off x="3200400" y="2590800"/>
            <a:ext cx="2362200" cy="838200"/>
            <a:chOff x="1632" y="1632"/>
            <a:chExt cx="1488" cy="528"/>
          </a:xfrm>
        </p:grpSpPr>
        <p:grpSp>
          <p:nvGrpSpPr>
            <p:cNvPr id="102441" name="Group 40"/>
            <p:cNvGrpSpPr/>
            <p:nvPr/>
          </p:nvGrpSpPr>
          <p:grpSpPr bwMode="auto">
            <a:xfrm>
              <a:off x="1632" y="1776"/>
              <a:ext cx="1488" cy="384"/>
              <a:chOff x="2448" y="960"/>
              <a:chExt cx="1488" cy="384"/>
            </a:xfrm>
          </p:grpSpPr>
          <p:sp>
            <p:nvSpPr>
              <p:cNvPr id="102443" name="Rectangle 41"/>
              <p:cNvSpPr>
                <a:spLocks noChangeArrowheads="1"/>
              </p:cNvSpPr>
              <p:nvPr/>
            </p:nvSpPr>
            <p:spPr bwMode="auto">
              <a:xfrm>
                <a:off x="2448" y="960"/>
                <a:ext cx="1440"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2444" name="Text Box 42"/>
              <p:cNvSpPr txBox="1">
                <a:spLocks noChangeArrowheads="1"/>
              </p:cNvSpPr>
              <p:nvPr/>
            </p:nvSpPr>
            <p:spPr bwMode="auto">
              <a:xfrm>
                <a:off x="2496" y="1008"/>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1800" b="1"/>
                  <a:t> Read I/O</a:t>
                </a:r>
                <a:r>
                  <a:rPr lang="zh-CN" altLang="en-US" sz="1800" b="1"/>
                  <a:t>状态</a:t>
                </a:r>
                <a:endParaRPr lang="zh-CN" altLang="en-US" sz="1800" b="1"/>
              </a:p>
            </p:txBody>
          </p:sp>
        </p:grpSp>
        <p:sp>
          <p:nvSpPr>
            <p:cNvPr id="102442" name="Line 44"/>
            <p:cNvSpPr>
              <a:spLocks noChangeShapeType="1"/>
            </p:cNvSpPr>
            <p:nvPr/>
          </p:nvSpPr>
          <p:spPr bwMode="auto">
            <a:xfrm>
              <a:off x="2352" y="1632"/>
              <a:ext cx="0" cy="1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08" name="Group 76"/>
          <p:cNvGrpSpPr/>
          <p:nvPr/>
        </p:nvGrpSpPr>
        <p:grpSpPr bwMode="auto">
          <a:xfrm>
            <a:off x="3200400" y="3429000"/>
            <a:ext cx="2362200" cy="838200"/>
            <a:chOff x="1632" y="2160"/>
            <a:chExt cx="1488" cy="528"/>
          </a:xfrm>
        </p:grpSpPr>
        <p:grpSp>
          <p:nvGrpSpPr>
            <p:cNvPr id="102437" name="Group 45"/>
            <p:cNvGrpSpPr/>
            <p:nvPr/>
          </p:nvGrpSpPr>
          <p:grpSpPr bwMode="auto">
            <a:xfrm>
              <a:off x="1632" y="2304"/>
              <a:ext cx="1488" cy="384"/>
              <a:chOff x="2448" y="960"/>
              <a:chExt cx="1488" cy="384"/>
            </a:xfrm>
          </p:grpSpPr>
          <p:sp>
            <p:nvSpPr>
              <p:cNvPr id="102439" name="Rectangle 46"/>
              <p:cNvSpPr>
                <a:spLocks noChangeArrowheads="1"/>
              </p:cNvSpPr>
              <p:nvPr/>
            </p:nvSpPr>
            <p:spPr bwMode="auto">
              <a:xfrm>
                <a:off x="2448" y="960"/>
                <a:ext cx="1440"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2440" name="Text Box 47"/>
              <p:cNvSpPr txBox="1">
                <a:spLocks noChangeArrowheads="1"/>
              </p:cNvSpPr>
              <p:nvPr/>
            </p:nvSpPr>
            <p:spPr bwMode="auto">
              <a:xfrm>
                <a:off x="2496" y="1008"/>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1800" b="1"/>
                  <a:t> </a:t>
                </a:r>
                <a:r>
                  <a:rPr lang="zh-CN" altLang="en-US" sz="1800" b="1"/>
                  <a:t>检查</a:t>
                </a:r>
                <a:r>
                  <a:rPr lang="en-US" altLang="zh-CN" sz="1800" b="1"/>
                  <a:t>I/O</a:t>
                </a:r>
                <a:r>
                  <a:rPr lang="zh-CN" altLang="en-US" sz="1800" b="1"/>
                  <a:t>状态</a:t>
                </a:r>
                <a:endParaRPr lang="zh-CN" altLang="en-US" sz="1800" b="1"/>
              </a:p>
            </p:txBody>
          </p:sp>
        </p:grpSp>
        <p:sp>
          <p:nvSpPr>
            <p:cNvPr id="102438" name="Line 49"/>
            <p:cNvSpPr>
              <a:spLocks noChangeShapeType="1"/>
            </p:cNvSpPr>
            <p:nvPr/>
          </p:nvSpPr>
          <p:spPr bwMode="auto">
            <a:xfrm>
              <a:off x="2352" y="2160"/>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16" name="Group 84"/>
          <p:cNvGrpSpPr/>
          <p:nvPr/>
        </p:nvGrpSpPr>
        <p:grpSpPr bwMode="auto">
          <a:xfrm>
            <a:off x="2438400" y="2514600"/>
            <a:ext cx="1905000" cy="1447800"/>
            <a:chOff x="1152" y="1584"/>
            <a:chExt cx="1200" cy="912"/>
          </a:xfrm>
        </p:grpSpPr>
        <p:sp>
          <p:nvSpPr>
            <p:cNvPr id="102432" name="Line 51"/>
            <p:cNvSpPr>
              <a:spLocks noChangeShapeType="1"/>
            </p:cNvSpPr>
            <p:nvPr/>
          </p:nvSpPr>
          <p:spPr bwMode="auto">
            <a:xfrm flipH="1">
              <a:off x="1440" y="2496"/>
              <a:ext cx="192"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33" name="Line 53"/>
            <p:cNvSpPr>
              <a:spLocks noChangeShapeType="1"/>
            </p:cNvSpPr>
            <p:nvPr/>
          </p:nvSpPr>
          <p:spPr bwMode="auto">
            <a:xfrm flipH="1">
              <a:off x="1440" y="1680"/>
              <a:ext cx="912" cy="0"/>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2434" name="Group 83"/>
            <p:cNvGrpSpPr/>
            <p:nvPr/>
          </p:nvGrpSpPr>
          <p:grpSpPr bwMode="auto">
            <a:xfrm>
              <a:off x="1152" y="1584"/>
              <a:ext cx="480" cy="912"/>
              <a:chOff x="768" y="3072"/>
              <a:chExt cx="480" cy="912"/>
            </a:xfrm>
          </p:grpSpPr>
          <p:sp>
            <p:nvSpPr>
              <p:cNvPr id="102435" name="Line 52"/>
              <p:cNvSpPr>
                <a:spLocks noChangeShapeType="1"/>
              </p:cNvSpPr>
              <p:nvPr/>
            </p:nvSpPr>
            <p:spPr bwMode="auto">
              <a:xfrm flipH="1">
                <a:off x="1056" y="3168"/>
                <a:ext cx="0" cy="816"/>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36" name="Text Box 54"/>
              <p:cNvSpPr txBox="1">
                <a:spLocks noChangeArrowheads="1"/>
              </p:cNvSpPr>
              <p:nvPr/>
            </p:nvSpPr>
            <p:spPr bwMode="auto">
              <a:xfrm>
                <a:off x="768" y="3072"/>
                <a:ext cx="48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没有就绪</a:t>
                </a:r>
                <a:endParaRPr lang="zh-CN" altLang="en-US" sz="1800" b="1"/>
              </a:p>
            </p:txBody>
          </p:sp>
        </p:grpSp>
      </p:grpSp>
      <p:grpSp>
        <p:nvGrpSpPr>
          <p:cNvPr id="325712" name="Group 80"/>
          <p:cNvGrpSpPr/>
          <p:nvPr/>
        </p:nvGrpSpPr>
        <p:grpSpPr bwMode="auto">
          <a:xfrm>
            <a:off x="3200400" y="4191000"/>
            <a:ext cx="2362200" cy="1066800"/>
            <a:chOff x="1632" y="2640"/>
            <a:chExt cx="1488" cy="672"/>
          </a:xfrm>
        </p:grpSpPr>
        <p:grpSp>
          <p:nvGrpSpPr>
            <p:cNvPr id="102427" name="Group 55"/>
            <p:cNvGrpSpPr/>
            <p:nvPr/>
          </p:nvGrpSpPr>
          <p:grpSpPr bwMode="auto">
            <a:xfrm>
              <a:off x="1632" y="2928"/>
              <a:ext cx="1488" cy="384"/>
              <a:chOff x="2448" y="960"/>
              <a:chExt cx="1488" cy="384"/>
            </a:xfrm>
          </p:grpSpPr>
          <p:sp>
            <p:nvSpPr>
              <p:cNvPr id="102430" name="Rectangle 56"/>
              <p:cNvSpPr>
                <a:spLocks noChangeArrowheads="1"/>
              </p:cNvSpPr>
              <p:nvPr/>
            </p:nvSpPr>
            <p:spPr bwMode="auto">
              <a:xfrm>
                <a:off x="2448" y="960"/>
                <a:ext cx="1440"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2431" name="Text Box 57"/>
              <p:cNvSpPr txBox="1">
                <a:spLocks noChangeArrowheads="1"/>
              </p:cNvSpPr>
              <p:nvPr/>
            </p:nvSpPr>
            <p:spPr bwMode="auto">
              <a:xfrm>
                <a:off x="2496" y="1008"/>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从</a:t>
                </a:r>
                <a:r>
                  <a:rPr lang="en-US" altLang="zh-CN" sz="1800" b="1"/>
                  <a:t>I/O</a:t>
                </a:r>
                <a:r>
                  <a:rPr lang="zh-CN" altLang="en-US" sz="1800" b="1"/>
                  <a:t>读取数据</a:t>
                </a:r>
                <a:endParaRPr lang="zh-CN" altLang="en-US" sz="1800" b="1"/>
              </a:p>
            </p:txBody>
          </p:sp>
        </p:grpSp>
        <p:sp>
          <p:nvSpPr>
            <p:cNvPr id="102428" name="Line 58"/>
            <p:cNvSpPr>
              <a:spLocks noChangeShapeType="1"/>
            </p:cNvSpPr>
            <p:nvPr/>
          </p:nvSpPr>
          <p:spPr bwMode="auto">
            <a:xfrm>
              <a:off x="2352" y="2688"/>
              <a:ext cx="0" cy="24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29" name="Rectangle 61"/>
            <p:cNvSpPr>
              <a:spLocks noChangeArrowheads="1"/>
            </p:cNvSpPr>
            <p:nvPr/>
          </p:nvSpPr>
          <p:spPr bwMode="auto">
            <a:xfrm>
              <a:off x="2400" y="2640"/>
              <a:ext cx="40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就绪</a:t>
              </a:r>
              <a:endParaRPr lang="zh-CN" altLang="en-US" sz="1800" b="1"/>
            </a:p>
          </p:txBody>
        </p:sp>
      </p:grpSp>
      <p:grpSp>
        <p:nvGrpSpPr>
          <p:cNvPr id="325714" name="Group 82"/>
          <p:cNvGrpSpPr/>
          <p:nvPr/>
        </p:nvGrpSpPr>
        <p:grpSpPr bwMode="auto">
          <a:xfrm>
            <a:off x="3200400" y="5257800"/>
            <a:ext cx="2362200" cy="838200"/>
            <a:chOff x="1632" y="3312"/>
            <a:chExt cx="1488" cy="528"/>
          </a:xfrm>
        </p:grpSpPr>
        <p:grpSp>
          <p:nvGrpSpPr>
            <p:cNvPr id="102423" name="Group 62"/>
            <p:cNvGrpSpPr/>
            <p:nvPr/>
          </p:nvGrpSpPr>
          <p:grpSpPr bwMode="auto">
            <a:xfrm>
              <a:off x="1632" y="3456"/>
              <a:ext cx="1488" cy="384"/>
              <a:chOff x="2448" y="960"/>
              <a:chExt cx="1488" cy="384"/>
            </a:xfrm>
          </p:grpSpPr>
          <p:sp>
            <p:nvSpPr>
              <p:cNvPr id="102425" name="Rectangle 63"/>
              <p:cNvSpPr>
                <a:spLocks noChangeArrowheads="1"/>
              </p:cNvSpPr>
              <p:nvPr/>
            </p:nvSpPr>
            <p:spPr bwMode="auto">
              <a:xfrm>
                <a:off x="2448" y="960"/>
                <a:ext cx="1440"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2426" name="Text Box 64"/>
              <p:cNvSpPr txBox="1">
                <a:spLocks noChangeArrowheads="1"/>
              </p:cNvSpPr>
              <p:nvPr/>
            </p:nvSpPr>
            <p:spPr bwMode="auto">
              <a:xfrm>
                <a:off x="2496" y="1008"/>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将数据写内存</a:t>
                </a:r>
                <a:endParaRPr lang="zh-CN" altLang="en-US" sz="1800" b="1"/>
              </a:p>
            </p:txBody>
          </p:sp>
        </p:grpSp>
        <p:sp>
          <p:nvSpPr>
            <p:cNvPr id="102424" name="Line 65"/>
            <p:cNvSpPr>
              <a:spLocks noChangeShapeType="1"/>
            </p:cNvSpPr>
            <p:nvPr/>
          </p:nvSpPr>
          <p:spPr bwMode="auto">
            <a:xfrm>
              <a:off x="2352" y="3312"/>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13" name="Group 81"/>
          <p:cNvGrpSpPr/>
          <p:nvPr/>
        </p:nvGrpSpPr>
        <p:grpSpPr bwMode="auto">
          <a:xfrm>
            <a:off x="1839913" y="2362200"/>
            <a:ext cx="1284288" cy="1828800"/>
            <a:chOff x="775" y="1488"/>
            <a:chExt cx="809" cy="1152"/>
          </a:xfrm>
        </p:grpSpPr>
        <p:sp>
          <p:nvSpPr>
            <p:cNvPr id="102421" name="Oval 67"/>
            <p:cNvSpPr>
              <a:spLocks noChangeArrowheads="1"/>
            </p:cNvSpPr>
            <p:nvPr/>
          </p:nvSpPr>
          <p:spPr bwMode="auto">
            <a:xfrm>
              <a:off x="1056" y="1488"/>
              <a:ext cx="528" cy="1152"/>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2422" name="Text Box 70"/>
            <p:cNvSpPr txBox="1">
              <a:spLocks noChangeArrowheads="1"/>
            </p:cNvSpPr>
            <p:nvPr/>
          </p:nvSpPr>
          <p:spPr bwMode="auto">
            <a:xfrm>
              <a:off x="775" y="1680"/>
              <a:ext cx="291"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原地踏步</a:t>
              </a:r>
              <a:endParaRPr lang="zh-CN" altLang="en-US" sz="1800" b="1"/>
            </a:p>
          </p:txBody>
        </p:sp>
      </p:grpSp>
      <p:grpSp>
        <p:nvGrpSpPr>
          <p:cNvPr id="325711" name="Group 79"/>
          <p:cNvGrpSpPr/>
          <p:nvPr/>
        </p:nvGrpSpPr>
        <p:grpSpPr bwMode="auto">
          <a:xfrm>
            <a:off x="5486400" y="3962403"/>
            <a:ext cx="914400" cy="1103313"/>
            <a:chOff x="3072" y="2496"/>
            <a:chExt cx="576" cy="695"/>
          </a:xfrm>
        </p:grpSpPr>
        <p:sp>
          <p:nvSpPr>
            <p:cNvPr id="102418" name="Text Box 48"/>
            <p:cNvSpPr txBox="1">
              <a:spLocks noChangeArrowheads="1"/>
            </p:cNvSpPr>
            <p:nvPr/>
          </p:nvSpPr>
          <p:spPr bwMode="auto">
            <a:xfrm>
              <a:off x="3216" y="2784"/>
              <a:ext cx="432" cy="407"/>
            </a:xfrm>
            <a:prstGeom prst="rect">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出错处理</a:t>
              </a:r>
              <a:endParaRPr lang="zh-CN" altLang="en-US" sz="1800" b="1"/>
            </a:p>
          </p:txBody>
        </p:sp>
        <p:sp>
          <p:nvSpPr>
            <p:cNvPr id="102419" name="Line 73"/>
            <p:cNvSpPr>
              <a:spLocks noChangeShapeType="1"/>
            </p:cNvSpPr>
            <p:nvPr/>
          </p:nvSpPr>
          <p:spPr bwMode="auto">
            <a:xfrm>
              <a:off x="3072" y="2496"/>
              <a:ext cx="33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20" name="Line 74"/>
            <p:cNvSpPr>
              <a:spLocks noChangeShapeType="1"/>
            </p:cNvSpPr>
            <p:nvPr/>
          </p:nvSpPr>
          <p:spPr bwMode="auto">
            <a:xfrm>
              <a:off x="3408" y="2496"/>
              <a:ext cx="0" cy="28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20" name="Group 88"/>
          <p:cNvGrpSpPr/>
          <p:nvPr/>
        </p:nvGrpSpPr>
        <p:grpSpPr bwMode="auto">
          <a:xfrm>
            <a:off x="6477000" y="1981201"/>
            <a:ext cx="3733800" cy="2689225"/>
            <a:chOff x="3120" y="1152"/>
            <a:chExt cx="2352" cy="1440"/>
          </a:xfrm>
        </p:grpSpPr>
        <p:sp>
          <p:nvSpPr>
            <p:cNvPr id="102416" name="Rectangle 86"/>
            <p:cNvSpPr>
              <a:spLocks noChangeArrowheads="1"/>
            </p:cNvSpPr>
            <p:nvPr/>
          </p:nvSpPr>
          <p:spPr bwMode="auto">
            <a:xfrm>
              <a:off x="3360" y="1152"/>
              <a:ext cx="1968" cy="1440"/>
            </a:xfrm>
            <a:prstGeom prst="rect">
              <a:avLst/>
            </a:prstGeom>
            <a:noFill/>
            <a:ln w="2857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2417" name="Rectangle 87"/>
            <p:cNvSpPr>
              <a:spLocks noChangeArrowheads="1"/>
            </p:cNvSpPr>
            <p:nvPr/>
          </p:nvSpPr>
          <p:spPr bwMode="auto">
            <a:xfrm>
              <a:off x="3120" y="1152"/>
              <a:ext cx="2352" cy="1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lvl="1">
                <a:lnSpc>
                  <a:spcPct val="120000"/>
                </a:lnSpc>
                <a:spcBef>
                  <a:spcPct val="0"/>
                </a:spcBef>
                <a:buFontTx/>
                <a:buNone/>
              </a:pPr>
              <a:r>
                <a:rPr lang="en-US" altLang="zh-CN" sz="1800" b="1">
                  <a:latin typeface="Courier New" panose="02070309020205020404" pitchFamily="49" charset="0"/>
                </a:rPr>
                <a:t>in AL, 0x??</a:t>
              </a:r>
              <a:endParaRPr lang="en-US" altLang="zh-CN" sz="1800" b="1">
                <a:latin typeface="Courier New" panose="02070309020205020404" pitchFamily="49" charset="0"/>
              </a:endParaRPr>
            </a:p>
            <a:p>
              <a:pPr lvl="1">
                <a:lnSpc>
                  <a:spcPct val="120000"/>
                </a:lnSpc>
                <a:spcBef>
                  <a:spcPct val="0"/>
                </a:spcBef>
                <a:buFontTx/>
                <a:buNone/>
              </a:pPr>
              <a:r>
                <a:rPr lang="en-US" altLang="zh-CN" sz="1800" b="1">
                  <a:latin typeface="Courier New" panose="02070309020205020404" pitchFamily="49" charset="0"/>
                </a:rPr>
                <a:t>while(AL!=ready)</a:t>
              </a:r>
              <a:endParaRPr lang="en-US" altLang="zh-CN" sz="1800" b="1">
                <a:latin typeface="Courier New" panose="02070309020205020404" pitchFamily="49" charset="0"/>
              </a:endParaRPr>
            </a:p>
            <a:p>
              <a:pPr lvl="1">
                <a:lnSpc>
                  <a:spcPct val="120000"/>
                </a:lnSpc>
                <a:spcBef>
                  <a:spcPct val="0"/>
                </a:spcBef>
                <a:buFontTx/>
                <a:buNone/>
              </a:pPr>
              <a:r>
                <a:rPr lang="en-US" altLang="zh-CN" sz="1800" b="1">
                  <a:latin typeface="Courier New" panose="02070309020205020404" pitchFamily="49" charset="0"/>
                </a:rPr>
                <a:t>{</a:t>
              </a:r>
              <a:endParaRPr lang="en-US" altLang="zh-CN" sz="1800" b="1">
                <a:latin typeface="Courier New" panose="02070309020205020404" pitchFamily="49" charset="0"/>
              </a:endParaRPr>
            </a:p>
            <a:p>
              <a:pPr lvl="1">
                <a:lnSpc>
                  <a:spcPct val="120000"/>
                </a:lnSpc>
                <a:spcBef>
                  <a:spcPct val="0"/>
                </a:spcBef>
                <a:buFontTx/>
                <a:buNone/>
              </a:pPr>
              <a:r>
                <a:rPr lang="en-US" altLang="zh-CN" sz="1800" b="1">
                  <a:latin typeface="Courier New" panose="02070309020205020404" pitchFamily="49" charset="0"/>
                </a:rPr>
                <a:t>  in AL, 0x??</a:t>
              </a:r>
              <a:endParaRPr lang="en-US" altLang="zh-CN" sz="1800" b="1">
                <a:latin typeface="Courier New" panose="02070309020205020404" pitchFamily="49" charset="0"/>
              </a:endParaRPr>
            </a:p>
            <a:p>
              <a:pPr lvl="1">
                <a:lnSpc>
                  <a:spcPct val="120000"/>
                </a:lnSpc>
                <a:spcBef>
                  <a:spcPct val="0"/>
                </a:spcBef>
                <a:buFontTx/>
                <a:buNone/>
              </a:pPr>
              <a:r>
                <a:rPr lang="en-US" altLang="zh-CN" sz="1800" b="1">
                  <a:latin typeface="Courier New" panose="02070309020205020404" pitchFamily="49" charset="0"/>
                </a:rPr>
                <a:t>} </a:t>
              </a:r>
              <a:endParaRPr lang="en-US" altLang="zh-CN" sz="1800" b="1">
                <a:latin typeface="Courier New" panose="02070309020205020404" pitchFamily="49" charset="0"/>
              </a:endParaRPr>
            </a:p>
            <a:p>
              <a:pPr lvl="1">
                <a:lnSpc>
                  <a:spcPct val="120000"/>
                </a:lnSpc>
                <a:spcBef>
                  <a:spcPct val="0"/>
                </a:spcBef>
                <a:buFontTx/>
                <a:buNone/>
              </a:pPr>
              <a:r>
                <a:rPr lang="zh-CN" altLang="en-US" sz="1800" b="1">
                  <a:latin typeface="Courier New" panose="02070309020205020404" pitchFamily="49" charset="0"/>
                </a:rPr>
                <a:t>读数据</a:t>
              </a:r>
              <a:r>
                <a:rPr lang="en-US" altLang="zh-CN" sz="1800" b="1">
                  <a:latin typeface="Courier New" panose="02070309020205020404" pitchFamily="49" charset="0"/>
                </a:rPr>
                <a:t>...</a:t>
              </a:r>
              <a:endParaRPr lang="en-US" altLang="zh-CN" sz="1800" b="1">
                <a:latin typeface="Courier New" panose="02070309020205020404" pitchFamily="49" charset="0"/>
                <a:sym typeface="Symbol" panose="05050102010706020507" pitchFamily="18" charset="2"/>
              </a:endParaRPr>
            </a:p>
          </p:txBody>
        </p:sp>
      </p:grpSp>
      <p:sp>
        <p:nvSpPr>
          <p:cNvPr id="325721" name="AutoShape 89"/>
          <p:cNvSpPr>
            <a:spLocks noChangeArrowheads="1"/>
          </p:cNvSpPr>
          <p:nvPr/>
        </p:nvSpPr>
        <p:spPr bwMode="auto">
          <a:xfrm rot="10800000">
            <a:off x="8458200" y="1371600"/>
            <a:ext cx="1371600" cy="533400"/>
          </a:xfrm>
          <a:prstGeom prst="wedgeRoundRectCallout">
            <a:avLst>
              <a:gd name="adj1" fmla="val 15389"/>
              <a:gd name="adj2" fmla="val -169347"/>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轮询</a:t>
            </a:r>
            <a:r>
              <a:rPr lang="en-US" altLang="zh-CN" sz="1800" b="1"/>
              <a:t>!</a:t>
            </a:r>
            <a:endParaRPr lang="en-US" altLang="zh-CN" sz="1800" b="1"/>
          </a:p>
        </p:txBody>
      </p:sp>
      <p:sp>
        <p:nvSpPr>
          <p:cNvPr id="325722" name="Text Box 90"/>
          <p:cNvSpPr txBox="1">
            <a:spLocks noChangeArrowheads="1"/>
          </p:cNvSpPr>
          <p:nvPr/>
        </p:nvSpPr>
        <p:spPr bwMode="auto">
          <a:xfrm>
            <a:off x="6197600" y="1295401"/>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800" b="1"/>
              <a:t>轮询</a:t>
            </a:r>
            <a:endParaRPr lang="zh-CN" altLang="en-US" sz="2800" b="1"/>
          </a:p>
        </p:txBody>
      </p:sp>
      <p:sp>
        <p:nvSpPr>
          <p:cNvPr id="325723" name="AutoShape 91"/>
          <p:cNvSpPr>
            <a:spLocks noChangeArrowheads="1"/>
          </p:cNvSpPr>
          <p:nvPr/>
        </p:nvSpPr>
        <p:spPr bwMode="auto">
          <a:xfrm rot="10800000">
            <a:off x="7772400" y="5105400"/>
            <a:ext cx="2590800" cy="1219200"/>
          </a:xfrm>
          <a:prstGeom prst="wedgeRoundRectCallout">
            <a:avLst>
              <a:gd name="adj1" fmla="val 26838"/>
              <a:gd name="adj2" fmla="val 128644"/>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浪费</a:t>
            </a:r>
            <a:r>
              <a:rPr lang="en-US" altLang="zh-CN" sz="1800" b="1"/>
              <a:t>CPU</a:t>
            </a:r>
            <a:r>
              <a:rPr lang="zh-CN" altLang="en-US" sz="1800" b="1"/>
              <a:t>资源</a:t>
            </a:r>
            <a:r>
              <a:rPr lang="en-US" altLang="zh-CN" sz="1800" b="1"/>
              <a:t>(CPU</a:t>
            </a:r>
            <a:r>
              <a:rPr lang="zh-CN" altLang="en-US" sz="1800" b="1"/>
              <a:t>比外设快太多了</a:t>
            </a:r>
            <a:r>
              <a:rPr lang="en-US" altLang="zh-CN" sz="1800" b="1"/>
              <a:t>)!</a:t>
            </a:r>
            <a:endParaRPr lang="en-US" altLang="zh-CN" sz="1800" b="1"/>
          </a:p>
        </p:txBody>
      </p:sp>
      <p:sp>
        <p:nvSpPr>
          <p:cNvPr id="47" name="Rectangle 36"/>
          <p:cNvSpPr>
            <a:spLocks noChangeArrowheads="1"/>
          </p:cNvSpPr>
          <p:nvPr/>
        </p:nvSpPr>
        <p:spPr bwMode="auto">
          <a:xfrm>
            <a:off x="2108994" y="4467209"/>
            <a:ext cx="8434387" cy="2308225"/>
          </a:xfrm>
          <a:prstGeom prst="rect">
            <a:avLst/>
          </a:prstGeom>
          <a:solidFill>
            <a:srgbClr val="FFCC99"/>
          </a:solidFill>
          <a:ln w="9525">
            <a:solidFill>
              <a:srgbClr val="E6552E"/>
            </a:solidFill>
            <a:miter lim="800000"/>
          </a:ln>
          <a:effectLst/>
        </p:spPr>
        <p:txBody>
          <a:bodyPr lIns="91432" tIns="45715" rIns="91432" bIns="45715">
            <a:spAutoFit/>
          </a:bodyPr>
          <a:lstStyle/>
          <a:p>
            <a:pPr lvl="1" eaLnBrk="1" hangingPunct="1">
              <a:spcBef>
                <a:spcPts val="0"/>
              </a:spcBef>
              <a:buClr>
                <a:srgbClr val="0066FF"/>
              </a:buClr>
              <a:buFont typeface="Times New Roman" panose="02020603050405020304" pitchFamily="18" charset="0"/>
              <a:buChar char="٭"/>
              <a:defRPr/>
            </a:pPr>
            <a:r>
              <a:rPr lang="zh-CN" altLang="en-US" sz="2400" b="1" dirty="0">
                <a:latin typeface="楷体" pitchFamily="49" charset="-122"/>
                <a:ea typeface="楷体" pitchFamily="49" charset="-122"/>
              </a:rPr>
              <a:t>查询方式：</a:t>
            </a:r>
            <a:r>
              <a:rPr lang="en-US" altLang="zh-CN" sz="2400" b="1" dirty="0">
                <a:latin typeface="楷体" pitchFamily="49" charset="-122"/>
                <a:ea typeface="楷体" pitchFamily="49" charset="-122"/>
              </a:rPr>
              <a:t>CPU</a:t>
            </a:r>
            <a:r>
              <a:rPr lang="zh-CN" altLang="en-US" sz="2400" b="1" dirty="0">
                <a:latin typeface="楷体" pitchFamily="49" charset="-122"/>
                <a:ea typeface="楷体" pitchFamily="49" charset="-122"/>
              </a:rPr>
              <a:t>需花代价不断查询</a:t>
            </a:r>
            <a:r>
              <a:rPr lang="en-US" altLang="zh-CN" sz="2400" b="1" dirty="0">
                <a:latin typeface="楷体" pitchFamily="49" charset="-122"/>
                <a:ea typeface="楷体" pitchFamily="49" charset="-122"/>
              </a:rPr>
              <a:t>I/O</a:t>
            </a:r>
            <a:r>
              <a:rPr lang="zh-CN" altLang="en-US" sz="2400" b="1" dirty="0">
                <a:latin typeface="楷体" pitchFamily="49" charset="-122"/>
                <a:ea typeface="楷体" pitchFamily="49" charset="-122"/>
              </a:rPr>
              <a:t>状态</a:t>
            </a:r>
            <a:endParaRPr lang="zh-CN" altLang="en-US" sz="2400" b="1" dirty="0">
              <a:latin typeface="楷体" pitchFamily="49" charset="-122"/>
              <a:ea typeface="楷体" pitchFamily="49" charset="-122"/>
            </a:endParaRPr>
          </a:p>
          <a:p>
            <a:pPr lvl="1" eaLnBrk="1" hangingPunct="1">
              <a:spcBef>
                <a:spcPts val="0"/>
              </a:spcBef>
              <a:buClr>
                <a:srgbClr val="0066FF"/>
              </a:buClr>
              <a:buFont typeface="Times New Roman" panose="02020603050405020304" pitchFamily="18" charset="0"/>
              <a:buChar char="٭"/>
              <a:defRPr/>
            </a:pPr>
            <a:r>
              <a:rPr lang="en-US" altLang="zh-CN" sz="2400" b="1" dirty="0">
                <a:latin typeface="楷体" pitchFamily="49" charset="-122"/>
                <a:ea typeface="楷体" pitchFamily="49" charset="-122"/>
              </a:rPr>
              <a:t>CPU</a:t>
            </a:r>
            <a:r>
              <a:rPr lang="zh-CN" altLang="en-US" sz="2400" b="1" dirty="0">
                <a:latin typeface="楷体" pitchFamily="49" charset="-122"/>
                <a:ea typeface="楷体" pitchFamily="49" charset="-122"/>
              </a:rPr>
              <a:t>资源浪费极大</a:t>
            </a:r>
            <a:endParaRPr lang="en-US" altLang="zh-CN" sz="2400" b="1" dirty="0">
              <a:latin typeface="楷体" pitchFamily="49" charset="-122"/>
              <a:ea typeface="楷体" pitchFamily="49" charset="-122"/>
            </a:endParaRPr>
          </a:p>
          <a:p>
            <a:pPr lvl="1" eaLnBrk="1" hangingPunct="1">
              <a:defRPr/>
            </a:pPr>
            <a:r>
              <a:rPr lang="zh-CN" altLang="en-US" sz="2400" b="1" dirty="0">
                <a:latin typeface="楷体" pitchFamily="49" charset="-122"/>
                <a:ea typeface="楷体" pitchFamily="49" charset="-122"/>
              </a:rPr>
              <a:t>例：从终端输入一个字符的时间约为</a:t>
            </a:r>
            <a:r>
              <a:rPr lang="en-US" altLang="zh-CN" sz="2400" b="1" dirty="0">
                <a:latin typeface="楷体" pitchFamily="49" charset="-122"/>
                <a:ea typeface="楷体" pitchFamily="49" charset="-122"/>
              </a:rPr>
              <a:t>100 ms</a:t>
            </a:r>
            <a:r>
              <a:rPr lang="zh-CN" altLang="en-US" sz="2400" b="1" dirty="0">
                <a:latin typeface="楷体" pitchFamily="49" charset="-122"/>
                <a:ea typeface="楷体" pitchFamily="49" charset="-122"/>
              </a:rPr>
              <a:t>，而将字符送入终端缓冲区的时间小于</a:t>
            </a:r>
            <a:r>
              <a:rPr lang="en-US" altLang="zh-CN" sz="2400" b="1" dirty="0">
                <a:latin typeface="楷体" pitchFamily="49" charset="-122"/>
                <a:ea typeface="楷体" pitchFamily="49" charset="-122"/>
              </a:rPr>
              <a:t>0.1 ms</a:t>
            </a:r>
            <a:r>
              <a:rPr lang="zh-CN" altLang="en-US" sz="2400" b="1" dirty="0">
                <a:latin typeface="楷体" pitchFamily="49" charset="-122"/>
                <a:ea typeface="楷体" pitchFamily="49" charset="-122"/>
              </a:rPr>
              <a:t>。</a:t>
            </a:r>
            <a:endParaRPr lang="en-US" altLang="zh-CN" sz="2400" b="1" dirty="0">
              <a:latin typeface="楷体" pitchFamily="49" charset="-122"/>
              <a:ea typeface="楷体" pitchFamily="49" charset="-122"/>
            </a:endParaRPr>
          </a:p>
          <a:p>
            <a:pPr lvl="1" eaLnBrk="1" hangingPunct="1">
              <a:defRPr/>
            </a:pPr>
            <a:r>
              <a:rPr lang="en-US" altLang="zh-CN" sz="2400" b="1" dirty="0">
                <a:latin typeface="楷体" pitchFamily="49" charset="-122"/>
                <a:ea typeface="楷体" pitchFamily="49" charset="-122"/>
              </a:rPr>
              <a:t>  CPU 99.9ms</a:t>
            </a:r>
            <a:r>
              <a:rPr lang="zh-CN" altLang="en-US" sz="2400" b="1" dirty="0">
                <a:latin typeface="楷体" pitchFamily="49" charset="-122"/>
                <a:ea typeface="楷体" pitchFamily="49" charset="-122"/>
              </a:rPr>
              <a:t>在忙等</a:t>
            </a:r>
            <a:endParaRPr lang="zh-CN" altLang="en-US" sz="2400" b="1" dirty="0">
              <a:latin typeface="楷体" pitchFamily="49" charset="-122"/>
              <a:ea typeface="楷体" pitchFamily="49" charset="-122"/>
            </a:endParaRPr>
          </a:p>
          <a:p>
            <a:pPr lvl="1" eaLnBrk="1" hangingPunct="1">
              <a:spcBef>
                <a:spcPts val="0"/>
              </a:spcBef>
              <a:buClr>
                <a:srgbClr val="0066FF"/>
              </a:buClr>
              <a:buFont typeface="Times New Roman" panose="02020603050405020304" pitchFamily="18" charset="0"/>
              <a:buChar char="٭"/>
              <a:defRPr/>
            </a:pPr>
            <a:endParaRPr lang="zh-CN" altLang="en-US" sz="2400" b="1"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5635"/>
                                        </p:tgtEl>
                                        <p:attrNameLst>
                                          <p:attrName>style.visibility</p:attrName>
                                        </p:attrNameLst>
                                      </p:cBhvr>
                                      <p:to>
                                        <p:strVal val="visible"/>
                                      </p:to>
                                    </p:set>
                                    <p:animEffect transition="in" filter="dissolve">
                                      <p:cBhvr>
                                        <p:cTn id="7" dur="500"/>
                                        <p:tgtEl>
                                          <p:spTgt spid="3256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668"/>
                                        </p:tgtEl>
                                        <p:attrNameLst>
                                          <p:attrName>style.visibility</p:attrName>
                                        </p:attrNameLst>
                                      </p:cBhvr>
                                      <p:to>
                                        <p:strVal val="visible"/>
                                      </p:to>
                                    </p:set>
                                    <p:animEffect transition="in" filter="dissolve">
                                      <p:cBhvr>
                                        <p:cTn id="12" dur="500"/>
                                        <p:tgtEl>
                                          <p:spTgt spid="325668"/>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325707"/>
                                        </p:tgtEl>
                                        <p:attrNameLst>
                                          <p:attrName>style.visibility</p:attrName>
                                        </p:attrNameLst>
                                      </p:cBhvr>
                                      <p:to>
                                        <p:strVal val="visible"/>
                                      </p:to>
                                    </p:set>
                                    <p:anim calcmode="lin" valueType="num">
                                      <p:cBhvr>
                                        <p:cTn id="17" dur="500" fill="hold"/>
                                        <p:tgtEl>
                                          <p:spTgt spid="325707"/>
                                        </p:tgtEl>
                                        <p:attrNameLst>
                                          <p:attrName>ppt_x</p:attrName>
                                        </p:attrNameLst>
                                      </p:cBhvr>
                                      <p:tavLst>
                                        <p:tav tm="0">
                                          <p:val>
                                            <p:strVal val="#ppt_x"/>
                                          </p:val>
                                        </p:tav>
                                        <p:tav tm="100000">
                                          <p:val>
                                            <p:strVal val="#ppt_x"/>
                                          </p:val>
                                        </p:tav>
                                      </p:tavLst>
                                    </p:anim>
                                    <p:anim calcmode="lin" valueType="num">
                                      <p:cBhvr>
                                        <p:cTn id="18" dur="500" fill="hold"/>
                                        <p:tgtEl>
                                          <p:spTgt spid="325707"/>
                                        </p:tgtEl>
                                        <p:attrNameLst>
                                          <p:attrName>ppt_y</p:attrName>
                                        </p:attrNameLst>
                                      </p:cBhvr>
                                      <p:tavLst>
                                        <p:tav tm="0">
                                          <p:val>
                                            <p:strVal val="#ppt_y-#ppt_h/2"/>
                                          </p:val>
                                        </p:tav>
                                        <p:tav tm="100000">
                                          <p:val>
                                            <p:strVal val="#ppt_y"/>
                                          </p:val>
                                        </p:tav>
                                      </p:tavLst>
                                    </p:anim>
                                    <p:anim calcmode="lin" valueType="num">
                                      <p:cBhvr>
                                        <p:cTn id="19" dur="500" fill="hold"/>
                                        <p:tgtEl>
                                          <p:spTgt spid="325707"/>
                                        </p:tgtEl>
                                        <p:attrNameLst>
                                          <p:attrName>ppt_w</p:attrName>
                                        </p:attrNameLst>
                                      </p:cBhvr>
                                      <p:tavLst>
                                        <p:tav tm="0">
                                          <p:val>
                                            <p:strVal val="#ppt_w"/>
                                          </p:val>
                                        </p:tav>
                                        <p:tav tm="100000">
                                          <p:val>
                                            <p:strVal val="#ppt_w"/>
                                          </p:val>
                                        </p:tav>
                                      </p:tavLst>
                                    </p:anim>
                                    <p:anim calcmode="lin" valueType="num">
                                      <p:cBhvr>
                                        <p:cTn id="20" dur="500" fill="hold"/>
                                        <p:tgtEl>
                                          <p:spTgt spid="32570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325708"/>
                                        </p:tgtEl>
                                        <p:attrNameLst>
                                          <p:attrName>style.visibility</p:attrName>
                                        </p:attrNameLst>
                                      </p:cBhvr>
                                      <p:to>
                                        <p:strVal val="visible"/>
                                      </p:to>
                                    </p:set>
                                    <p:anim calcmode="lin" valueType="num">
                                      <p:cBhvr>
                                        <p:cTn id="25" dur="500" fill="hold"/>
                                        <p:tgtEl>
                                          <p:spTgt spid="325708"/>
                                        </p:tgtEl>
                                        <p:attrNameLst>
                                          <p:attrName>ppt_x</p:attrName>
                                        </p:attrNameLst>
                                      </p:cBhvr>
                                      <p:tavLst>
                                        <p:tav tm="0">
                                          <p:val>
                                            <p:strVal val="#ppt_x"/>
                                          </p:val>
                                        </p:tav>
                                        <p:tav tm="100000">
                                          <p:val>
                                            <p:strVal val="#ppt_x"/>
                                          </p:val>
                                        </p:tav>
                                      </p:tavLst>
                                    </p:anim>
                                    <p:anim calcmode="lin" valueType="num">
                                      <p:cBhvr>
                                        <p:cTn id="26" dur="500" fill="hold"/>
                                        <p:tgtEl>
                                          <p:spTgt spid="325708"/>
                                        </p:tgtEl>
                                        <p:attrNameLst>
                                          <p:attrName>ppt_y</p:attrName>
                                        </p:attrNameLst>
                                      </p:cBhvr>
                                      <p:tavLst>
                                        <p:tav tm="0">
                                          <p:val>
                                            <p:strVal val="#ppt_y-#ppt_h/2"/>
                                          </p:val>
                                        </p:tav>
                                        <p:tav tm="100000">
                                          <p:val>
                                            <p:strVal val="#ppt_y"/>
                                          </p:val>
                                        </p:tav>
                                      </p:tavLst>
                                    </p:anim>
                                    <p:anim calcmode="lin" valueType="num">
                                      <p:cBhvr>
                                        <p:cTn id="27" dur="500" fill="hold"/>
                                        <p:tgtEl>
                                          <p:spTgt spid="325708"/>
                                        </p:tgtEl>
                                        <p:attrNameLst>
                                          <p:attrName>ppt_w</p:attrName>
                                        </p:attrNameLst>
                                      </p:cBhvr>
                                      <p:tavLst>
                                        <p:tav tm="0">
                                          <p:val>
                                            <p:strVal val="#ppt_w"/>
                                          </p:val>
                                        </p:tav>
                                        <p:tav tm="100000">
                                          <p:val>
                                            <p:strVal val="#ppt_w"/>
                                          </p:val>
                                        </p:tav>
                                      </p:tavLst>
                                    </p:anim>
                                    <p:anim calcmode="lin" valueType="num">
                                      <p:cBhvr>
                                        <p:cTn id="28" dur="500" fill="hold"/>
                                        <p:tgtEl>
                                          <p:spTgt spid="32570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325712"/>
                                        </p:tgtEl>
                                        <p:attrNameLst>
                                          <p:attrName>style.visibility</p:attrName>
                                        </p:attrNameLst>
                                      </p:cBhvr>
                                      <p:to>
                                        <p:strVal val="visible"/>
                                      </p:to>
                                    </p:set>
                                    <p:anim calcmode="lin" valueType="num">
                                      <p:cBhvr>
                                        <p:cTn id="33" dur="500" fill="hold"/>
                                        <p:tgtEl>
                                          <p:spTgt spid="325712"/>
                                        </p:tgtEl>
                                        <p:attrNameLst>
                                          <p:attrName>ppt_x</p:attrName>
                                        </p:attrNameLst>
                                      </p:cBhvr>
                                      <p:tavLst>
                                        <p:tav tm="0">
                                          <p:val>
                                            <p:strVal val="#ppt_x"/>
                                          </p:val>
                                        </p:tav>
                                        <p:tav tm="100000">
                                          <p:val>
                                            <p:strVal val="#ppt_x"/>
                                          </p:val>
                                        </p:tav>
                                      </p:tavLst>
                                    </p:anim>
                                    <p:anim calcmode="lin" valueType="num">
                                      <p:cBhvr>
                                        <p:cTn id="34" dur="500" fill="hold"/>
                                        <p:tgtEl>
                                          <p:spTgt spid="325712"/>
                                        </p:tgtEl>
                                        <p:attrNameLst>
                                          <p:attrName>ppt_y</p:attrName>
                                        </p:attrNameLst>
                                      </p:cBhvr>
                                      <p:tavLst>
                                        <p:tav tm="0">
                                          <p:val>
                                            <p:strVal val="#ppt_y-#ppt_h/2"/>
                                          </p:val>
                                        </p:tav>
                                        <p:tav tm="100000">
                                          <p:val>
                                            <p:strVal val="#ppt_y"/>
                                          </p:val>
                                        </p:tav>
                                      </p:tavLst>
                                    </p:anim>
                                    <p:anim calcmode="lin" valueType="num">
                                      <p:cBhvr>
                                        <p:cTn id="35" dur="500" fill="hold"/>
                                        <p:tgtEl>
                                          <p:spTgt spid="325712"/>
                                        </p:tgtEl>
                                        <p:attrNameLst>
                                          <p:attrName>ppt_w</p:attrName>
                                        </p:attrNameLst>
                                      </p:cBhvr>
                                      <p:tavLst>
                                        <p:tav tm="0">
                                          <p:val>
                                            <p:strVal val="#ppt_w"/>
                                          </p:val>
                                        </p:tav>
                                        <p:tav tm="100000">
                                          <p:val>
                                            <p:strVal val="#ppt_w"/>
                                          </p:val>
                                        </p:tav>
                                      </p:tavLst>
                                    </p:anim>
                                    <p:anim calcmode="lin" valueType="num">
                                      <p:cBhvr>
                                        <p:cTn id="36" dur="500" fill="hold"/>
                                        <p:tgtEl>
                                          <p:spTgt spid="325712"/>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4" fill="hold" nodeType="clickEffect">
                                  <p:stCondLst>
                                    <p:cond delay="0"/>
                                  </p:stCondLst>
                                  <p:childTnLst>
                                    <p:set>
                                      <p:cBhvr>
                                        <p:cTn id="40" dur="1" fill="hold">
                                          <p:stCondLst>
                                            <p:cond delay="0"/>
                                          </p:stCondLst>
                                        </p:cTn>
                                        <p:tgtEl>
                                          <p:spTgt spid="325716"/>
                                        </p:tgtEl>
                                        <p:attrNameLst>
                                          <p:attrName>style.visibility</p:attrName>
                                        </p:attrNameLst>
                                      </p:cBhvr>
                                      <p:to>
                                        <p:strVal val="visible"/>
                                      </p:to>
                                    </p:set>
                                    <p:anim calcmode="lin" valueType="num">
                                      <p:cBhvr>
                                        <p:cTn id="41" dur="500" fill="hold"/>
                                        <p:tgtEl>
                                          <p:spTgt spid="325716"/>
                                        </p:tgtEl>
                                        <p:attrNameLst>
                                          <p:attrName>ppt_x</p:attrName>
                                        </p:attrNameLst>
                                      </p:cBhvr>
                                      <p:tavLst>
                                        <p:tav tm="0">
                                          <p:val>
                                            <p:strVal val="#ppt_x"/>
                                          </p:val>
                                        </p:tav>
                                        <p:tav tm="100000">
                                          <p:val>
                                            <p:strVal val="#ppt_x"/>
                                          </p:val>
                                        </p:tav>
                                      </p:tavLst>
                                    </p:anim>
                                    <p:anim calcmode="lin" valueType="num">
                                      <p:cBhvr>
                                        <p:cTn id="42" dur="500" fill="hold"/>
                                        <p:tgtEl>
                                          <p:spTgt spid="325716"/>
                                        </p:tgtEl>
                                        <p:attrNameLst>
                                          <p:attrName>ppt_y</p:attrName>
                                        </p:attrNameLst>
                                      </p:cBhvr>
                                      <p:tavLst>
                                        <p:tav tm="0">
                                          <p:val>
                                            <p:strVal val="#ppt_y+#ppt_h/2"/>
                                          </p:val>
                                        </p:tav>
                                        <p:tav tm="100000">
                                          <p:val>
                                            <p:strVal val="#ppt_y"/>
                                          </p:val>
                                        </p:tav>
                                      </p:tavLst>
                                    </p:anim>
                                    <p:anim calcmode="lin" valueType="num">
                                      <p:cBhvr>
                                        <p:cTn id="43" dur="500" fill="hold"/>
                                        <p:tgtEl>
                                          <p:spTgt spid="325716"/>
                                        </p:tgtEl>
                                        <p:attrNameLst>
                                          <p:attrName>ppt_w</p:attrName>
                                        </p:attrNameLst>
                                      </p:cBhvr>
                                      <p:tavLst>
                                        <p:tav tm="0">
                                          <p:val>
                                            <p:strVal val="#ppt_w"/>
                                          </p:val>
                                        </p:tav>
                                        <p:tav tm="100000">
                                          <p:val>
                                            <p:strVal val="#ppt_w"/>
                                          </p:val>
                                        </p:tav>
                                      </p:tavLst>
                                    </p:anim>
                                    <p:anim calcmode="lin" valueType="num">
                                      <p:cBhvr>
                                        <p:cTn id="44" dur="500" fill="hold"/>
                                        <p:tgtEl>
                                          <p:spTgt spid="325716"/>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25713"/>
                                        </p:tgtEl>
                                        <p:attrNameLst>
                                          <p:attrName>style.visibility</p:attrName>
                                        </p:attrNameLst>
                                      </p:cBhvr>
                                      <p:to>
                                        <p:strVal val="visible"/>
                                      </p:to>
                                    </p:set>
                                    <p:animEffect transition="in" filter="dissolve">
                                      <p:cBhvr>
                                        <p:cTn id="49" dur="500"/>
                                        <p:tgtEl>
                                          <p:spTgt spid="325713"/>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325714"/>
                                        </p:tgtEl>
                                        <p:attrNameLst>
                                          <p:attrName>style.visibility</p:attrName>
                                        </p:attrNameLst>
                                      </p:cBhvr>
                                      <p:to>
                                        <p:strVal val="visible"/>
                                      </p:to>
                                    </p:set>
                                    <p:animEffect transition="in" filter="dissolve">
                                      <p:cBhvr>
                                        <p:cTn id="54" dur="500"/>
                                        <p:tgtEl>
                                          <p:spTgt spid="325714"/>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325711"/>
                                        </p:tgtEl>
                                        <p:attrNameLst>
                                          <p:attrName>style.visibility</p:attrName>
                                        </p:attrNameLst>
                                      </p:cBhvr>
                                      <p:to>
                                        <p:strVal val="visible"/>
                                      </p:to>
                                    </p:set>
                                    <p:animEffect transition="in" filter="dissolve">
                                      <p:cBhvr>
                                        <p:cTn id="59" dur="500"/>
                                        <p:tgtEl>
                                          <p:spTgt spid="325711"/>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325720"/>
                                        </p:tgtEl>
                                        <p:attrNameLst>
                                          <p:attrName>style.visibility</p:attrName>
                                        </p:attrNameLst>
                                      </p:cBhvr>
                                      <p:to>
                                        <p:strVal val="visible"/>
                                      </p:to>
                                    </p:set>
                                    <p:animEffect transition="in" filter="dissolve">
                                      <p:cBhvr>
                                        <p:cTn id="64" dur="500"/>
                                        <p:tgtEl>
                                          <p:spTgt spid="325720"/>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325721"/>
                                        </p:tgtEl>
                                        <p:attrNameLst>
                                          <p:attrName>style.visibility</p:attrName>
                                        </p:attrNameLst>
                                      </p:cBhvr>
                                      <p:to>
                                        <p:strVal val="visible"/>
                                      </p:to>
                                    </p:set>
                                    <p:animEffect transition="in" filter="dissolve">
                                      <p:cBhvr>
                                        <p:cTn id="69" dur="500"/>
                                        <p:tgtEl>
                                          <p:spTgt spid="32572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325722"/>
                                        </p:tgtEl>
                                        <p:attrNameLst>
                                          <p:attrName>style.visibility</p:attrName>
                                        </p:attrNameLst>
                                      </p:cBhvr>
                                      <p:to>
                                        <p:strVal val="visible"/>
                                      </p:to>
                                    </p:set>
                                    <p:animEffect transition="in" filter="dissolve">
                                      <p:cBhvr>
                                        <p:cTn id="74" dur="500"/>
                                        <p:tgtEl>
                                          <p:spTgt spid="325722"/>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325723"/>
                                        </p:tgtEl>
                                        <p:attrNameLst>
                                          <p:attrName>style.visibility</p:attrName>
                                        </p:attrNameLst>
                                      </p:cBhvr>
                                      <p:to>
                                        <p:strVal val="visible"/>
                                      </p:to>
                                    </p:set>
                                    <p:animEffect transition="in" filter="dissolve">
                                      <p:cBhvr>
                                        <p:cTn id="79" dur="500"/>
                                        <p:tgtEl>
                                          <p:spTgt spid="325723"/>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1" fill="hold" grpId="0" nodeType="click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additive="base">
                                        <p:cTn id="84" dur="500" fill="hold"/>
                                        <p:tgtEl>
                                          <p:spTgt spid="47"/>
                                        </p:tgtEl>
                                        <p:attrNameLst>
                                          <p:attrName>ppt_x</p:attrName>
                                        </p:attrNameLst>
                                      </p:cBhvr>
                                      <p:tavLst>
                                        <p:tav tm="0">
                                          <p:val>
                                            <p:strVal val="#ppt_x"/>
                                          </p:val>
                                        </p:tav>
                                        <p:tav tm="100000">
                                          <p:val>
                                            <p:strVal val="#ppt_x"/>
                                          </p:val>
                                        </p:tav>
                                      </p:tavLst>
                                    </p:anim>
                                    <p:anim calcmode="lin" valueType="num">
                                      <p:cBhvr additive="base">
                                        <p:cTn id="85"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p:bldP spid="325721" grpId="0" animBg="1"/>
      <p:bldP spid="325722" grpId="0"/>
      <p:bldP spid="325723" grpId="0" animBg="1"/>
      <p:bldP spid="4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365516" y="431222"/>
            <a:ext cx="4528804" cy="56630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p>
            <a:pPr algn="l">
              <a:lnSpc>
                <a:spcPct val="110000"/>
              </a:lnSpc>
              <a:buSzPct val="70000"/>
            </a:pPr>
            <a:r>
              <a:rPr lang="en-US" altLang="zh-CN" sz="2800" b="1" kern="1200" dirty="0">
                <a:solidFill>
                  <a:schemeClr val="accent2"/>
                </a:solidFill>
                <a:latin typeface="微软雅黑" panose="020B0503020204020204" pitchFamily="34" charset="-122"/>
                <a:ea typeface="微软雅黑" panose="020B0503020204020204" pitchFamily="34" charset="-122"/>
                <a:cs typeface="+mn-cs"/>
              </a:rPr>
              <a:t>I/O</a:t>
            </a:r>
            <a:r>
              <a:rPr lang="zh-CN" altLang="en-US" sz="2800" b="1" kern="1200" dirty="0">
                <a:solidFill>
                  <a:schemeClr val="accent2"/>
                </a:solidFill>
                <a:latin typeface="微软雅黑" panose="020B0503020204020204" pitchFamily="34" charset="-122"/>
                <a:ea typeface="微软雅黑" panose="020B0503020204020204" pitchFamily="34" charset="-122"/>
                <a:cs typeface="+mn-cs"/>
              </a:rPr>
              <a:t>系统发完命令后做什么</a:t>
            </a:r>
            <a:r>
              <a:rPr lang="en-US" altLang="zh-CN" sz="2800" b="1" kern="1200" dirty="0">
                <a:solidFill>
                  <a:schemeClr val="accent2"/>
                </a:solidFill>
                <a:latin typeface="微软雅黑" panose="020B0503020204020204" pitchFamily="34" charset="-122"/>
                <a:ea typeface="微软雅黑" panose="020B0503020204020204" pitchFamily="34" charset="-122"/>
                <a:cs typeface="+mn-cs"/>
              </a:rPr>
              <a:t>?</a:t>
            </a:r>
            <a:endParaRPr lang="en-US" altLang="zh-CN" sz="28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326659" name="Rectangle 3"/>
          <p:cNvSpPr>
            <a:spLocks noChangeArrowheads="1"/>
          </p:cNvSpPr>
          <p:nvPr/>
        </p:nvSpPr>
        <p:spPr bwMode="auto">
          <a:xfrm>
            <a:off x="1222375" y="1203564"/>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30000"/>
              </a:lnSpc>
              <a:buClr>
                <a:srgbClr val="993300"/>
              </a:buClr>
              <a:buSzPct val="90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方案</a:t>
            </a:r>
            <a:r>
              <a:rPr lang="en-US" altLang="zh-CN" sz="2800" b="1" dirty="0">
                <a:solidFill>
                  <a:srgbClr val="FF0000"/>
                </a:solidFill>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设备就绪了告诉</a:t>
            </a:r>
            <a:r>
              <a:rPr lang="en-US" altLang="zh-CN" sz="2800" b="1" dirty="0">
                <a:latin typeface="微软雅黑" panose="020B0503020204020204" pitchFamily="34" charset="-122"/>
                <a:ea typeface="微软雅黑" panose="020B0503020204020204" pitchFamily="34" charset="-122"/>
              </a:rPr>
              <a:t>CPU</a:t>
            </a:r>
            <a:r>
              <a:rPr lang="zh-CN" altLang="en-US" sz="2800" b="1" dirty="0">
                <a:latin typeface="微软雅黑" panose="020B0503020204020204" pitchFamily="34" charset="-122"/>
                <a:ea typeface="微软雅黑" panose="020B0503020204020204" pitchFamily="34" charset="-122"/>
              </a:rPr>
              <a:t>一声</a:t>
            </a:r>
            <a:r>
              <a:rPr lang="en-US" altLang="zh-CN"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grpSp>
        <p:nvGrpSpPr>
          <p:cNvPr id="326743" name="Group 87"/>
          <p:cNvGrpSpPr/>
          <p:nvPr/>
        </p:nvGrpSpPr>
        <p:grpSpPr bwMode="auto">
          <a:xfrm>
            <a:off x="6705600" y="3451697"/>
            <a:ext cx="4724400" cy="3124200"/>
            <a:chOff x="2784" y="2256"/>
            <a:chExt cx="2976" cy="1968"/>
          </a:xfrm>
        </p:grpSpPr>
        <p:sp>
          <p:nvSpPr>
            <p:cNvPr id="103466" name="Rectangle 42"/>
            <p:cNvSpPr>
              <a:spLocks noChangeArrowheads="1"/>
            </p:cNvSpPr>
            <p:nvPr/>
          </p:nvSpPr>
          <p:spPr bwMode="auto">
            <a:xfrm>
              <a:off x="3120" y="2304"/>
              <a:ext cx="2592" cy="1920"/>
            </a:xfrm>
            <a:prstGeom prst="rect">
              <a:avLst/>
            </a:prstGeom>
            <a:noFill/>
            <a:ln w="2857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3467" name="Rectangle 43"/>
            <p:cNvSpPr>
              <a:spLocks noChangeArrowheads="1"/>
            </p:cNvSpPr>
            <p:nvPr/>
          </p:nvSpPr>
          <p:spPr bwMode="auto">
            <a:xfrm>
              <a:off x="2784" y="2256"/>
              <a:ext cx="2976" cy="1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lvl="1">
                <a:lnSpc>
                  <a:spcPct val="120000"/>
                </a:lnSpc>
                <a:spcBef>
                  <a:spcPct val="0"/>
                </a:spcBef>
                <a:buFontTx/>
                <a:buNone/>
              </a:pPr>
              <a:r>
                <a:rPr lang="en-US" altLang="zh-CN" sz="1800" b="1">
                  <a:latin typeface="Courier New" panose="02070309020205020404" pitchFamily="49" charset="0"/>
                </a:rPr>
                <a:t>set_trap_gate(??,do?())</a:t>
              </a:r>
              <a:endParaRPr lang="en-US" altLang="zh-CN" sz="1800" b="1">
                <a:latin typeface="Courier New" panose="02070309020205020404" pitchFamily="49" charset="0"/>
              </a:endParaRPr>
            </a:p>
            <a:p>
              <a:pPr lvl="1">
                <a:lnSpc>
                  <a:spcPct val="120000"/>
                </a:lnSpc>
                <a:spcBef>
                  <a:spcPct val="0"/>
                </a:spcBef>
                <a:buFontTx/>
                <a:buNone/>
              </a:pPr>
              <a:r>
                <a:rPr lang="en-US" altLang="zh-CN" sz="1800" b="1">
                  <a:latin typeface="Courier New" panose="02070309020205020404" pitchFamily="49" charset="0"/>
                </a:rPr>
                <a:t>do?()</a:t>
              </a:r>
              <a:endParaRPr lang="en-US" altLang="zh-CN" sz="1800" b="1">
                <a:latin typeface="Courier New" panose="02070309020205020404" pitchFamily="49" charset="0"/>
              </a:endParaRPr>
            </a:p>
            <a:p>
              <a:pPr lvl="1">
                <a:lnSpc>
                  <a:spcPct val="120000"/>
                </a:lnSpc>
                <a:spcBef>
                  <a:spcPct val="0"/>
                </a:spcBef>
                <a:buFontTx/>
                <a:buNone/>
              </a:pPr>
              <a:r>
                <a:rPr lang="en-US" altLang="zh-CN" sz="1800" b="1">
                  <a:latin typeface="Courier New" panose="02070309020205020404" pitchFamily="49" charset="0"/>
                </a:rPr>
                <a:t>{ in AL, 0x??</a:t>
              </a:r>
              <a:endParaRPr lang="en-US" altLang="zh-CN" sz="1800" b="1">
                <a:latin typeface="Courier New" panose="02070309020205020404" pitchFamily="49" charset="0"/>
              </a:endParaRPr>
            </a:p>
            <a:p>
              <a:pPr lvl="1">
                <a:lnSpc>
                  <a:spcPct val="120000"/>
                </a:lnSpc>
                <a:spcBef>
                  <a:spcPct val="0"/>
                </a:spcBef>
                <a:buFontTx/>
                <a:buNone/>
              </a:pPr>
              <a:r>
                <a:rPr lang="en-US" altLang="zh-CN" sz="1800" b="1">
                  <a:latin typeface="Courier New" panose="02070309020205020404" pitchFamily="49" charset="0"/>
                </a:rPr>
                <a:t>  if(AL!=reday)</a:t>
              </a:r>
              <a:endParaRPr lang="en-US" altLang="zh-CN" sz="1800" b="1">
                <a:latin typeface="Courier New" panose="02070309020205020404" pitchFamily="49" charset="0"/>
              </a:endParaRPr>
            </a:p>
            <a:p>
              <a:pPr lvl="1">
                <a:lnSpc>
                  <a:spcPct val="120000"/>
                </a:lnSpc>
                <a:spcBef>
                  <a:spcPct val="0"/>
                </a:spcBef>
                <a:buFontTx/>
                <a:buNone/>
              </a:pPr>
              <a:r>
                <a:rPr lang="en-US" altLang="zh-CN" sz="1800" b="1">
                  <a:latin typeface="Courier New" panose="02070309020205020404" pitchFamily="49" charset="0"/>
                </a:rPr>
                <a:t>  { error(); }</a:t>
              </a:r>
              <a:endParaRPr lang="en-US" altLang="zh-CN" sz="1800" b="1">
                <a:latin typeface="Courier New" panose="02070309020205020404" pitchFamily="49" charset="0"/>
              </a:endParaRPr>
            </a:p>
            <a:p>
              <a:pPr lvl="1">
                <a:lnSpc>
                  <a:spcPct val="120000"/>
                </a:lnSpc>
                <a:spcBef>
                  <a:spcPct val="0"/>
                </a:spcBef>
                <a:buFontTx/>
                <a:buNone/>
              </a:pPr>
              <a:r>
                <a:rPr lang="en-US" altLang="zh-CN" sz="1800" b="1">
                  <a:latin typeface="Courier New" panose="02070309020205020404" pitchFamily="49" charset="0"/>
                </a:rPr>
                <a:t>  </a:t>
              </a:r>
              <a:r>
                <a:rPr lang="zh-CN" altLang="en-US" sz="1800" b="1">
                  <a:latin typeface="Courier New" panose="02070309020205020404" pitchFamily="49" charset="0"/>
                </a:rPr>
                <a:t>读数据</a:t>
              </a:r>
              <a:r>
                <a:rPr lang="en-US" altLang="zh-CN" sz="1800" b="1">
                  <a:latin typeface="Courier New" panose="02070309020205020404" pitchFamily="49" charset="0"/>
                </a:rPr>
                <a:t>...</a:t>
              </a:r>
              <a:endParaRPr lang="en-US" altLang="zh-CN" sz="1800" b="1">
                <a:latin typeface="Courier New" panose="02070309020205020404" pitchFamily="49" charset="0"/>
              </a:endParaRPr>
            </a:p>
            <a:p>
              <a:pPr lvl="1">
                <a:lnSpc>
                  <a:spcPct val="120000"/>
                </a:lnSpc>
                <a:spcBef>
                  <a:spcPct val="0"/>
                </a:spcBef>
                <a:buFontTx/>
                <a:buNone/>
              </a:pPr>
              <a:r>
                <a:rPr lang="en-US" altLang="zh-CN" sz="1800" b="1">
                  <a:latin typeface="Courier New" panose="02070309020205020404" pitchFamily="49" charset="0"/>
                </a:rPr>
                <a:t>}</a:t>
              </a:r>
              <a:endParaRPr lang="en-US" altLang="zh-CN" sz="1800" b="1">
                <a:latin typeface="Courier New" panose="02070309020205020404" pitchFamily="49" charset="0"/>
                <a:sym typeface="Symbol" panose="05050102010706020507" pitchFamily="18" charset="2"/>
              </a:endParaRPr>
            </a:p>
          </p:txBody>
        </p:sp>
      </p:grpSp>
      <p:sp>
        <p:nvSpPr>
          <p:cNvPr id="326701" name="Text Box 45"/>
          <p:cNvSpPr txBox="1">
            <a:spLocks noChangeArrowheads="1"/>
          </p:cNvSpPr>
          <p:nvPr/>
        </p:nvSpPr>
        <p:spPr bwMode="auto">
          <a:xfrm>
            <a:off x="7315200" y="1295402"/>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800" b="1" dirty="0"/>
              <a:t>中断</a:t>
            </a:r>
            <a:endParaRPr lang="zh-CN" altLang="en-US" sz="2800" b="1" dirty="0"/>
          </a:p>
        </p:txBody>
      </p:sp>
      <p:grpSp>
        <p:nvGrpSpPr>
          <p:cNvPr id="326703" name="Group 47"/>
          <p:cNvGrpSpPr/>
          <p:nvPr/>
        </p:nvGrpSpPr>
        <p:grpSpPr bwMode="auto">
          <a:xfrm>
            <a:off x="3200400" y="1981200"/>
            <a:ext cx="2362200" cy="609600"/>
            <a:chOff x="2448" y="960"/>
            <a:chExt cx="1488" cy="384"/>
          </a:xfrm>
        </p:grpSpPr>
        <p:sp>
          <p:nvSpPr>
            <p:cNvPr id="103464" name="Rectangle 48"/>
            <p:cNvSpPr>
              <a:spLocks noChangeArrowheads="1"/>
            </p:cNvSpPr>
            <p:nvPr/>
          </p:nvSpPr>
          <p:spPr bwMode="auto">
            <a:xfrm>
              <a:off x="2448" y="960"/>
              <a:ext cx="1440"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3465" name="Text Box 49"/>
            <p:cNvSpPr txBox="1">
              <a:spLocks noChangeArrowheads="1"/>
            </p:cNvSpPr>
            <p:nvPr/>
          </p:nvSpPr>
          <p:spPr bwMode="auto">
            <a:xfrm>
              <a:off x="2496" y="1008"/>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发送</a:t>
              </a:r>
              <a:r>
                <a:rPr lang="en-US" altLang="zh-CN" sz="1800" b="1"/>
                <a:t>Read</a:t>
              </a:r>
              <a:r>
                <a:rPr lang="zh-CN" altLang="en-US" sz="1800" b="1"/>
                <a:t>命令</a:t>
              </a:r>
              <a:endParaRPr lang="zh-CN" altLang="en-US" sz="1800" b="1"/>
            </a:p>
          </p:txBody>
        </p:sp>
      </p:grpSp>
      <p:grpSp>
        <p:nvGrpSpPr>
          <p:cNvPr id="326707" name="Group 51"/>
          <p:cNvGrpSpPr/>
          <p:nvPr/>
        </p:nvGrpSpPr>
        <p:grpSpPr bwMode="auto">
          <a:xfrm>
            <a:off x="3200400" y="3124200"/>
            <a:ext cx="2362200" cy="609600"/>
            <a:chOff x="2448" y="960"/>
            <a:chExt cx="1488" cy="384"/>
          </a:xfrm>
        </p:grpSpPr>
        <p:sp>
          <p:nvSpPr>
            <p:cNvPr id="103462" name="Rectangle 52"/>
            <p:cNvSpPr>
              <a:spLocks noChangeArrowheads="1"/>
            </p:cNvSpPr>
            <p:nvPr/>
          </p:nvSpPr>
          <p:spPr bwMode="auto">
            <a:xfrm>
              <a:off x="2448" y="960"/>
              <a:ext cx="1440"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3463" name="Text Box 53"/>
            <p:cNvSpPr txBox="1">
              <a:spLocks noChangeArrowheads="1"/>
            </p:cNvSpPr>
            <p:nvPr/>
          </p:nvSpPr>
          <p:spPr bwMode="auto">
            <a:xfrm>
              <a:off x="2496" y="1008"/>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1800" b="1"/>
                <a:t> Read I/O</a:t>
              </a:r>
              <a:r>
                <a:rPr lang="zh-CN" altLang="en-US" sz="1800" b="1"/>
                <a:t>状态</a:t>
              </a:r>
              <a:endParaRPr lang="zh-CN" altLang="en-US" sz="1800" b="1"/>
            </a:p>
          </p:txBody>
        </p:sp>
      </p:grpSp>
      <p:grpSp>
        <p:nvGrpSpPr>
          <p:cNvPr id="326736" name="Group 80"/>
          <p:cNvGrpSpPr/>
          <p:nvPr/>
        </p:nvGrpSpPr>
        <p:grpSpPr bwMode="auto">
          <a:xfrm>
            <a:off x="3200400" y="3733800"/>
            <a:ext cx="2362200" cy="838200"/>
            <a:chOff x="1056" y="2352"/>
            <a:chExt cx="1488" cy="528"/>
          </a:xfrm>
        </p:grpSpPr>
        <p:grpSp>
          <p:nvGrpSpPr>
            <p:cNvPr id="103458" name="Group 56"/>
            <p:cNvGrpSpPr/>
            <p:nvPr/>
          </p:nvGrpSpPr>
          <p:grpSpPr bwMode="auto">
            <a:xfrm>
              <a:off x="1056" y="2496"/>
              <a:ext cx="1488" cy="384"/>
              <a:chOff x="2448" y="960"/>
              <a:chExt cx="1488" cy="384"/>
            </a:xfrm>
          </p:grpSpPr>
          <p:sp>
            <p:nvSpPr>
              <p:cNvPr id="103460" name="Rectangle 57"/>
              <p:cNvSpPr>
                <a:spLocks noChangeArrowheads="1"/>
              </p:cNvSpPr>
              <p:nvPr/>
            </p:nvSpPr>
            <p:spPr bwMode="auto">
              <a:xfrm>
                <a:off x="2448" y="960"/>
                <a:ext cx="1440"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3461" name="Text Box 58"/>
              <p:cNvSpPr txBox="1">
                <a:spLocks noChangeArrowheads="1"/>
              </p:cNvSpPr>
              <p:nvPr/>
            </p:nvSpPr>
            <p:spPr bwMode="auto">
              <a:xfrm>
                <a:off x="2496" y="1008"/>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1800" b="1"/>
                  <a:t> </a:t>
                </a:r>
                <a:r>
                  <a:rPr lang="zh-CN" altLang="en-US" sz="1800" b="1"/>
                  <a:t>检查</a:t>
                </a:r>
                <a:r>
                  <a:rPr lang="en-US" altLang="zh-CN" sz="1800" b="1"/>
                  <a:t>I/O</a:t>
                </a:r>
                <a:r>
                  <a:rPr lang="zh-CN" altLang="en-US" sz="1800" b="1"/>
                  <a:t>状态</a:t>
                </a:r>
                <a:endParaRPr lang="zh-CN" altLang="en-US" sz="1800" b="1"/>
              </a:p>
            </p:txBody>
          </p:sp>
        </p:grpSp>
        <p:sp>
          <p:nvSpPr>
            <p:cNvPr id="103459" name="Line 60"/>
            <p:cNvSpPr>
              <a:spLocks noChangeShapeType="1"/>
            </p:cNvSpPr>
            <p:nvPr/>
          </p:nvSpPr>
          <p:spPr bwMode="auto">
            <a:xfrm>
              <a:off x="1776" y="2352"/>
              <a:ext cx="0" cy="1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6737" name="Group 81"/>
          <p:cNvGrpSpPr/>
          <p:nvPr/>
        </p:nvGrpSpPr>
        <p:grpSpPr bwMode="auto">
          <a:xfrm>
            <a:off x="3200400" y="4495800"/>
            <a:ext cx="2362200" cy="1066800"/>
            <a:chOff x="1056" y="2832"/>
            <a:chExt cx="1488" cy="672"/>
          </a:xfrm>
        </p:grpSpPr>
        <p:grpSp>
          <p:nvGrpSpPr>
            <p:cNvPr id="103453" name="Group 62"/>
            <p:cNvGrpSpPr/>
            <p:nvPr/>
          </p:nvGrpSpPr>
          <p:grpSpPr bwMode="auto">
            <a:xfrm>
              <a:off x="1056" y="3120"/>
              <a:ext cx="1488" cy="384"/>
              <a:chOff x="2448" y="960"/>
              <a:chExt cx="1488" cy="384"/>
            </a:xfrm>
          </p:grpSpPr>
          <p:sp>
            <p:nvSpPr>
              <p:cNvPr id="103456" name="Rectangle 63"/>
              <p:cNvSpPr>
                <a:spLocks noChangeArrowheads="1"/>
              </p:cNvSpPr>
              <p:nvPr/>
            </p:nvSpPr>
            <p:spPr bwMode="auto">
              <a:xfrm>
                <a:off x="2448" y="960"/>
                <a:ext cx="1440"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3457" name="Text Box 64"/>
              <p:cNvSpPr txBox="1">
                <a:spLocks noChangeArrowheads="1"/>
              </p:cNvSpPr>
              <p:nvPr/>
            </p:nvSpPr>
            <p:spPr bwMode="auto">
              <a:xfrm>
                <a:off x="2496" y="1008"/>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从</a:t>
                </a:r>
                <a:r>
                  <a:rPr lang="en-US" altLang="zh-CN" sz="1800" b="1"/>
                  <a:t>I/O</a:t>
                </a:r>
                <a:r>
                  <a:rPr lang="zh-CN" altLang="en-US" sz="1800" b="1"/>
                  <a:t>读取数据</a:t>
                </a:r>
                <a:endParaRPr lang="zh-CN" altLang="en-US" sz="1800" b="1"/>
              </a:p>
            </p:txBody>
          </p:sp>
        </p:grpSp>
        <p:sp>
          <p:nvSpPr>
            <p:cNvPr id="103454" name="Line 65"/>
            <p:cNvSpPr>
              <a:spLocks noChangeShapeType="1"/>
            </p:cNvSpPr>
            <p:nvPr/>
          </p:nvSpPr>
          <p:spPr bwMode="auto">
            <a:xfrm>
              <a:off x="1776" y="2880"/>
              <a:ext cx="0" cy="24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5" name="Rectangle 68"/>
            <p:cNvSpPr>
              <a:spLocks noChangeArrowheads="1"/>
            </p:cNvSpPr>
            <p:nvPr/>
          </p:nvSpPr>
          <p:spPr bwMode="auto">
            <a:xfrm>
              <a:off x="1824" y="2832"/>
              <a:ext cx="40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就绪</a:t>
              </a:r>
              <a:endParaRPr lang="zh-CN" altLang="en-US" sz="1800" b="1"/>
            </a:p>
          </p:txBody>
        </p:sp>
      </p:grpSp>
      <p:grpSp>
        <p:nvGrpSpPr>
          <p:cNvPr id="326738" name="Group 82"/>
          <p:cNvGrpSpPr/>
          <p:nvPr/>
        </p:nvGrpSpPr>
        <p:grpSpPr bwMode="auto">
          <a:xfrm>
            <a:off x="3200400" y="5562600"/>
            <a:ext cx="2362200" cy="838200"/>
            <a:chOff x="1056" y="3504"/>
            <a:chExt cx="1488" cy="528"/>
          </a:xfrm>
        </p:grpSpPr>
        <p:grpSp>
          <p:nvGrpSpPr>
            <p:cNvPr id="103449" name="Group 69"/>
            <p:cNvGrpSpPr/>
            <p:nvPr/>
          </p:nvGrpSpPr>
          <p:grpSpPr bwMode="auto">
            <a:xfrm>
              <a:off x="1056" y="3648"/>
              <a:ext cx="1488" cy="384"/>
              <a:chOff x="2448" y="960"/>
              <a:chExt cx="1488" cy="384"/>
            </a:xfrm>
          </p:grpSpPr>
          <p:sp>
            <p:nvSpPr>
              <p:cNvPr id="103451" name="Rectangle 70"/>
              <p:cNvSpPr>
                <a:spLocks noChangeArrowheads="1"/>
              </p:cNvSpPr>
              <p:nvPr/>
            </p:nvSpPr>
            <p:spPr bwMode="auto">
              <a:xfrm>
                <a:off x="2448" y="960"/>
                <a:ext cx="1440"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3452" name="Text Box 71"/>
              <p:cNvSpPr txBox="1">
                <a:spLocks noChangeArrowheads="1"/>
              </p:cNvSpPr>
              <p:nvPr/>
            </p:nvSpPr>
            <p:spPr bwMode="auto">
              <a:xfrm>
                <a:off x="2496" y="1008"/>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将数据写内存</a:t>
                </a:r>
                <a:endParaRPr lang="zh-CN" altLang="en-US" sz="1800" b="1"/>
              </a:p>
            </p:txBody>
          </p:sp>
        </p:grpSp>
        <p:sp>
          <p:nvSpPr>
            <p:cNvPr id="103450" name="Line 72"/>
            <p:cNvSpPr>
              <a:spLocks noChangeShapeType="1"/>
            </p:cNvSpPr>
            <p:nvPr/>
          </p:nvSpPr>
          <p:spPr bwMode="auto">
            <a:xfrm>
              <a:off x="1776" y="3504"/>
              <a:ext cx="0" cy="1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6733" name="Group 77"/>
          <p:cNvGrpSpPr/>
          <p:nvPr/>
        </p:nvGrpSpPr>
        <p:grpSpPr bwMode="auto">
          <a:xfrm>
            <a:off x="5486400" y="2286003"/>
            <a:ext cx="3581400" cy="369888"/>
            <a:chOff x="2496" y="1440"/>
            <a:chExt cx="2256" cy="233"/>
          </a:xfrm>
        </p:grpSpPr>
        <p:sp>
          <p:nvSpPr>
            <p:cNvPr id="103447" name="Line 55"/>
            <p:cNvSpPr>
              <a:spLocks noChangeShapeType="1"/>
            </p:cNvSpPr>
            <p:nvPr/>
          </p:nvSpPr>
          <p:spPr bwMode="auto">
            <a:xfrm>
              <a:off x="2496" y="1584"/>
              <a:ext cx="336" cy="0"/>
            </a:xfrm>
            <a:prstGeom prst="line">
              <a:avLst/>
            </a:prstGeom>
            <a:noFill/>
            <a:ln w="38100" cap="rnd">
              <a:solidFill>
                <a:srgbClr val="FF0000"/>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8" name="Text Box 73"/>
            <p:cNvSpPr txBox="1">
              <a:spLocks noChangeArrowheads="1"/>
            </p:cNvSpPr>
            <p:nvPr/>
          </p:nvSpPr>
          <p:spPr bwMode="auto">
            <a:xfrm>
              <a:off x="2832" y="1440"/>
              <a:ext cx="192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1800" b="1"/>
                <a:t>CPU</a:t>
              </a:r>
              <a:r>
                <a:rPr lang="zh-CN" altLang="en-US" sz="1800" b="1"/>
                <a:t>做其它工作</a:t>
              </a:r>
              <a:endParaRPr lang="zh-CN" altLang="en-US" sz="1800" b="1"/>
            </a:p>
          </p:txBody>
        </p:sp>
      </p:grpSp>
      <p:grpSp>
        <p:nvGrpSpPr>
          <p:cNvPr id="326735" name="Group 79"/>
          <p:cNvGrpSpPr/>
          <p:nvPr/>
        </p:nvGrpSpPr>
        <p:grpSpPr bwMode="auto">
          <a:xfrm>
            <a:off x="5486400" y="3048004"/>
            <a:ext cx="2438400" cy="369888"/>
            <a:chOff x="2496" y="1920"/>
            <a:chExt cx="1536" cy="233"/>
          </a:xfrm>
        </p:grpSpPr>
        <p:sp>
          <p:nvSpPr>
            <p:cNvPr id="103445" name="Line 74"/>
            <p:cNvSpPr>
              <a:spLocks noChangeShapeType="1"/>
            </p:cNvSpPr>
            <p:nvPr/>
          </p:nvSpPr>
          <p:spPr bwMode="auto">
            <a:xfrm flipH="1">
              <a:off x="2496" y="2064"/>
              <a:ext cx="336" cy="0"/>
            </a:xfrm>
            <a:prstGeom prst="line">
              <a:avLst/>
            </a:prstGeom>
            <a:noFill/>
            <a:ln w="28575" cap="rnd">
              <a:solidFill>
                <a:srgbClr val="FF0000"/>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6" name="Text Box 75"/>
            <p:cNvSpPr txBox="1">
              <a:spLocks noChangeArrowheads="1"/>
            </p:cNvSpPr>
            <p:nvPr/>
          </p:nvSpPr>
          <p:spPr bwMode="auto">
            <a:xfrm>
              <a:off x="2832" y="1920"/>
              <a:ext cx="1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1800" b="1">
                  <a:sym typeface="Wingdings" panose="05000000000000000000" pitchFamily="2" charset="2"/>
                </a:rPr>
                <a:t>I/O </a:t>
              </a:r>
              <a:r>
                <a:rPr lang="zh-CN" altLang="en-US" sz="1800" b="1">
                  <a:sym typeface="Wingdings" panose="05000000000000000000" pitchFamily="2" charset="2"/>
                </a:rPr>
                <a:t>中断</a:t>
              </a:r>
              <a:endParaRPr lang="zh-CN" altLang="en-US" sz="1800" b="1"/>
            </a:p>
          </p:txBody>
        </p:sp>
      </p:grpSp>
      <p:grpSp>
        <p:nvGrpSpPr>
          <p:cNvPr id="326734" name="Group 78"/>
          <p:cNvGrpSpPr/>
          <p:nvPr/>
        </p:nvGrpSpPr>
        <p:grpSpPr bwMode="auto">
          <a:xfrm>
            <a:off x="1600200" y="2514600"/>
            <a:ext cx="2743200" cy="914400"/>
            <a:chOff x="48" y="1584"/>
            <a:chExt cx="1728" cy="576"/>
          </a:xfrm>
        </p:grpSpPr>
        <p:sp>
          <p:nvSpPr>
            <p:cNvPr id="103443" name="AutoShape 46"/>
            <p:cNvSpPr>
              <a:spLocks noChangeArrowheads="1"/>
            </p:cNvSpPr>
            <p:nvPr/>
          </p:nvSpPr>
          <p:spPr bwMode="auto">
            <a:xfrm rot="10800000">
              <a:off x="48" y="1584"/>
              <a:ext cx="1008" cy="576"/>
            </a:xfrm>
            <a:prstGeom prst="wedgeRoundRectCallout">
              <a:avLst>
                <a:gd name="adj1" fmla="val -112699"/>
                <a:gd name="adj2" fmla="val 13537"/>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en-US" altLang="zh-CN" sz="1800" b="1"/>
                <a:t>CPU</a:t>
              </a:r>
              <a:r>
                <a:rPr lang="zh-CN" altLang="en-US" sz="1800" b="1"/>
                <a:t>和</a:t>
              </a:r>
              <a:r>
                <a:rPr lang="en-US" altLang="zh-CN" sz="1800" b="1"/>
                <a:t>I/O</a:t>
              </a:r>
              <a:r>
                <a:rPr lang="zh-CN" altLang="en-US" sz="1800" b="1"/>
                <a:t>并行</a:t>
              </a:r>
              <a:endParaRPr lang="zh-CN" altLang="en-US" sz="1800" b="1"/>
            </a:p>
          </p:txBody>
        </p:sp>
        <p:sp>
          <p:nvSpPr>
            <p:cNvPr id="103444" name="Line 76"/>
            <p:cNvSpPr>
              <a:spLocks noChangeShapeType="1"/>
            </p:cNvSpPr>
            <p:nvPr/>
          </p:nvSpPr>
          <p:spPr bwMode="auto">
            <a:xfrm>
              <a:off x="1776" y="1680"/>
              <a:ext cx="0" cy="240"/>
            </a:xfrm>
            <a:prstGeom prst="line">
              <a:avLst/>
            </a:prstGeom>
            <a:noFill/>
            <a:ln w="76200" cmpd="tri">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6739" name="Group 83"/>
          <p:cNvGrpSpPr/>
          <p:nvPr/>
        </p:nvGrpSpPr>
        <p:grpSpPr bwMode="auto">
          <a:xfrm>
            <a:off x="5486400" y="4286253"/>
            <a:ext cx="914400" cy="1103313"/>
            <a:chOff x="3072" y="2496"/>
            <a:chExt cx="576" cy="695"/>
          </a:xfrm>
        </p:grpSpPr>
        <p:sp>
          <p:nvSpPr>
            <p:cNvPr id="103440" name="Text Box 84"/>
            <p:cNvSpPr txBox="1">
              <a:spLocks noChangeArrowheads="1"/>
            </p:cNvSpPr>
            <p:nvPr/>
          </p:nvSpPr>
          <p:spPr bwMode="auto">
            <a:xfrm>
              <a:off x="3216" y="2784"/>
              <a:ext cx="432" cy="407"/>
            </a:xfrm>
            <a:prstGeom prst="rect">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出错处理</a:t>
              </a:r>
              <a:endParaRPr lang="zh-CN" altLang="en-US" sz="1800" b="1"/>
            </a:p>
          </p:txBody>
        </p:sp>
        <p:sp>
          <p:nvSpPr>
            <p:cNvPr id="103441" name="Line 85"/>
            <p:cNvSpPr>
              <a:spLocks noChangeShapeType="1"/>
            </p:cNvSpPr>
            <p:nvPr/>
          </p:nvSpPr>
          <p:spPr bwMode="auto">
            <a:xfrm>
              <a:off x="3072" y="2496"/>
              <a:ext cx="33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2" name="Line 86"/>
            <p:cNvSpPr>
              <a:spLocks noChangeShapeType="1"/>
            </p:cNvSpPr>
            <p:nvPr/>
          </p:nvSpPr>
          <p:spPr bwMode="auto">
            <a:xfrm>
              <a:off x="3408" y="2496"/>
              <a:ext cx="0" cy="28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26745" name="AutoShape 89"/>
          <p:cNvSpPr>
            <a:spLocks noChangeArrowheads="1"/>
          </p:cNvSpPr>
          <p:nvPr/>
        </p:nvSpPr>
        <p:spPr bwMode="auto">
          <a:xfrm rot="10800000">
            <a:off x="7924800" y="76200"/>
            <a:ext cx="2743200" cy="914400"/>
          </a:xfrm>
          <a:prstGeom prst="wedgeRoundRectCallout">
            <a:avLst>
              <a:gd name="adj1" fmla="val 39260"/>
              <a:gd name="adj2" fmla="val -96875"/>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dirty="0"/>
              <a:t>中断是大部分</a:t>
            </a:r>
            <a:r>
              <a:rPr lang="en-US" altLang="zh-CN" sz="1800" b="1" dirty="0"/>
              <a:t>I/O</a:t>
            </a:r>
            <a:r>
              <a:rPr lang="zh-CN" altLang="en-US" sz="1800" b="1" dirty="0"/>
              <a:t>的处理方式</a:t>
            </a:r>
            <a:r>
              <a:rPr lang="en-US" altLang="zh-CN" sz="1800" b="1" dirty="0"/>
              <a:t>!?</a:t>
            </a:r>
            <a:endParaRPr lang="en-US" altLang="zh-CN" sz="1800" b="1" dirty="0"/>
          </a:p>
        </p:txBody>
      </p:sp>
      <p:sp>
        <p:nvSpPr>
          <p:cNvPr id="44" name="矩形 43"/>
          <p:cNvSpPr>
            <a:spLocks noChangeArrowheads="1"/>
          </p:cNvSpPr>
          <p:nvPr/>
        </p:nvSpPr>
        <p:spPr bwMode="auto">
          <a:xfrm>
            <a:off x="2209800" y="5867401"/>
            <a:ext cx="7924800" cy="830263"/>
          </a:xfrm>
          <a:prstGeom prst="rect">
            <a:avLst/>
          </a:prstGeom>
          <a:solidFill>
            <a:srgbClr val="FFCC99"/>
          </a:solidFill>
          <a:ln w="9525">
            <a:solidFill>
              <a:srgbClr val="E6552E"/>
            </a:solidFill>
            <a:miter lim="800000"/>
          </a:ln>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2400" b="1" dirty="0">
                <a:solidFill>
                  <a:srgbClr val="0000CC"/>
                </a:solidFill>
                <a:latin typeface="楷体" pitchFamily="49" charset="-122"/>
                <a:ea typeface="楷体" pitchFamily="49" charset="-122"/>
              </a:rPr>
              <a:t>中断</a:t>
            </a:r>
            <a:r>
              <a:rPr lang="en-US" altLang="zh-CN" sz="2400" b="1" dirty="0">
                <a:solidFill>
                  <a:srgbClr val="0000CC"/>
                </a:solidFill>
                <a:latin typeface="楷体" pitchFamily="49" charset="-122"/>
                <a:ea typeface="楷体" pitchFamily="49" charset="-122"/>
              </a:rPr>
              <a:t>I/O</a:t>
            </a:r>
            <a:r>
              <a:rPr lang="zh-CN" altLang="en-US" sz="2400" b="1" dirty="0">
                <a:solidFill>
                  <a:srgbClr val="0000CC"/>
                </a:solidFill>
                <a:latin typeface="楷体" pitchFamily="49" charset="-122"/>
                <a:ea typeface="楷体" pitchFamily="49" charset="-122"/>
              </a:rPr>
              <a:t>比程序</a:t>
            </a:r>
            <a:r>
              <a:rPr lang="en-US" altLang="zh-CN" sz="2400" b="1" dirty="0">
                <a:solidFill>
                  <a:srgbClr val="0000CC"/>
                </a:solidFill>
                <a:latin typeface="楷体" pitchFamily="49" charset="-122"/>
                <a:ea typeface="楷体" pitchFamily="49" charset="-122"/>
              </a:rPr>
              <a:t>I/O</a:t>
            </a:r>
            <a:r>
              <a:rPr lang="zh-CN" altLang="en-US" sz="2400" b="1" dirty="0">
                <a:solidFill>
                  <a:srgbClr val="0000CC"/>
                </a:solidFill>
                <a:latin typeface="楷体" pitchFamily="49" charset="-122"/>
                <a:ea typeface="楷体" pitchFamily="49" charset="-122"/>
              </a:rPr>
              <a:t>方式高效，但以字</a:t>
            </a:r>
            <a:r>
              <a:rPr lang="en-US" altLang="zh-CN" sz="2400" b="1" dirty="0">
                <a:solidFill>
                  <a:srgbClr val="0000CC"/>
                </a:solidFill>
                <a:latin typeface="楷体" pitchFamily="49" charset="-122"/>
                <a:ea typeface="楷体" pitchFamily="49" charset="-122"/>
              </a:rPr>
              <a:t>/</a:t>
            </a:r>
            <a:r>
              <a:rPr lang="zh-CN" altLang="en-US" sz="2400" b="1" dirty="0">
                <a:solidFill>
                  <a:srgbClr val="0000CC"/>
                </a:solidFill>
                <a:latin typeface="楷体" pitchFamily="49" charset="-122"/>
                <a:ea typeface="楷体" pitchFamily="49" charset="-122"/>
              </a:rPr>
              <a:t>字节为传输单位。每完成一个字</a:t>
            </a:r>
            <a:r>
              <a:rPr lang="en-US" altLang="zh-CN" sz="2400" b="1" dirty="0">
                <a:solidFill>
                  <a:srgbClr val="0000CC"/>
                </a:solidFill>
                <a:latin typeface="楷体" pitchFamily="49" charset="-122"/>
                <a:ea typeface="楷体" pitchFamily="49" charset="-122"/>
              </a:rPr>
              <a:t>/</a:t>
            </a:r>
            <a:r>
              <a:rPr lang="zh-CN" altLang="en-US" sz="2400" b="1" dirty="0">
                <a:solidFill>
                  <a:srgbClr val="0000CC"/>
                </a:solidFill>
                <a:latin typeface="楷体" pitchFamily="49" charset="-122"/>
                <a:ea typeface="楷体" pitchFamily="49" charset="-122"/>
              </a:rPr>
              <a:t>字节的传输，设备均要向</a:t>
            </a:r>
            <a:r>
              <a:rPr lang="en-US" altLang="zh-CN" sz="2400" b="1" dirty="0">
                <a:solidFill>
                  <a:srgbClr val="0000CC"/>
                </a:solidFill>
                <a:latin typeface="楷体" pitchFamily="49" charset="-122"/>
                <a:ea typeface="楷体" pitchFamily="49" charset="-122"/>
              </a:rPr>
              <a:t>CPU</a:t>
            </a:r>
            <a:r>
              <a:rPr lang="zh-CN" altLang="en-US" sz="2400" b="1" dirty="0">
                <a:solidFill>
                  <a:srgbClr val="0000CC"/>
                </a:solidFill>
                <a:latin typeface="楷体" pitchFamily="49" charset="-122"/>
                <a:ea typeface="楷体" pitchFamily="49" charset="-122"/>
              </a:rPr>
              <a:t>请求一次中断。</a:t>
            </a:r>
            <a:endParaRPr lang="zh-CN" altLang="en-US" sz="2400" b="1" dirty="0">
              <a:solidFill>
                <a:srgbClr val="0000CC"/>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6659"/>
                                        </p:tgtEl>
                                        <p:attrNameLst>
                                          <p:attrName>style.visibility</p:attrName>
                                        </p:attrNameLst>
                                      </p:cBhvr>
                                      <p:to>
                                        <p:strVal val="visible"/>
                                      </p:to>
                                    </p:set>
                                    <p:animEffect transition="in" filter="dissolve">
                                      <p:cBhvr>
                                        <p:cTn id="7" dur="500"/>
                                        <p:tgtEl>
                                          <p:spTgt spid="3266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6701"/>
                                        </p:tgtEl>
                                        <p:attrNameLst>
                                          <p:attrName>style.visibility</p:attrName>
                                        </p:attrNameLst>
                                      </p:cBhvr>
                                      <p:to>
                                        <p:strVal val="visible"/>
                                      </p:to>
                                    </p:set>
                                    <p:animEffect transition="in" filter="dissolve">
                                      <p:cBhvr>
                                        <p:cTn id="12" dur="500"/>
                                        <p:tgtEl>
                                          <p:spTgt spid="3267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26703"/>
                                        </p:tgtEl>
                                        <p:attrNameLst>
                                          <p:attrName>style.visibility</p:attrName>
                                        </p:attrNameLst>
                                      </p:cBhvr>
                                      <p:to>
                                        <p:strVal val="visible"/>
                                      </p:to>
                                    </p:set>
                                    <p:animEffect transition="in" filter="dissolve">
                                      <p:cBhvr>
                                        <p:cTn id="17" dur="500"/>
                                        <p:tgtEl>
                                          <p:spTgt spid="326703"/>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326733"/>
                                        </p:tgtEl>
                                        <p:attrNameLst>
                                          <p:attrName>style.visibility</p:attrName>
                                        </p:attrNameLst>
                                      </p:cBhvr>
                                      <p:to>
                                        <p:strVal val="visible"/>
                                      </p:to>
                                    </p:set>
                                    <p:anim calcmode="lin" valueType="num">
                                      <p:cBhvr>
                                        <p:cTn id="22" dur="500" fill="hold"/>
                                        <p:tgtEl>
                                          <p:spTgt spid="326733"/>
                                        </p:tgtEl>
                                        <p:attrNameLst>
                                          <p:attrName>ppt_x</p:attrName>
                                        </p:attrNameLst>
                                      </p:cBhvr>
                                      <p:tavLst>
                                        <p:tav tm="0">
                                          <p:val>
                                            <p:strVal val="#ppt_x-#ppt_w/2"/>
                                          </p:val>
                                        </p:tav>
                                        <p:tav tm="100000">
                                          <p:val>
                                            <p:strVal val="#ppt_x"/>
                                          </p:val>
                                        </p:tav>
                                      </p:tavLst>
                                    </p:anim>
                                    <p:anim calcmode="lin" valueType="num">
                                      <p:cBhvr>
                                        <p:cTn id="23" dur="500" fill="hold"/>
                                        <p:tgtEl>
                                          <p:spTgt spid="326733"/>
                                        </p:tgtEl>
                                        <p:attrNameLst>
                                          <p:attrName>ppt_y</p:attrName>
                                        </p:attrNameLst>
                                      </p:cBhvr>
                                      <p:tavLst>
                                        <p:tav tm="0">
                                          <p:val>
                                            <p:strVal val="#ppt_y"/>
                                          </p:val>
                                        </p:tav>
                                        <p:tav tm="100000">
                                          <p:val>
                                            <p:strVal val="#ppt_y"/>
                                          </p:val>
                                        </p:tav>
                                      </p:tavLst>
                                    </p:anim>
                                    <p:anim calcmode="lin" valueType="num">
                                      <p:cBhvr>
                                        <p:cTn id="24" dur="500" fill="hold"/>
                                        <p:tgtEl>
                                          <p:spTgt spid="326733"/>
                                        </p:tgtEl>
                                        <p:attrNameLst>
                                          <p:attrName>ppt_w</p:attrName>
                                        </p:attrNameLst>
                                      </p:cBhvr>
                                      <p:tavLst>
                                        <p:tav tm="0">
                                          <p:val>
                                            <p:fltVal val="0"/>
                                          </p:val>
                                        </p:tav>
                                        <p:tav tm="100000">
                                          <p:val>
                                            <p:strVal val="#ppt_w"/>
                                          </p:val>
                                        </p:tav>
                                      </p:tavLst>
                                    </p:anim>
                                    <p:anim calcmode="lin" valueType="num">
                                      <p:cBhvr>
                                        <p:cTn id="25" dur="500" fill="hold"/>
                                        <p:tgtEl>
                                          <p:spTgt spid="326733"/>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26734"/>
                                        </p:tgtEl>
                                        <p:attrNameLst>
                                          <p:attrName>style.visibility</p:attrName>
                                        </p:attrNameLst>
                                      </p:cBhvr>
                                      <p:to>
                                        <p:strVal val="visible"/>
                                      </p:to>
                                    </p:set>
                                    <p:animEffect transition="in" filter="dissolve">
                                      <p:cBhvr>
                                        <p:cTn id="30" dur="500"/>
                                        <p:tgtEl>
                                          <p:spTgt spid="326734"/>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2" fill="hold" nodeType="clickEffect">
                                  <p:stCondLst>
                                    <p:cond delay="0"/>
                                  </p:stCondLst>
                                  <p:childTnLst>
                                    <p:set>
                                      <p:cBhvr>
                                        <p:cTn id="34" dur="1" fill="hold">
                                          <p:stCondLst>
                                            <p:cond delay="0"/>
                                          </p:stCondLst>
                                        </p:cTn>
                                        <p:tgtEl>
                                          <p:spTgt spid="326735"/>
                                        </p:tgtEl>
                                        <p:attrNameLst>
                                          <p:attrName>style.visibility</p:attrName>
                                        </p:attrNameLst>
                                      </p:cBhvr>
                                      <p:to>
                                        <p:strVal val="visible"/>
                                      </p:to>
                                    </p:set>
                                    <p:anim calcmode="lin" valueType="num">
                                      <p:cBhvr>
                                        <p:cTn id="35" dur="500" fill="hold"/>
                                        <p:tgtEl>
                                          <p:spTgt spid="326735"/>
                                        </p:tgtEl>
                                        <p:attrNameLst>
                                          <p:attrName>ppt_x</p:attrName>
                                        </p:attrNameLst>
                                      </p:cBhvr>
                                      <p:tavLst>
                                        <p:tav tm="0">
                                          <p:val>
                                            <p:strVal val="#ppt_x+#ppt_w/2"/>
                                          </p:val>
                                        </p:tav>
                                        <p:tav tm="100000">
                                          <p:val>
                                            <p:strVal val="#ppt_x"/>
                                          </p:val>
                                        </p:tav>
                                      </p:tavLst>
                                    </p:anim>
                                    <p:anim calcmode="lin" valueType="num">
                                      <p:cBhvr>
                                        <p:cTn id="36" dur="500" fill="hold"/>
                                        <p:tgtEl>
                                          <p:spTgt spid="326735"/>
                                        </p:tgtEl>
                                        <p:attrNameLst>
                                          <p:attrName>ppt_y</p:attrName>
                                        </p:attrNameLst>
                                      </p:cBhvr>
                                      <p:tavLst>
                                        <p:tav tm="0">
                                          <p:val>
                                            <p:strVal val="#ppt_y"/>
                                          </p:val>
                                        </p:tav>
                                        <p:tav tm="100000">
                                          <p:val>
                                            <p:strVal val="#ppt_y"/>
                                          </p:val>
                                        </p:tav>
                                      </p:tavLst>
                                    </p:anim>
                                    <p:anim calcmode="lin" valueType="num">
                                      <p:cBhvr>
                                        <p:cTn id="37" dur="500" fill="hold"/>
                                        <p:tgtEl>
                                          <p:spTgt spid="326735"/>
                                        </p:tgtEl>
                                        <p:attrNameLst>
                                          <p:attrName>ppt_w</p:attrName>
                                        </p:attrNameLst>
                                      </p:cBhvr>
                                      <p:tavLst>
                                        <p:tav tm="0">
                                          <p:val>
                                            <p:fltVal val="0"/>
                                          </p:val>
                                        </p:tav>
                                        <p:tav tm="100000">
                                          <p:val>
                                            <p:strVal val="#ppt_w"/>
                                          </p:val>
                                        </p:tav>
                                      </p:tavLst>
                                    </p:anim>
                                    <p:anim calcmode="lin" valueType="num">
                                      <p:cBhvr>
                                        <p:cTn id="38" dur="500" fill="hold"/>
                                        <p:tgtEl>
                                          <p:spTgt spid="32673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26707"/>
                                        </p:tgtEl>
                                        <p:attrNameLst>
                                          <p:attrName>style.visibility</p:attrName>
                                        </p:attrNameLst>
                                      </p:cBhvr>
                                      <p:to>
                                        <p:strVal val="visible"/>
                                      </p:to>
                                    </p:set>
                                    <p:animEffect transition="in" filter="dissolve">
                                      <p:cBhvr>
                                        <p:cTn id="43" dur="500"/>
                                        <p:tgtEl>
                                          <p:spTgt spid="326707"/>
                                        </p:tgtEl>
                                      </p:cBhvr>
                                    </p:animEffect>
                                  </p:childTnLst>
                                </p:cTn>
                              </p:par>
                            </p:childTnLst>
                          </p:cTn>
                        </p:par>
                      </p:childTnLst>
                    </p:cTn>
                  </p:par>
                  <p:par>
                    <p:cTn id="44" fill="hold">
                      <p:stCondLst>
                        <p:cond delay="indefinite"/>
                      </p:stCondLst>
                      <p:childTnLst>
                        <p:par>
                          <p:cTn id="45" fill="hold">
                            <p:stCondLst>
                              <p:cond delay="0"/>
                            </p:stCondLst>
                            <p:childTnLst>
                              <p:par>
                                <p:cTn id="46" presetID="17" presetClass="entr" presetSubtype="1" fill="hold" nodeType="clickEffect">
                                  <p:stCondLst>
                                    <p:cond delay="0"/>
                                  </p:stCondLst>
                                  <p:childTnLst>
                                    <p:set>
                                      <p:cBhvr>
                                        <p:cTn id="47" dur="1" fill="hold">
                                          <p:stCondLst>
                                            <p:cond delay="0"/>
                                          </p:stCondLst>
                                        </p:cTn>
                                        <p:tgtEl>
                                          <p:spTgt spid="326736"/>
                                        </p:tgtEl>
                                        <p:attrNameLst>
                                          <p:attrName>style.visibility</p:attrName>
                                        </p:attrNameLst>
                                      </p:cBhvr>
                                      <p:to>
                                        <p:strVal val="visible"/>
                                      </p:to>
                                    </p:set>
                                    <p:anim calcmode="lin" valueType="num">
                                      <p:cBhvr>
                                        <p:cTn id="48" dur="500" fill="hold"/>
                                        <p:tgtEl>
                                          <p:spTgt spid="326736"/>
                                        </p:tgtEl>
                                        <p:attrNameLst>
                                          <p:attrName>ppt_x</p:attrName>
                                        </p:attrNameLst>
                                      </p:cBhvr>
                                      <p:tavLst>
                                        <p:tav tm="0">
                                          <p:val>
                                            <p:strVal val="#ppt_x"/>
                                          </p:val>
                                        </p:tav>
                                        <p:tav tm="100000">
                                          <p:val>
                                            <p:strVal val="#ppt_x"/>
                                          </p:val>
                                        </p:tav>
                                      </p:tavLst>
                                    </p:anim>
                                    <p:anim calcmode="lin" valueType="num">
                                      <p:cBhvr>
                                        <p:cTn id="49" dur="500" fill="hold"/>
                                        <p:tgtEl>
                                          <p:spTgt spid="326736"/>
                                        </p:tgtEl>
                                        <p:attrNameLst>
                                          <p:attrName>ppt_y</p:attrName>
                                        </p:attrNameLst>
                                      </p:cBhvr>
                                      <p:tavLst>
                                        <p:tav tm="0">
                                          <p:val>
                                            <p:strVal val="#ppt_y-#ppt_h/2"/>
                                          </p:val>
                                        </p:tav>
                                        <p:tav tm="100000">
                                          <p:val>
                                            <p:strVal val="#ppt_y"/>
                                          </p:val>
                                        </p:tav>
                                      </p:tavLst>
                                    </p:anim>
                                    <p:anim calcmode="lin" valueType="num">
                                      <p:cBhvr>
                                        <p:cTn id="50" dur="500" fill="hold"/>
                                        <p:tgtEl>
                                          <p:spTgt spid="326736"/>
                                        </p:tgtEl>
                                        <p:attrNameLst>
                                          <p:attrName>ppt_w</p:attrName>
                                        </p:attrNameLst>
                                      </p:cBhvr>
                                      <p:tavLst>
                                        <p:tav tm="0">
                                          <p:val>
                                            <p:strVal val="#ppt_w"/>
                                          </p:val>
                                        </p:tav>
                                        <p:tav tm="100000">
                                          <p:val>
                                            <p:strVal val="#ppt_w"/>
                                          </p:val>
                                        </p:tav>
                                      </p:tavLst>
                                    </p:anim>
                                    <p:anim calcmode="lin" valueType="num">
                                      <p:cBhvr>
                                        <p:cTn id="51" dur="500" fill="hold"/>
                                        <p:tgtEl>
                                          <p:spTgt spid="326736"/>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1" fill="hold" nodeType="clickEffect">
                                  <p:stCondLst>
                                    <p:cond delay="0"/>
                                  </p:stCondLst>
                                  <p:childTnLst>
                                    <p:set>
                                      <p:cBhvr>
                                        <p:cTn id="55" dur="1" fill="hold">
                                          <p:stCondLst>
                                            <p:cond delay="0"/>
                                          </p:stCondLst>
                                        </p:cTn>
                                        <p:tgtEl>
                                          <p:spTgt spid="326737"/>
                                        </p:tgtEl>
                                        <p:attrNameLst>
                                          <p:attrName>style.visibility</p:attrName>
                                        </p:attrNameLst>
                                      </p:cBhvr>
                                      <p:to>
                                        <p:strVal val="visible"/>
                                      </p:to>
                                    </p:set>
                                    <p:anim calcmode="lin" valueType="num">
                                      <p:cBhvr>
                                        <p:cTn id="56" dur="500" fill="hold"/>
                                        <p:tgtEl>
                                          <p:spTgt spid="326737"/>
                                        </p:tgtEl>
                                        <p:attrNameLst>
                                          <p:attrName>ppt_x</p:attrName>
                                        </p:attrNameLst>
                                      </p:cBhvr>
                                      <p:tavLst>
                                        <p:tav tm="0">
                                          <p:val>
                                            <p:strVal val="#ppt_x"/>
                                          </p:val>
                                        </p:tav>
                                        <p:tav tm="100000">
                                          <p:val>
                                            <p:strVal val="#ppt_x"/>
                                          </p:val>
                                        </p:tav>
                                      </p:tavLst>
                                    </p:anim>
                                    <p:anim calcmode="lin" valueType="num">
                                      <p:cBhvr>
                                        <p:cTn id="57" dur="500" fill="hold"/>
                                        <p:tgtEl>
                                          <p:spTgt spid="326737"/>
                                        </p:tgtEl>
                                        <p:attrNameLst>
                                          <p:attrName>ppt_y</p:attrName>
                                        </p:attrNameLst>
                                      </p:cBhvr>
                                      <p:tavLst>
                                        <p:tav tm="0">
                                          <p:val>
                                            <p:strVal val="#ppt_y-#ppt_h/2"/>
                                          </p:val>
                                        </p:tav>
                                        <p:tav tm="100000">
                                          <p:val>
                                            <p:strVal val="#ppt_y"/>
                                          </p:val>
                                        </p:tav>
                                      </p:tavLst>
                                    </p:anim>
                                    <p:anim calcmode="lin" valueType="num">
                                      <p:cBhvr>
                                        <p:cTn id="58" dur="500" fill="hold"/>
                                        <p:tgtEl>
                                          <p:spTgt spid="326737"/>
                                        </p:tgtEl>
                                        <p:attrNameLst>
                                          <p:attrName>ppt_w</p:attrName>
                                        </p:attrNameLst>
                                      </p:cBhvr>
                                      <p:tavLst>
                                        <p:tav tm="0">
                                          <p:val>
                                            <p:strVal val="#ppt_w"/>
                                          </p:val>
                                        </p:tav>
                                        <p:tav tm="100000">
                                          <p:val>
                                            <p:strVal val="#ppt_w"/>
                                          </p:val>
                                        </p:tav>
                                      </p:tavLst>
                                    </p:anim>
                                    <p:anim calcmode="lin" valueType="num">
                                      <p:cBhvr>
                                        <p:cTn id="59" dur="500" fill="hold"/>
                                        <p:tgtEl>
                                          <p:spTgt spid="326737"/>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1" fill="hold" nodeType="clickEffect">
                                  <p:stCondLst>
                                    <p:cond delay="0"/>
                                  </p:stCondLst>
                                  <p:childTnLst>
                                    <p:set>
                                      <p:cBhvr>
                                        <p:cTn id="63" dur="1" fill="hold">
                                          <p:stCondLst>
                                            <p:cond delay="0"/>
                                          </p:stCondLst>
                                        </p:cTn>
                                        <p:tgtEl>
                                          <p:spTgt spid="326738"/>
                                        </p:tgtEl>
                                        <p:attrNameLst>
                                          <p:attrName>style.visibility</p:attrName>
                                        </p:attrNameLst>
                                      </p:cBhvr>
                                      <p:to>
                                        <p:strVal val="visible"/>
                                      </p:to>
                                    </p:set>
                                    <p:anim calcmode="lin" valueType="num">
                                      <p:cBhvr>
                                        <p:cTn id="64" dur="500" fill="hold"/>
                                        <p:tgtEl>
                                          <p:spTgt spid="326738"/>
                                        </p:tgtEl>
                                        <p:attrNameLst>
                                          <p:attrName>ppt_x</p:attrName>
                                        </p:attrNameLst>
                                      </p:cBhvr>
                                      <p:tavLst>
                                        <p:tav tm="0">
                                          <p:val>
                                            <p:strVal val="#ppt_x"/>
                                          </p:val>
                                        </p:tav>
                                        <p:tav tm="100000">
                                          <p:val>
                                            <p:strVal val="#ppt_x"/>
                                          </p:val>
                                        </p:tav>
                                      </p:tavLst>
                                    </p:anim>
                                    <p:anim calcmode="lin" valueType="num">
                                      <p:cBhvr>
                                        <p:cTn id="65" dur="500" fill="hold"/>
                                        <p:tgtEl>
                                          <p:spTgt spid="326738"/>
                                        </p:tgtEl>
                                        <p:attrNameLst>
                                          <p:attrName>ppt_y</p:attrName>
                                        </p:attrNameLst>
                                      </p:cBhvr>
                                      <p:tavLst>
                                        <p:tav tm="0">
                                          <p:val>
                                            <p:strVal val="#ppt_y-#ppt_h/2"/>
                                          </p:val>
                                        </p:tav>
                                        <p:tav tm="100000">
                                          <p:val>
                                            <p:strVal val="#ppt_y"/>
                                          </p:val>
                                        </p:tav>
                                      </p:tavLst>
                                    </p:anim>
                                    <p:anim calcmode="lin" valueType="num">
                                      <p:cBhvr>
                                        <p:cTn id="66" dur="500" fill="hold"/>
                                        <p:tgtEl>
                                          <p:spTgt spid="326738"/>
                                        </p:tgtEl>
                                        <p:attrNameLst>
                                          <p:attrName>ppt_w</p:attrName>
                                        </p:attrNameLst>
                                      </p:cBhvr>
                                      <p:tavLst>
                                        <p:tav tm="0">
                                          <p:val>
                                            <p:strVal val="#ppt_w"/>
                                          </p:val>
                                        </p:tav>
                                        <p:tav tm="100000">
                                          <p:val>
                                            <p:strVal val="#ppt_w"/>
                                          </p:val>
                                        </p:tav>
                                      </p:tavLst>
                                    </p:anim>
                                    <p:anim calcmode="lin" valueType="num">
                                      <p:cBhvr>
                                        <p:cTn id="67" dur="500" fill="hold"/>
                                        <p:tgtEl>
                                          <p:spTgt spid="326738"/>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326739"/>
                                        </p:tgtEl>
                                        <p:attrNameLst>
                                          <p:attrName>style.visibility</p:attrName>
                                        </p:attrNameLst>
                                      </p:cBhvr>
                                      <p:to>
                                        <p:strVal val="visible"/>
                                      </p:to>
                                    </p:set>
                                    <p:animEffect transition="in" filter="dissolve">
                                      <p:cBhvr>
                                        <p:cTn id="72" dur="500"/>
                                        <p:tgtEl>
                                          <p:spTgt spid="326739"/>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326743"/>
                                        </p:tgtEl>
                                        <p:attrNameLst>
                                          <p:attrName>style.visibility</p:attrName>
                                        </p:attrNameLst>
                                      </p:cBhvr>
                                      <p:to>
                                        <p:strVal val="visible"/>
                                      </p:to>
                                    </p:set>
                                    <p:animEffect transition="in" filter="dissolve">
                                      <p:cBhvr>
                                        <p:cTn id="77" dur="500"/>
                                        <p:tgtEl>
                                          <p:spTgt spid="326743"/>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26745"/>
                                        </p:tgtEl>
                                        <p:attrNameLst>
                                          <p:attrName>style.visibility</p:attrName>
                                        </p:attrNameLst>
                                      </p:cBhvr>
                                      <p:to>
                                        <p:strVal val="visible"/>
                                      </p:to>
                                    </p:set>
                                    <p:animEffect transition="in" filter="dissolve">
                                      <p:cBhvr>
                                        <p:cTn id="82" dur="500"/>
                                        <p:tgtEl>
                                          <p:spTgt spid="32674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down)">
                                      <p:cBhvr>
                                        <p:cTn id="8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p:bldP spid="326701" grpId="0"/>
      <p:bldP spid="326745" grpId="0" animBg="1"/>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365126"/>
            <a:ext cx="5181600" cy="682534"/>
          </a:xfrm>
        </p:spPr>
        <p:txBody>
          <a:bodyPr vert="horz" lIns="91440" tIns="45720" rIns="91440" bIns="45720" rtlCol="0" anchor="ctr">
            <a:normAutofit/>
          </a:bodyPr>
          <a:lstStyle/>
          <a:p>
            <a:r>
              <a:rPr lang="zh-CN" altLang="en-US" sz="3600" b="1" dirty="0">
                <a:latin typeface="微软雅黑" panose="020B0503020204020204" pitchFamily="34" charset="-122"/>
                <a:ea typeface="微软雅黑" panose="020B0503020204020204" pitchFamily="34" charset="-122"/>
              </a:rPr>
              <a:t>想一想外设怎么工作</a:t>
            </a:r>
            <a:r>
              <a:rPr lang="en-US" altLang="zh-CN" sz="3600" b="1" dirty="0">
                <a:latin typeface="微软雅黑" panose="020B0503020204020204" pitchFamily="34" charset="-122"/>
                <a:ea typeface="微软雅黑" panose="020B0503020204020204" pitchFamily="34" charset="-122"/>
              </a:rPr>
              <a:t>?</a:t>
            </a:r>
            <a:endParaRPr lang="en-US" altLang="zh-CN" sz="3600" b="1" dirty="0">
              <a:latin typeface="微软雅黑" panose="020B0503020204020204" pitchFamily="34" charset="-122"/>
              <a:ea typeface="微软雅黑" panose="020B0503020204020204" pitchFamily="34" charset="-122"/>
            </a:endParaRPr>
          </a:p>
        </p:txBody>
      </p:sp>
      <p:graphicFrame>
        <p:nvGraphicFramePr>
          <p:cNvPr id="38915" name="Object 3"/>
          <p:cNvGraphicFramePr>
            <a:graphicFrameLocks noGrp="1" noChangeAspect="1"/>
          </p:cNvGraphicFramePr>
          <p:nvPr>
            <p:ph idx="1"/>
          </p:nvPr>
        </p:nvGraphicFramePr>
        <p:xfrm>
          <a:off x="9512300" y="0"/>
          <a:ext cx="1154113" cy="1219200"/>
        </p:xfrm>
        <a:graphic>
          <a:graphicData uri="http://schemas.openxmlformats.org/presentationml/2006/ole">
            <mc:AlternateContent xmlns:mc="http://schemas.openxmlformats.org/markup-compatibility/2006">
              <mc:Choice xmlns:v="urn:schemas-microsoft-com:vml" Requires="v">
                <p:oleObj spid="_x0000_s3135" name="剪辑" r:id="rId1" imgW="2165985" imgH="2286635" progId="MS_ClipArt_Gallery.2">
                  <p:embed/>
                </p:oleObj>
              </mc:Choice>
              <mc:Fallback>
                <p:oleObj name="剪辑" r:id="rId1" imgW="2165985" imgH="2286635" progId="MS_ClipArt_Gallery.2">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0" y="0"/>
                        <a:ext cx="1154113"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916" name="Group 4"/>
          <p:cNvGrpSpPr/>
          <p:nvPr/>
        </p:nvGrpSpPr>
        <p:grpSpPr bwMode="auto">
          <a:xfrm>
            <a:off x="1981200" y="3371850"/>
            <a:ext cx="8382000" cy="762000"/>
            <a:chOff x="288" y="2124"/>
            <a:chExt cx="5280" cy="480"/>
          </a:xfrm>
        </p:grpSpPr>
        <p:sp>
          <p:nvSpPr>
            <p:cNvPr id="39108" name="Text Box 5"/>
            <p:cNvSpPr txBox="1">
              <a:spLocks noChangeArrowheads="1"/>
            </p:cNvSpPr>
            <p:nvPr/>
          </p:nvSpPr>
          <p:spPr bwMode="auto">
            <a:xfrm>
              <a:off x="4368" y="2124"/>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400">
                  <a:solidFill>
                    <a:srgbClr val="000000"/>
                  </a:solidFill>
                </a:rPr>
                <a:t>PCI</a:t>
              </a:r>
              <a:r>
                <a:rPr lang="zh-CN" altLang="en-US" sz="2400">
                  <a:solidFill>
                    <a:srgbClr val="000000"/>
                  </a:solidFill>
                </a:rPr>
                <a:t>总线</a:t>
              </a:r>
              <a:endParaRPr lang="zh-CN" altLang="en-US" sz="2400">
                <a:solidFill>
                  <a:srgbClr val="000000"/>
                </a:solidFill>
              </a:endParaRPr>
            </a:p>
          </p:txBody>
        </p:sp>
        <p:sp>
          <p:nvSpPr>
            <p:cNvPr id="39109" name="AutoShape 6"/>
            <p:cNvSpPr>
              <a:spLocks noChangeArrowheads="1"/>
            </p:cNvSpPr>
            <p:nvPr/>
          </p:nvSpPr>
          <p:spPr bwMode="auto">
            <a:xfrm rot="5400000">
              <a:off x="2640" y="60"/>
              <a:ext cx="192" cy="4896"/>
            </a:xfrm>
            <a:prstGeom prst="can">
              <a:avLst>
                <a:gd name="adj" fmla="val 54069"/>
              </a:avLst>
            </a:prstGeom>
            <a:gradFill rotWithShape="1">
              <a:gsLst>
                <a:gs pos="0">
                  <a:srgbClr val="CCFF66"/>
                </a:gs>
                <a:gs pos="50000">
                  <a:srgbClr val="5E762F"/>
                </a:gs>
                <a:gs pos="100000">
                  <a:srgbClr val="CCFF66"/>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38917" name="Group 18"/>
          <p:cNvGrpSpPr/>
          <p:nvPr/>
        </p:nvGrpSpPr>
        <p:grpSpPr bwMode="auto">
          <a:xfrm>
            <a:off x="2057400" y="1219200"/>
            <a:ext cx="4419600" cy="2609850"/>
            <a:chOff x="2448" y="768"/>
            <a:chExt cx="2784" cy="1644"/>
          </a:xfrm>
        </p:grpSpPr>
        <p:sp>
          <p:nvSpPr>
            <p:cNvPr id="38946" name="AutoShape 19"/>
            <p:cNvSpPr>
              <a:spLocks noChangeArrowheads="1"/>
            </p:cNvSpPr>
            <p:nvPr/>
          </p:nvSpPr>
          <p:spPr bwMode="auto">
            <a:xfrm>
              <a:off x="2976" y="2172"/>
              <a:ext cx="240" cy="240"/>
            </a:xfrm>
            <a:prstGeom prst="upDownArrow">
              <a:avLst>
                <a:gd name="adj1" fmla="val 50000"/>
                <a:gd name="adj2" fmla="val 20000"/>
              </a:avLst>
            </a:prstGeom>
            <a:solidFill>
              <a:srgbClr val="CCFF66"/>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47" name="Text Box 20"/>
            <p:cNvSpPr txBox="1">
              <a:spLocks noChangeArrowheads="1"/>
            </p:cNvSpPr>
            <p:nvPr/>
          </p:nvSpPr>
          <p:spPr bwMode="auto">
            <a:xfrm>
              <a:off x="2448" y="1872"/>
              <a:ext cx="1296" cy="300"/>
            </a:xfrm>
            <a:prstGeom prst="rect">
              <a:avLst/>
            </a:prstGeom>
            <a:noFill/>
            <a:ln w="19050"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50000"/>
                </a:spcBef>
                <a:buClrTx/>
                <a:buSzTx/>
                <a:buFontTx/>
                <a:buNone/>
              </a:pPr>
              <a:r>
                <a:rPr lang="zh-CN" altLang="en-US" sz="2400">
                  <a:solidFill>
                    <a:srgbClr val="000000"/>
                  </a:solidFill>
                </a:rPr>
                <a:t>总线控制器</a:t>
              </a:r>
              <a:endParaRPr lang="zh-CN" altLang="en-US" sz="2400">
                <a:solidFill>
                  <a:srgbClr val="000000"/>
                </a:solidFill>
              </a:endParaRPr>
            </a:p>
          </p:txBody>
        </p:sp>
        <p:sp>
          <p:nvSpPr>
            <p:cNvPr id="38948" name="AutoShape 21"/>
            <p:cNvSpPr>
              <a:spLocks noChangeArrowheads="1"/>
            </p:cNvSpPr>
            <p:nvPr/>
          </p:nvSpPr>
          <p:spPr bwMode="auto">
            <a:xfrm rot="5400000">
              <a:off x="3480" y="792"/>
              <a:ext cx="192" cy="1488"/>
            </a:xfrm>
            <a:prstGeom prst="can">
              <a:avLst>
                <a:gd name="adj" fmla="val 16433"/>
              </a:avLst>
            </a:prstGeom>
            <a:gradFill rotWithShape="1">
              <a:gsLst>
                <a:gs pos="0">
                  <a:srgbClr val="FF66CC"/>
                </a:gs>
                <a:gs pos="50000">
                  <a:srgbClr val="762F5E"/>
                </a:gs>
                <a:gs pos="100000">
                  <a:srgbClr val="FF66CC"/>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49" name="Text Box 22"/>
            <p:cNvSpPr txBox="1">
              <a:spLocks noChangeArrowheads="1"/>
            </p:cNvSpPr>
            <p:nvPr/>
          </p:nvSpPr>
          <p:spPr bwMode="auto">
            <a:xfrm>
              <a:off x="3696" y="1697"/>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en-US" altLang="zh-CN" sz="2400" dirty="0">
                  <a:solidFill>
                    <a:srgbClr val="000000"/>
                  </a:solidFill>
                </a:rPr>
                <a:t>CPU-</a:t>
              </a:r>
              <a:r>
                <a:rPr lang="zh-CN" altLang="en-US" sz="2400" dirty="0">
                  <a:solidFill>
                    <a:srgbClr val="000000"/>
                  </a:solidFill>
                </a:rPr>
                <a:t>内存总线</a:t>
              </a:r>
              <a:endParaRPr lang="zh-CN" altLang="en-US" sz="2400" dirty="0">
                <a:solidFill>
                  <a:srgbClr val="000000"/>
                </a:solidFill>
              </a:endParaRPr>
            </a:p>
          </p:txBody>
        </p:sp>
        <p:sp>
          <p:nvSpPr>
            <p:cNvPr id="38950" name="AutoShape 23"/>
            <p:cNvSpPr>
              <a:spLocks noChangeArrowheads="1"/>
            </p:cNvSpPr>
            <p:nvPr/>
          </p:nvSpPr>
          <p:spPr bwMode="auto">
            <a:xfrm>
              <a:off x="2976" y="1632"/>
              <a:ext cx="240" cy="240"/>
            </a:xfrm>
            <a:prstGeom prst="upDownArrow">
              <a:avLst>
                <a:gd name="adj1" fmla="val 50000"/>
                <a:gd name="adj2" fmla="val 20000"/>
              </a:avLst>
            </a:prstGeom>
            <a:solidFill>
              <a:srgbClr val="FF66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51" name="AutoShape 24"/>
            <p:cNvSpPr>
              <a:spLocks noChangeArrowheads="1"/>
            </p:cNvSpPr>
            <p:nvPr/>
          </p:nvSpPr>
          <p:spPr bwMode="auto">
            <a:xfrm>
              <a:off x="2976" y="1200"/>
              <a:ext cx="240" cy="240"/>
            </a:xfrm>
            <a:prstGeom prst="upDownArrow">
              <a:avLst>
                <a:gd name="adj1" fmla="val 50000"/>
                <a:gd name="adj2" fmla="val 20000"/>
              </a:avLst>
            </a:prstGeom>
            <a:solidFill>
              <a:srgbClr val="FF66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52" name="AutoShape 25"/>
            <p:cNvSpPr>
              <a:spLocks noChangeArrowheads="1"/>
            </p:cNvSpPr>
            <p:nvPr/>
          </p:nvSpPr>
          <p:spPr bwMode="auto">
            <a:xfrm>
              <a:off x="3888" y="1200"/>
              <a:ext cx="240" cy="240"/>
            </a:xfrm>
            <a:prstGeom prst="upDownArrow">
              <a:avLst>
                <a:gd name="adj1" fmla="val 50000"/>
                <a:gd name="adj2" fmla="val 20000"/>
              </a:avLst>
            </a:prstGeom>
            <a:solidFill>
              <a:srgbClr val="FF66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8953" name="Group 26"/>
            <p:cNvGrpSpPr/>
            <p:nvPr/>
          </p:nvGrpSpPr>
          <p:grpSpPr bwMode="auto">
            <a:xfrm rot="376460">
              <a:off x="2733" y="816"/>
              <a:ext cx="723" cy="442"/>
              <a:chOff x="2515" y="1988"/>
              <a:chExt cx="824" cy="394"/>
            </a:xfrm>
          </p:grpSpPr>
          <p:sp>
            <p:nvSpPr>
              <p:cNvPr id="39017" name="Freeform 27"/>
              <p:cNvSpPr/>
              <p:nvPr/>
            </p:nvSpPr>
            <p:spPr bwMode="auto">
              <a:xfrm>
                <a:off x="2515" y="1988"/>
                <a:ext cx="824" cy="394"/>
              </a:xfrm>
              <a:custGeom>
                <a:avLst/>
                <a:gdLst>
                  <a:gd name="T0" fmla="*/ 1 w 3296"/>
                  <a:gd name="T1" fmla="*/ 0 h 1577"/>
                  <a:gd name="T2" fmla="*/ 1 w 3296"/>
                  <a:gd name="T3" fmla="*/ 0 h 1577"/>
                  <a:gd name="T4" fmla="*/ 1 w 3296"/>
                  <a:gd name="T5" fmla="*/ 0 h 1577"/>
                  <a:gd name="T6" fmla="*/ 1 w 3296"/>
                  <a:gd name="T7" fmla="*/ 0 h 1577"/>
                  <a:gd name="T8" fmla="*/ 1 w 3296"/>
                  <a:gd name="T9" fmla="*/ 0 h 1577"/>
                  <a:gd name="T10" fmla="*/ 1 w 3296"/>
                  <a:gd name="T11" fmla="*/ 0 h 1577"/>
                  <a:gd name="T12" fmla="*/ 1 w 3296"/>
                  <a:gd name="T13" fmla="*/ 0 h 1577"/>
                  <a:gd name="T14" fmla="*/ 1 w 3296"/>
                  <a:gd name="T15" fmla="*/ 0 h 1577"/>
                  <a:gd name="T16" fmla="*/ 1 w 3296"/>
                  <a:gd name="T17" fmla="*/ 0 h 1577"/>
                  <a:gd name="T18" fmla="*/ 1 w 3296"/>
                  <a:gd name="T19" fmla="*/ 0 h 1577"/>
                  <a:gd name="T20" fmla="*/ 1 w 3296"/>
                  <a:gd name="T21" fmla="*/ 0 h 1577"/>
                  <a:gd name="T22" fmla="*/ 1 w 3296"/>
                  <a:gd name="T23" fmla="*/ 0 h 1577"/>
                  <a:gd name="T24" fmla="*/ 1 w 3296"/>
                  <a:gd name="T25" fmla="*/ 0 h 1577"/>
                  <a:gd name="T26" fmla="*/ 1 w 3296"/>
                  <a:gd name="T27" fmla="*/ 0 h 1577"/>
                  <a:gd name="T28" fmla="*/ 1 w 3296"/>
                  <a:gd name="T29" fmla="*/ 0 h 1577"/>
                  <a:gd name="T30" fmla="*/ 1 w 3296"/>
                  <a:gd name="T31" fmla="*/ 0 h 1577"/>
                  <a:gd name="T32" fmla="*/ 1 w 3296"/>
                  <a:gd name="T33" fmla="*/ 0 h 1577"/>
                  <a:gd name="T34" fmla="*/ 1 w 3296"/>
                  <a:gd name="T35" fmla="*/ 0 h 1577"/>
                  <a:gd name="T36" fmla="*/ 1 w 3296"/>
                  <a:gd name="T37" fmla="*/ 0 h 1577"/>
                  <a:gd name="T38" fmla="*/ 1 w 3296"/>
                  <a:gd name="T39" fmla="*/ 0 h 1577"/>
                  <a:gd name="T40" fmla="*/ 1 w 3296"/>
                  <a:gd name="T41" fmla="*/ 0 h 1577"/>
                  <a:gd name="T42" fmla="*/ 1 w 3296"/>
                  <a:gd name="T43" fmla="*/ 0 h 1577"/>
                  <a:gd name="T44" fmla="*/ 1 w 3296"/>
                  <a:gd name="T45" fmla="*/ 0 h 1577"/>
                  <a:gd name="T46" fmla="*/ 1 w 3296"/>
                  <a:gd name="T47" fmla="*/ 0 h 1577"/>
                  <a:gd name="T48" fmla="*/ 1 w 3296"/>
                  <a:gd name="T49" fmla="*/ 0 h 1577"/>
                  <a:gd name="T50" fmla="*/ 1 w 3296"/>
                  <a:gd name="T51" fmla="*/ 0 h 1577"/>
                  <a:gd name="T52" fmla="*/ 1 w 3296"/>
                  <a:gd name="T53" fmla="*/ 0 h 1577"/>
                  <a:gd name="T54" fmla="*/ 1 w 3296"/>
                  <a:gd name="T55" fmla="*/ 0 h 1577"/>
                  <a:gd name="T56" fmla="*/ 1 w 3296"/>
                  <a:gd name="T57" fmla="*/ 0 h 1577"/>
                  <a:gd name="T58" fmla="*/ 0 w 3296"/>
                  <a:gd name="T59" fmla="*/ 0 h 1577"/>
                  <a:gd name="T60" fmla="*/ 0 w 3296"/>
                  <a:gd name="T61" fmla="*/ 0 h 1577"/>
                  <a:gd name="T62" fmla="*/ 0 w 3296"/>
                  <a:gd name="T63" fmla="*/ 0 h 1577"/>
                  <a:gd name="T64" fmla="*/ 0 w 3296"/>
                  <a:gd name="T65" fmla="*/ 0 h 1577"/>
                  <a:gd name="T66" fmla="*/ 0 w 3296"/>
                  <a:gd name="T67" fmla="*/ 0 h 1577"/>
                  <a:gd name="T68" fmla="*/ 0 w 3296"/>
                  <a:gd name="T69" fmla="*/ 0 h 1577"/>
                  <a:gd name="T70" fmla="*/ 0 w 3296"/>
                  <a:gd name="T71" fmla="*/ 0 h 1577"/>
                  <a:gd name="T72" fmla="*/ 0 w 3296"/>
                  <a:gd name="T73" fmla="*/ 0 h 1577"/>
                  <a:gd name="T74" fmla="*/ 0 w 3296"/>
                  <a:gd name="T75" fmla="*/ 0 h 1577"/>
                  <a:gd name="T76" fmla="*/ 0 w 3296"/>
                  <a:gd name="T77" fmla="*/ 0 h 1577"/>
                  <a:gd name="T78" fmla="*/ 0 w 3296"/>
                  <a:gd name="T79" fmla="*/ 0 h 1577"/>
                  <a:gd name="T80" fmla="*/ 0 w 3296"/>
                  <a:gd name="T81" fmla="*/ 0 h 1577"/>
                  <a:gd name="T82" fmla="*/ 0 w 3296"/>
                  <a:gd name="T83" fmla="*/ 0 h 1577"/>
                  <a:gd name="T84" fmla="*/ 0 w 3296"/>
                  <a:gd name="T85" fmla="*/ 0 h 1577"/>
                  <a:gd name="T86" fmla="*/ 0 w 3296"/>
                  <a:gd name="T87" fmla="*/ 0 h 1577"/>
                  <a:gd name="T88" fmla="*/ 0 w 3296"/>
                  <a:gd name="T89" fmla="*/ 0 h 1577"/>
                  <a:gd name="T90" fmla="*/ 0 w 3296"/>
                  <a:gd name="T91" fmla="*/ 0 h 1577"/>
                  <a:gd name="T92" fmla="*/ 0 w 3296"/>
                  <a:gd name="T93" fmla="*/ 0 h 1577"/>
                  <a:gd name="T94" fmla="*/ 0 w 3296"/>
                  <a:gd name="T95" fmla="*/ 0 h 1577"/>
                  <a:gd name="T96" fmla="*/ 0 w 3296"/>
                  <a:gd name="T97" fmla="*/ 0 h 1577"/>
                  <a:gd name="T98" fmla="*/ 0 w 3296"/>
                  <a:gd name="T99" fmla="*/ 0 h 1577"/>
                  <a:gd name="T100" fmla="*/ 0 w 3296"/>
                  <a:gd name="T101" fmla="*/ 0 h 1577"/>
                  <a:gd name="T102" fmla="*/ 0 w 3296"/>
                  <a:gd name="T103" fmla="*/ 0 h 1577"/>
                  <a:gd name="T104" fmla="*/ 1 w 3296"/>
                  <a:gd name="T105" fmla="*/ 0 h 1577"/>
                  <a:gd name="T106" fmla="*/ 1 w 3296"/>
                  <a:gd name="T107" fmla="*/ 0 h 1577"/>
                  <a:gd name="T108" fmla="*/ 1 w 3296"/>
                  <a:gd name="T109" fmla="*/ 0 h 15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296" h="1577">
                    <a:moveTo>
                      <a:pt x="1959" y="237"/>
                    </a:moveTo>
                    <a:lnTo>
                      <a:pt x="1970" y="248"/>
                    </a:lnTo>
                    <a:lnTo>
                      <a:pt x="1987" y="253"/>
                    </a:lnTo>
                    <a:lnTo>
                      <a:pt x="2009" y="256"/>
                    </a:lnTo>
                    <a:lnTo>
                      <a:pt x="2030" y="253"/>
                    </a:lnTo>
                    <a:lnTo>
                      <a:pt x="2055" y="250"/>
                    </a:lnTo>
                    <a:lnTo>
                      <a:pt x="2078" y="248"/>
                    </a:lnTo>
                    <a:lnTo>
                      <a:pt x="2096" y="244"/>
                    </a:lnTo>
                    <a:lnTo>
                      <a:pt x="2110" y="244"/>
                    </a:lnTo>
                    <a:lnTo>
                      <a:pt x="2115" y="201"/>
                    </a:lnTo>
                    <a:lnTo>
                      <a:pt x="2124" y="150"/>
                    </a:lnTo>
                    <a:lnTo>
                      <a:pt x="2142" y="111"/>
                    </a:lnTo>
                    <a:lnTo>
                      <a:pt x="2181" y="117"/>
                    </a:lnTo>
                    <a:lnTo>
                      <a:pt x="2195" y="147"/>
                    </a:lnTo>
                    <a:lnTo>
                      <a:pt x="2214" y="177"/>
                    </a:lnTo>
                    <a:lnTo>
                      <a:pt x="2235" y="209"/>
                    </a:lnTo>
                    <a:lnTo>
                      <a:pt x="2260" y="237"/>
                    </a:lnTo>
                    <a:lnTo>
                      <a:pt x="2260" y="204"/>
                    </a:lnTo>
                    <a:lnTo>
                      <a:pt x="2257" y="177"/>
                    </a:lnTo>
                    <a:lnTo>
                      <a:pt x="2260" y="150"/>
                    </a:lnTo>
                    <a:lnTo>
                      <a:pt x="2271" y="125"/>
                    </a:lnTo>
                    <a:lnTo>
                      <a:pt x="2278" y="120"/>
                    </a:lnTo>
                    <a:lnTo>
                      <a:pt x="2290" y="117"/>
                    </a:lnTo>
                    <a:lnTo>
                      <a:pt x="2298" y="117"/>
                    </a:lnTo>
                    <a:lnTo>
                      <a:pt x="2306" y="125"/>
                    </a:lnTo>
                    <a:lnTo>
                      <a:pt x="2382" y="226"/>
                    </a:lnTo>
                    <a:lnTo>
                      <a:pt x="2388" y="201"/>
                    </a:lnTo>
                    <a:lnTo>
                      <a:pt x="2391" y="179"/>
                    </a:lnTo>
                    <a:lnTo>
                      <a:pt x="2388" y="155"/>
                    </a:lnTo>
                    <a:lnTo>
                      <a:pt x="2391" y="136"/>
                    </a:lnTo>
                    <a:lnTo>
                      <a:pt x="2398" y="111"/>
                    </a:lnTo>
                    <a:lnTo>
                      <a:pt x="2407" y="95"/>
                    </a:lnTo>
                    <a:lnTo>
                      <a:pt x="2415" y="92"/>
                    </a:lnTo>
                    <a:lnTo>
                      <a:pt x="2426" y="97"/>
                    </a:lnTo>
                    <a:lnTo>
                      <a:pt x="2439" y="111"/>
                    </a:lnTo>
                    <a:lnTo>
                      <a:pt x="2459" y="133"/>
                    </a:lnTo>
                    <a:lnTo>
                      <a:pt x="2483" y="163"/>
                    </a:lnTo>
                    <a:lnTo>
                      <a:pt x="2515" y="201"/>
                    </a:lnTo>
                    <a:lnTo>
                      <a:pt x="2549" y="196"/>
                    </a:lnTo>
                    <a:lnTo>
                      <a:pt x="2573" y="191"/>
                    </a:lnTo>
                    <a:lnTo>
                      <a:pt x="2593" y="188"/>
                    </a:lnTo>
                    <a:lnTo>
                      <a:pt x="2609" y="191"/>
                    </a:lnTo>
                    <a:lnTo>
                      <a:pt x="2625" y="196"/>
                    </a:lnTo>
                    <a:lnTo>
                      <a:pt x="2641" y="207"/>
                    </a:lnTo>
                    <a:lnTo>
                      <a:pt x="2664" y="223"/>
                    </a:lnTo>
                    <a:lnTo>
                      <a:pt x="2687" y="244"/>
                    </a:lnTo>
                    <a:lnTo>
                      <a:pt x="2712" y="256"/>
                    </a:lnTo>
                    <a:lnTo>
                      <a:pt x="2736" y="269"/>
                    </a:lnTo>
                    <a:lnTo>
                      <a:pt x="2761" y="285"/>
                    </a:lnTo>
                    <a:lnTo>
                      <a:pt x="2786" y="302"/>
                    </a:lnTo>
                    <a:lnTo>
                      <a:pt x="2811" y="322"/>
                    </a:lnTo>
                    <a:lnTo>
                      <a:pt x="2835" y="338"/>
                    </a:lnTo>
                    <a:lnTo>
                      <a:pt x="2859" y="354"/>
                    </a:lnTo>
                    <a:lnTo>
                      <a:pt x="2887" y="368"/>
                    </a:lnTo>
                    <a:lnTo>
                      <a:pt x="2871" y="389"/>
                    </a:lnTo>
                    <a:lnTo>
                      <a:pt x="2851" y="400"/>
                    </a:lnTo>
                    <a:lnTo>
                      <a:pt x="2835" y="400"/>
                    </a:lnTo>
                    <a:lnTo>
                      <a:pt x="2823" y="400"/>
                    </a:lnTo>
                    <a:lnTo>
                      <a:pt x="2823" y="405"/>
                    </a:lnTo>
                    <a:lnTo>
                      <a:pt x="2837" y="421"/>
                    </a:lnTo>
                    <a:lnTo>
                      <a:pt x="2871" y="455"/>
                    </a:lnTo>
                    <a:lnTo>
                      <a:pt x="2928" y="512"/>
                    </a:lnTo>
                    <a:lnTo>
                      <a:pt x="2944" y="509"/>
                    </a:lnTo>
                    <a:lnTo>
                      <a:pt x="2958" y="506"/>
                    </a:lnTo>
                    <a:lnTo>
                      <a:pt x="2972" y="506"/>
                    </a:lnTo>
                    <a:lnTo>
                      <a:pt x="2982" y="506"/>
                    </a:lnTo>
                    <a:lnTo>
                      <a:pt x="2995" y="509"/>
                    </a:lnTo>
                    <a:lnTo>
                      <a:pt x="3009" y="509"/>
                    </a:lnTo>
                    <a:lnTo>
                      <a:pt x="3023" y="515"/>
                    </a:lnTo>
                    <a:lnTo>
                      <a:pt x="3037" y="517"/>
                    </a:lnTo>
                    <a:lnTo>
                      <a:pt x="3055" y="550"/>
                    </a:lnTo>
                    <a:lnTo>
                      <a:pt x="3075" y="582"/>
                    </a:lnTo>
                    <a:lnTo>
                      <a:pt x="3094" y="616"/>
                    </a:lnTo>
                    <a:lnTo>
                      <a:pt x="3113" y="648"/>
                    </a:lnTo>
                    <a:lnTo>
                      <a:pt x="3135" y="681"/>
                    </a:lnTo>
                    <a:lnTo>
                      <a:pt x="3154" y="713"/>
                    </a:lnTo>
                    <a:lnTo>
                      <a:pt x="3173" y="749"/>
                    </a:lnTo>
                    <a:lnTo>
                      <a:pt x="3192" y="782"/>
                    </a:lnTo>
                    <a:lnTo>
                      <a:pt x="3192" y="795"/>
                    </a:lnTo>
                    <a:lnTo>
                      <a:pt x="3189" y="814"/>
                    </a:lnTo>
                    <a:lnTo>
                      <a:pt x="3186" y="830"/>
                    </a:lnTo>
                    <a:lnTo>
                      <a:pt x="3184" y="847"/>
                    </a:lnTo>
                    <a:lnTo>
                      <a:pt x="3170" y="855"/>
                    </a:lnTo>
                    <a:lnTo>
                      <a:pt x="3154" y="855"/>
                    </a:lnTo>
                    <a:lnTo>
                      <a:pt x="3138" y="855"/>
                    </a:lnTo>
                    <a:lnTo>
                      <a:pt x="3121" y="858"/>
                    </a:lnTo>
                    <a:lnTo>
                      <a:pt x="3131" y="877"/>
                    </a:lnTo>
                    <a:lnTo>
                      <a:pt x="3159" y="904"/>
                    </a:lnTo>
                    <a:lnTo>
                      <a:pt x="3195" y="936"/>
                    </a:lnTo>
                    <a:lnTo>
                      <a:pt x="3232" y="970"/>
                    </a:lnTo>
                    <a:lnTo>
                      <a:pt x="3268" y="1005"/>
                    </a:lnTo>
                    <a:lnTo>
                      <a:pt x="3290" y="1037"/>
                    </a:lnTo>
                    <a:lnTo>
                      <a:pt x="3296" y="1065"/>
                    </a:lnTo>
                    <a:lnTo>
                      <a:pt x="3274" y="1087"/>
                    </a:lnTo>
                    <a:lnTo>
                      <a:pt x="3214" y="1097"/>
                    </a:lnTo>
                    <a:lnTo>
                      <a:pt x="3156" y="1106"/>
                    </a:lnTo>
                    <a:lnTo>
                      <a:pt x="3096" y="1117"/>
                    </a:lnTo>
                    <a:lnTo>
                      <a:pt x="3037" y="1125"/>
                    </a:lnTo>
                    <a:lnTo>
                      <a:pt x="2977" y="1136"/>
                    </a:lnTo>
                    <a:lnTo>
                      <a:pt x="2919" y="1147"/>
                    </a:lnTo>
                    <a:lnTo>
                      <a:pt x="2859" y="1155"/>
                    </a:lnTo>
                    <a:lnTo>
                      <a:pt x="2800" y="1166"/>
                    </a:lnTo>
                    <a:lnTo>
                      <a:pt x="2740" y="1174"/>
                    </a:lnTo>
                    <a:lnTo>
                      <a:pt x="2682" y="1185"/>
                    </a:lnTo>
                    <a:lnTo>
                      <a:pt x="2623" y="1196"/>
                    </a:lnTo>
                    <a:lnTo>
                      <a:pt x="2563" y="1204"/>
                    </a:lnTo>
                    <a:lnTo>
                      <a:pt x="2503" y="1215"/>
                    </a:lnTo>
                    <a:lnTo>
                      <a:pt x="2445" y="1223"/>
                    </a:lnTo>
                    <a:lnTo>
                      <a:pt x="2386" y="1234"/>
                    </a:lnTo>
                    <a:lnTo>
                      <a:pt x="2325" y="1242"/>
                    </a:lnTo>
                    <a:lnTo>
                      <a:pt x="2303" y="1248"/>
                    </a:lnTo>
                    <a:lnTo>
                      <a:pt x="2281" y="1253"/>
                    </a:lnTo>
                    <a:lnTo>
                      <a:pt x="2260" y="1256"/>
                    </a:lnTo>
                    <a:lnTo>
                      <a:pt x="2237" y="1258"/>
                    </a:lnTo>
                    <a:lnTo>
                      <a:pt x="2214" y="1262"/>
                    </a:lnTo>
                    <a:lnTo>
                      <a:pt x="2191" y="1267"/>
                    </a:lnTo>
                    <a:lnTo>
                      <a:pt x="2167" y="1272"/>
                    </a:lnTo>
                    <a:lnTo>
                      <a:pt x="2145" y="1278"/>
                    </a:lnTo>
                    <a:lnTo>
                      <a:pt x="2137" y="1264"/>
                    </a:lnTo>
                    <a:lnTo>
                      <a:pt x="2120" y="1239"/>
                    </a:lnTo>
                    <a:lnTo>
                      <a:pt x="2101" y="1212"/>
                    </a:lnTo>
                    <a:lnTo>
                      <a:pt x="2083" y="1180"/>
                    </a:lnTo>
                    <a:lnTo>
                      <a:pt x="2060" y="1147"/>
                    </a:lnTo>
                    <a:lnTo>
                      <a:pt x="2042" y="1120"/>
                    </a:lnTo>
                    <a:lnTo>
                      <a:pt x="2028" y="1103"/>
                    </a:lnTo>
                    <a:lnTo>
                      <a:pt x="2020" y="1097"/>
                    </a:lnTo>
                    <a:lnTo>
                      <a:pt x="2006" y="1101"/>
                    </a:lnTo>
                    <a:lnTo>
                      <a:pt x="2009" y="1122"/>
                    </a:lnTo>
                    <a:lnTo>
                      <a:pt x="2025" y="1152"/>
                    </a:lnTo>
                    <a:lnTo>
                      <a:pt x="2047" y="1191"/>
                    </a:lnTo>
                    <a:lnTo>
                      <a:pt x="2066" y="1228"/>
                    </a:lnTo>
                    <a:lnTo>
                      <a:pt x="2078" y="1262"/>
                    </a:lnTo>
                    <a:lnTo>
                      <a:pt x="2078" y="1286"/>
                    </a:lnTo>
                    <a:lnTo>
                      <a:pt x="2055" y="1294"/>
                    </a:lnTo>
                    <a:lnTo>
                      <a:pt x="2020" y="1302"/>
                    </a:lnTo>
                    <a:lnTo>
                      <a:pt x="1982" y="1308"/>
                    </a:lnTo>
                    <a:lnTo>
                      <a:pt x="1947" y="1313"/>
                    </a:lnTo>
                    <a:lnTo>
                      <a:pt x="1908" y="1318"/>
                    </a:lnTo>
                    <a:lnTo>
                      <a:pt x="1869" y="1322"/>
                    </a:lnTo>
                    <a:lnTo>
                      <a:pt x="1832" y="1327"/>
                    </a:lnTo>
                    <a:lnTo>
                      <a:pt x="1793" y="1332"/>
                    </a:lnTo>
                    <a:lnTo>
                      <a:pt x="1756" y="1338"/>
                    </a:lnTo>
                    <a:lnTo>
                      <a:pt x="1669" y="1354"/>
                    </a:lnTo>
                    <a:lnTo>
                      <a:pt x="1584" y="1368"/>
                    </a:lnTo>
                    <a:lnTo>
                      <a:pt x="1497" y="1384"/>
                    </a:lnTo>
                    <a:lnTo>
                      <a:pt x="1409" y="1398"/>
                    </a:lnTo>
                    <a:lnTo>
                      <a:pt x="1322" y="1411"/>
                    </a:lnTo>
                    <a:lnTo>
                      <a:pt x="1235" y="1428"/>
                    </a:lnTo>
                    <a:lnTo>
                      <a:pt x="1147" y="1441"/>
                    </a:lnTo>
                    <a:lnTo>
                      <a:pt x="1060" y="1458"/>
                    </a:lnTo>
                    <a:lnTo>
                      <a:pt x="973" y="1471"/>
                    </a:lnTo>
                    <a:lnTo>
                      <a:pt x="886" y="1485"/>
                    </a:lnTo>
                    <a:lnTo>
                      <a:pt x="798" y="1501"/>
                    </a:lnTo>
                    <a:lnTo>
                      <a:pt x="711" y="1515"/>
                    </a:lnTo>
                    <a:lnTo>
                      <a:pt x="621" y="1531"/>
                    </a:lnTo>
                    <a:lnTo>
                      <a:pt x="534" y="1547"/>
                    </a:lnTo>
                    <a:lnTo>
                      <a:pt x="447" y="1561"/>
                    </a:lnTo>
                    <a:lnTo>
                      <a:pt x="359" y="1577"/>
                    </a:lnTo>
                    <a:lnTo>
                      <a:pt x="352" y="1575"/>
                    </a:lnTo>
                    <a:lnTo>
                      <a:pt x="343" y="1572"/>
                    </a:lnTo>
                    <a:lnTo>
                      <a:pt x="336" y="1572"/>
                    </a:lnTo>
                    <a:lnTo>
                      <a:pt x="324" y="1572"/>
                    </a:lnTo>
                    <a:lnTo>
                      <a:pt x="306" y="1515"/>
                    </a:lnTo>
                    <a:lnTo>
                      <a:pt x="286" y="1460"/>
                    </a:lnTo>
                    <a:lnTo>
                      <a:pt x="264" y="1405"/>
                    </a:lnTo>
                    <a:lnTo>
                      <a:pt x="242" y="1348"/>
                    </a:lnTo>
                    <a:lnTo>
                      <a:pt x="221" y="1294"/>
                    </a:lnTo>
                    <a:lnTo>
                      <a:pt x="202" y="1237"/>
                    </a:lnTo>
                    <a:lnTo>
                      <a:pt x="182" y="1180"/>
                    </a:lnTo>
                    <a:lnTo>
                      <a:pt x="163" y="1122"/>
                    </a:lnTo>
                    <a:lnTo>
                      <a:pt x="155" y="1101"/>
                    </a:lnTo>
                    <a:lnTo>
                      <a:pt x="142" y="1081"/>
                    </a:lnTo>
                    <a:lnTo>
                      <a:pt x="131" y="1062"/>
                    </a:lnTo>
                    <a:lnTo>
                      <a:pt x="117" y="1044"/>
                    </a:lnTo>
                    <a:lnTo>
                      <a:pt x="104" y="1024"/>
                    </a:lnTo>
                    <a:lnTo>
                      <a:pt x="92" y="1005"/>
                    </a:lnTo>
                    <a:lnTo>
                      <a:pt x="85" y="984"/>
                    </a:lnTo>
                    <a:lnTo>
                      <a:pt x="79" y="959"/>
                    </a:lnTo>
                    <a:lnTo>
                      <a:pt x="104" y="943"/>
                    </a:lnTo>
                    <a:lnTo>
                      <a:pt x="63" y="817"/>
                    </a:lnTo>
                    <a:lnTo>
                      <a:pt x="0" y="727"/>
                    </a:lnTo>
                    <a:lnTo>
                      <a:pt x="11" y="670"/>
                    </a:lnTo>
                    <a:lnTo>
                      <a:pt x="25" y="616"/>
                    </a:lnTo>
                    <a:lnTo>
                      <a:pt x="38" y="564"/>
                    </a:lnTo>
                    <a:lnTo>
                      <a:pt x="49" y="506"/>
                    </a:lnTo>
                    <a:lnTo>
                      <a:pt x="99" y="501"/>
                    </a:lnTo>
                    <a:lnTo>
                      <a:pt x="142" y="501"/>
                    </a:lnTo>
                    <a:lnTo>
                      <a:pt x="177" y="495"/>
                    </a:lnTo>
                    <a:lnTo>
                      <a:pt x="210" y="487"/>
                    </a:lnTo>
                    <a:lnTo>
                      <a:pt x="235" y="474"/>
                    </a:lnTo>
                    <a:lnTo>
                      <a:pt x="251" y="446"/>
                    </a:lnTo>
                    <a:lnTo>
                      <a:pt x="258" y="409"/>
                    </a:lnTo>
                    <a:lnTo>
                      <a:pt x="258" y="351"/>
                    </a:lnTo>
                    <a:lnTo>
                      <a:pt x="283" y="338"/>
                    </a:lnTo>
                    <a:lnTo>
                      <a:pt x="299" y="343"/>
                    </a:lnTo>
                    <a:lnTo>
                      <a:pt x="313" y="359"/>
                    </a:lnTo>
                    <a:lnTo>
                      <a:pt x="327" y="386"/>
                    </a:lnTo>
                    <a:lnTo>
                      <a:pt x="338" y="414"/>
                    </a:lnTo>
                    <a:lnTo>
                      <a:pt x="352" y="441"/>
                    </a:lnTo>
                    <a:lnTo>
                      <a:pt x="368" y="460"/>
                    </a:lnTo>
                    <a:lnTo>
                      <a:pt x="389" y="465"/>
                    </a:lnTo>
                    <a:lnTo>
                      <a:pt x="398" y="430"/>
                    </a:lnTo>
                    <a:lnTo>
                      <a:pt x="403" y="395"/>
                    </a:lnTo>
                    <a:lnTo>
                      <a:pt x="407" y="359"/>
                    </a:lnTo>
                    <a:lnTo>
                      <a:pt x="409" y="327"/>
                    </a:lnTo>
                    <a:lnTo>
                      <a:pt x="414" y="322"/>
                    </a:lnTo>
                    <a:lnTo>
                      <a:pt x="423" y="322"/>
                    </a:lnTo>
                    <a:lnTo>
                      <a:pt x="433" y="324"/>
                    </a:lnTo>
                    <a:lnTo>
                      <a:pt x="444" y="322"/>
                    </a:lnTo>
                    <a:lnTo>
                      <a:pt x="458" y="351"/>
                    </a:lnTo>
                    <a:lnTo>
                      <a:pt x="469" y="381"/>
                    </a:lnTo>
                    <a:lnTo>
                      <a:pt x="483" y="411"/>
                    </a:lnTo>
                    <a:lnTo>
                      <a:pt x="504" y="435"/>
                    </a:lnTo>
                    <a:lnTo>
                      <a:pt x="513" y="398"/>
                    </a:lnTo>
                    <a:lnTo>
                      <a:pt x="518" y="345"/>
                    </a:lnTo>
                    <a:lnTo>
                      <a:pt x="529" y="304"/>
                    </a:lnTo>
                    <a:lnTo>
                      <a:pt x="564" y="297"/>
                    </a:lnTo>
                    <a:lnTo>
                      <a:pt x="578" y="329"/>
                    </a:lnTo>
                    <a:lnTo>
                      <a:pt x="594" y="362"/>
                    </a:lnTo>
                    <a:lnTo>
                      <a:pt x="607" y="398"/>
                    </a:lnTo>
                    <a:lnTo>
                      <a:pt x="624" y="430"/>
                    </a:lnTo>
                    <a:lnTo>
                      <a:pt x="635" y="428"/>
                    </a:lnTo>
                    <a:lnTo>
                      <a:pt x="649" y="428"/>
                    </a:lnTo>
                    <a:lnTo>
                      <a:pt x="660" y="425"/>
                    </a:lnTo>
                    <a:lnTo>
                      <a:pt x="673" y="421"/>
                    </a:lnTo>
                    <a:lnTo>
                      <a:pt x="687" y="419"/>
                    </a:lnTo>
                    <a:lnTo>
                      <a:pt x="701" y="419"/>
                    </a:lnTo>
                    <a:lnTo>
                      <a:pt x="715" y="416"/>
                    </a:lnTo>
                    <a:lnTo>
                      <a:pt x="731" y="416"/>
                    </a:lnTo>
                    <a:lnTo>
                      <a:pt x="731" y="386"/>
                    </a:lnTo>
                    <a:lnTo>
                      <a:pt x="736" y="345"/>
                    </a:lnTo>
                    <a:lnTo>
                      <a:pt x="744" y="308"/>
                    </a:lnTo>
                    <a:lnTo>
                      <a:pt x="761" y="280"/>
                    </a:lnTo>
                    <a:lnTo>
                      <a:pt x="774" y="280"/>
                    </a:lnTo>
                    <a:lnTo>
                      <a:pt x="785" y="278"/>
                    </a:lnTo>
                    <a:lnTo>
                      <a:pt x="793" y="280"/>
                    </a:lnTo>
                    <a:lnTo>
                      <a:pt x="802" y="285"/>
                    </a:lnTo>
                    <a:lnTo>
                      <a:pt x="807" y="308"/>
                    </a:lnTo>
                    <a:lnTo>
                      <a:pt x="821" y="343"/>
                    </a:lnTo>
                    <a:lnTo>
                      <a:pt x="837" y="375"/>
                    </a:lnTo>
                    <a:lnTo>
                      <a:pt x="851" y="392"/>
                    </a:lnTo>
                    <a:lnTo>
                      <a:pt x="858" y="354"/>
                    </a:lnTo>
                    <a:lnTo>
                      <a:pt x="862" y="258"/>
                    </a:lnTo>
                    <a:lnTo>
                      <a:pt x="858" y="161"/>
                    </a:lnTo>
                    <a:lnTo>
                      <a:pt x="862" y="106"/>
                    </a:lnTo>
                    <a:lnTo>
                      <a:pt x="872" y="101"/>
                    </a:lnTo>
                    <a:lnTo>
                      <a:pt x="892" y="97"/>
                    </a:lnTo>
                    <a:lnTo>
                      <a:pt x="916" y="92"/>
                    </a:lnTo>
                    <a:lnTo>
                      <a:pt x="943" y="90"/>
                    </a:lnTo>
                    <a:lnTo>
                      <a:pt x="970" y="87"/>
                    </a:lnTo>
                    <a:lnTo>
                      <a:pt x="993" y="85"/>
                    </a:lnTo>
                    <a:lnTo>
                      <a:pt x="1011" y="81"/>
                    </a:lnTo>
                    <a:lnTo>
                      <a:pt x="1019" y="81"/>
                    </a:lnTo>
                    <a:lnTo>
                      <a:pt x="1069" y="76"/>
                    </a:lnTo>
                    <a:lnTo>
                      <a:pt x="1115" y="71"/>
                    </a:lnTo>
                    <a:lnTo>
                      <a:pt x="1164" y="65"/>
                    </a:lnTo>
                    <a:lnTo>
                      <a:pt x="1210" y="60"/>
                    </a:lnTo>
                    <a:lnTo>
                      <a:pt x="1257" y="57"/>
                    </a:lnTo>
                    <a:lnTo>
                      <a:pt x="1306" y="51"/>
                    </a:lnTo>
                    <a:lnTo>
                      <a:pt x="1352" y="46"/>
                    </a:lnTo>
                    <a:lnTo>
                      <a:pt x="1401" y="43"/>
                    </a:lnTo>
                    <a:lnTo>
                      <a:pt x="1448" y="37"/>
                    </a:lnTo>
                    <a:lnTo>
                      <a:pt x="1494" y="32"/>
                    </a:lnTo>
                    <a:lnTo>
                      <a:pt x="1543" y="30"/>
                    </a:lnTo>
                    <a:lnTo>
                      <a:pt x="1589" y="24"/>
                    </a:lnTo>
                    <a:lnTo>
                      <a:pt x="1635" y="19"/>
                    </a:lnTo>
                    <a:lnTo>
                      <a:pt x="1685" y="14"/>
                    </a:lnTo>
                    <a:lnTo>
                      <a:pt x="1731" y="5"/>
                    </a:lnTo>
                    <a:lnTo>
                      <a:pt x="1780" y="0"/>
                    </a:lnTo>
                    <a:lnTo>
                      <a:pt x="1807" y="24"/>
                    </a:lnTo>
                    <a:lnTo>
                      <a:pt x="1832" y="51"/>
                    </a:lnTo>
                    <a:lnTo>
                      <a:pt x="1856" y="78"/>
                    </a:lnTo>
                    <a:lnTo>
                      <a:pt x="1878" y="108"/>
                    </a:lnTo>
                    <a:lnTo>
                      <a:pt x="1897" y="141"/>
                    </a:lnTo>
                    <a:lnTo>
                      <a:pt x="1917" y="174"/>
                    </a:lnTo>
                    <a:lnTo>
                      <a:pt x="1938" y="207"/>
                    </a:lnTo>
                    <a:lnTo>
                      <a:pt x="1959" y="2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18" name="Freeform 28"/>
              <p:cNvSpPr/>
              <p:nvPr/>
            </p:nvSpPr>
            <p:spPr bwMode="auto">
              <a:xfrm>
                <a:off x="2901" y="1996"/>
                <a:ext cx="93" cy="41"/>
              </a:xfrm>
              <a:custGeom>
                <a:avLst/>
                <a:gdLst>
                  <a:gd name="T0" fmla="*/ 0 w 376"/>
                  <a:gd name="T1" fmla="*/ 0 h 166"/>
                  <a:gd name="T2" fmla="*/ 0 w 376"/>
                  <a:gd name="T3" fmla="*/ 0 h 166"/>
                  <a:gd name="T4" fmla="*/ 0 w 376"/>
                  <a:gd name="T5" fmla="*/ 0 h 166"/>
                  <a:gd name="T6" fmla="*/ 0 w 376"/>
                  <a:gd name="T7" fmla="*/ 0 h 166"/>
                  <a:gd name="T8" fmla="*/ 0 w 376"/>
                  <a:gd name="T9" fmla="*/ 0 h 166"/>
                  <a:gd name="T10" fmla="*/ 0 w 376"/>
                  <a:gd name="T11" fmla="*/ 0 h 166"/>
                  <a:gd name="T12" fmla="*/ 0 w 376"/>
                  <a:gd name="T13" fmla="*/ 0 h 166"/>
                  <a:gd name="T14" fmla="*/ 0 w 376"/>
                  <a:gd name="T15" fmla="*/ 0 h 166"/>
                  <a:gd name="T16" fmla="*/ 0 w 376"/>
                  <a:gd name="T17" fmla="*/ 0 h 166"/>
                  <a:gd name="T18" fmla="*/ 0 w 376"/>
                  <a:gd name="T19" fmla="*/ 0 h 166"/>
                  <a:gd name="T20" fmla="*/ 0 w 376"/>
                  <a:gd name="T21" fmla="*/ 0 h 166"/>
                  <a:gd name="T22" fmla="*/ 0 w 376"/>
                  <a:gd name="T23" fmla="*/ 0 h 166"/>
                  <a:gd name="T24" fmla="*/ 0 w 376"/>
                  <a:gd name="T25" fmla="*/ 0 h 166"/>
                  <a:gd name="T26" fmla="*/ 0 w 376"/>
                  <a:gd name="T27" fmla="*/ 0 h 166"/>
                  <a:gd name="T28" fmla="*/ 0 w 376"/>
                  <a:gd name="T29" fmla="*/ 0 h 166"/>
                  <a:gd name="T30" fmla="*/ 0 w 376"/>
                  <a:gd name="T31" fmla="*/ 0 h 166"/>
                  <a:gd name="T32" fmla="*/ 0 w 376"/>
                  <a:gd name="T33" fmla="*/ 0 h 166"/>
                  <a:gd name="T34" fmla="*/ 0 w 376"/>
                  <a:gd name="T35" fmla="*/ 0 h 166"/>
                  <a:gd name="T36" fmla="*/ 0 w 376"/>
                  <a:gd name="T37" fmla="*/ 0 h 166"/>
                  <a:gd name="T38" fmla="*/ 0 w 376"/>
                  <a:gd name="T39" fmla="*/ 0 h 166"/>
                  <a:gd name="T40" fmla="*/ 0 w 376"/>
                  <a:gd name="T41" fmla="*/ 0 h 166"/>
                  <a:gd name="T42" fmla="*/ 0 w 376"/>
                  <a:gd name="T43" fmla="*/ 0 h 166"/>
                  <a:gd name="T44" fmla="*/ 0 w 376"/>
                  <a:gd name="T45" fmla="*/ 0 h 166"/>
                  <a:gd name="T46" fmla="*/ 0 w 376"/>
                  <a:gd name="T47" fmla="*/ 0 h 166"/>
                  <a:gd name="T48" fmla="*/ 0 w 376"/>
                  <a:gd name="T49" fmla="*/ 0 h 166"/>
                  <a:gd name="T50" fmla="*/ 0 w 376"/>
                  <a:gd name="T51" fmla="*/ 0 h 166"/>
                  <a:gd name="T52" fmla="*/ 0 w 376"/>
                  <a:gd name="T53" fmla="*/ 0 h 166"/>
                  <a:gd name="T54" fmla="*/ 0 w 376"/>
                  <a:gd name="T55" fmla="*/ 0 h 166"/>
                  <a:gd name="T56" fmla="*/ 0 w 376"/>
                  <a:gd name="T57" fmla="*/ 0 h 166"/>
                  <a:gd name="T58" fmla="*/ 0 w 376"/>
                  <a:gd name="T59" fmla="*/ 0 h 166"/>
                  <a:gd name="T60" fmla="*/ 0 w 376"/>
                  <a:gd name="T61" fmla="*/ 0 h 166"/>
                  <a:gd name="T62" fmla="*/ 0 w 376"/>
                  <a:gd name="T63" fmla="*/ 0 h 166"/>
                  <a:gd name="T64" fmla="*/ 0 w 376"/>
                  <a:gd name="T65" fmla="*/ 0 h 166"/>
                  <a:gd name="T66" fmla="*/ 0 w 376"/>
                  <a:gd name="T67" fmla="*/ 0 h 166"/>
                  <a:gd name="T68" fmla="*/ 0 w 376"/>
                  <a:gd name="T69" fmla="*/ 0 h 166"/>
                  <a:gd name="T70" fmla="*/ 0 w 376"/>
                  <a:gd name="T71" fmla="*/ 0 h 166"/>
                  <a:gd name="T72" fmla="*/ 0 w 376"/>
                  <a:gd name="T73" fmla="*/ 0 h 166"/>
                  <a:gd name="T74" fmla="*/ 0 w 376"/>
                  <a:gd name="T75" fmla="*/ 0 h 166"/>
                  <a:gd name="T76" fmla="*/ 0 w 376"/>
                  <a:gd name="T77" fmla="*/ 0 h 166"/>
                  <a:gd name="T78" fmla="*/ 0 w 376"/>
                  <a:gd name="T79" fmla="*/ 0 h 166"/>
                  <a:gd name="T80" fmla="*/ 0 w 376"/>
                  <a:gd name="T81" fmla="*/ 0 h 166"/>
                  <a:gd name="T82" fmla="*/ 0 w 376"/>
                  <a:gd name="T83" fmla="*/ 0 h 166"/>
                  <a:gd name="T84" fmla="*/ 0 w 376"/>
                  <a:gd name="T85" fmla="*/ 0 h 166"/>
                  <a:gd name="T86" fmla="*/ 0 w 376"/>
                  <a:gd name="T87" fmla="*/ 0 h 166"/>
                  <a:gd name="T88" fmla="*/ 0 w 376"/>
                  <a:gd name="T89" fmla="*/ 0 h 166"/>
                  <a:gd name="T90" fmla="*/ 0 w 376"/>
                  <a:gd name="T91" fmla="*/ 0 h 166"/>
                  <a:gd name="T92" fmla="*/ 0 w 376"/>
                  <a:gd name="T93" fmla="*/ 0 h 166"/>
                  <a:gd name="T94" fmla="*/ 0 w 376"/>
                  <a:gd name="T95" fmla="*/ 0 h 166"/>
                  <a:gd name="T96" fmla="*/ 0 w 376"/>
                  <a:gd name="T97" fmla="*/ 0 h 166"/>
                  <a:gd name="T98" fmla="*/ 0 w 376"/>
                  <a:gd name="T99" fmla="*/ 0 h 166"/>
                  <a:gd name="T100" fmla="*/ 0 w 376"/>
                  <a:gd name="T101" fmla="*/ 0 h 166"/>
                  <a:gd name="T102" fmla="*/ 0 w 376"/>
                  <a:gd name="T103" fmla="*/ 0 h 166"/>
                  <a:gd name="T104" fmla="*/ 0 w 376"/>
                  <a:gd name="T105" fmla="*/ 0 h 1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6" h="166">
                    <a:moveTo>
                      <a:pt x="166" y="0"/>
                    </a:moveTo>
                    <a:lnTo>
                      <a:pt x="163" y="0"/>
                    </a:lnTo>
                    <a:lnTo>
                      <a:pt x="158" y="0"/>
                    </a:lnTo>
                    <a:lnTo>
                      <a:pt x="155" y="2"/>
                    </a:lnTo>
                    <a:lnTo>
                      <a:pt x="155" y="5"/>
                    </a:lnTo>
                    <a:lnTo>
                      <a:pt x="158" y="19"/>
                    </a:lnTo>
                    <a:lnTo>
                      <a:pt x="166" y="30"/>
                    </a:lnTo>
                    <a:lnTo>
                      <a:pt x="174" y="35"/>
                    </a:lnTo>
                    <a:lnTo>
                      <a:pt x="185" y="41"/>
                    </a:lnTo>
                    <a:lnTo>
                      <a:pt x="196" y="43"/>
                    </a:lnTo>
                    <a:lnTo>
                      <a:pt x="207" y="43"/>
                    </a:lnTo>
                    <a:lnTo>
                      <a:pt x="218" y="43"/>
                    </a:lnTo>
                    <a:lnTo>
                      <a:pt x="232" y="43"/>
                    </a:lnTo>
                    <a:lnTo>
                      <a:pt x="243" y="41"/>
                    </a:lnTo>
                    <a:lnTo>
                      <a:pt x="253" y="37"/>
                    </a:lnTo>
                    <a:lnTo>
                      <a:pt x="264" y="32"/>
                    </a:lnTo>
                    <a:lnTo>
                      <a:pt x="273" y="27"/>
                    </a:lnTo>
                    <a:lnTo>
                      <a:pt x="286" y="43"/>
                    </a:lnTo>
                    <a:lnTo>
                      <a:pt x="303" y="57"/>
                    </a:lnTo>
                    <a:lnTo>
                      <a:pt x="313" y="76"/>
                    </a:lnTo>
                    <a:lnTo>
                      <a:pt x="326" y="92"/>
                    </a:lnTo>
                    <a:lnTo>
                      <a:pt x="340" y="111"/>
                    </a:lnTo>
                    <a:lnTo>
                      <a:pt x="351" y="131"/>
                    </a:lnTo>
                    <a:lnTo>
                      <a:pt x="365" y="149"/>
                    </a:lnTo>
                    <a:lnTo>
                      <a:pt x="376" y="166"/>
                    </a:lnTo>
                    <a:lnTo>
                      <a:pt x="365" y="158"/>
                    </a:lnTo>
                    <a:lnTo>
                      <a:pt x="356" y="152"/>
                    </a:lnTo>
                    <a:lnTo>
                      <a:pt x="349" y="149"/>
                    </a:lnTo>
                    <a:lnTo>
                      <a:pt x="340" y="147"/>
                    </a:lnTo>
                    <a:lnTo>
                      <a:pt x="310" y="127"/>
                    </a:lnTo>
                    <a:lnTo>
                      <a:pt x="280" y="111"/>
                    </a:lnTo>
                    <a:lnTo>
                      <a:pt x="253" y="92"/>
                    </a:lnTo>
                    <a:lnTo>
                      <a:pt x="223" y="76"/>
                    </a:lnTo>
                    <a:lnTo>
                      <a:pt x="193" y="60"/>
                    </a:lnTo>
                    <a:lnTo>
                      <a:pt x="161" y="46"/>
                    </a:lnTo>
                    <a:lnTo>
                      <a:pt x="128" y="37"/>
                    </a:lnTo>
                    <a:lnTo>
                      <a:pt x="92" y="32"/>
                    </a:lnTo>
                    <a:lnTo>
                      <a:pt x="82" y="30"/>
                    </a:lnTo>
                    <a:lnTo>
                      <a:pt x="71" y="24"/>
                    </a:lnTo>
                    <a:lnTo>
                      <a:pt x="60" y="21"/>
                    </a:lnTo>
                    <a:lnTo>
                      <a:pt x="48" y="19"/>
                    </a:lnTo>
                    <a:lnTo>
                      <a:pt x="36" y="16"/>
                    </a:lnTo>
                    <a:lnTo>
                      <a:pt x="25" y="16"/>
                    </a:lnTo>
                    <a:lnTo>
                      <a:pt x="11" y="13"/>
                    </a:lnTo>
                    <a:lnTo>
                      <a:pt x="0" y="11"/>
                    </a:lnTo>
                    <a:lnTo>
                      <a:pt x="22" y="7"/>
                    </a:lnTo>
                    <a:lnTo>
                      <a:pt x="43" y="7"/>
                    </a:lnTo>
                    <a:lnTo>
                      <a:pt x="62" y="5"/>
                    </a:lnTo>
                    <a:lnTo>
                      <a:pt x="84" y="5"/>
                    </a:lnTo>
                    <a:lnTo>
                      <a:pt x="103" y="5"/>
                    </a:lnTo>
                    <a:lnTo>
                      <a:pt x="126" y="2"/>
                    </a:lnTo>
                    <a:lnTo>
                      <a:pt x="144" y="2"/>
                    </a:lnTo>
                    <a:lnTo>
                      <a:pt x="166" y="0"/>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19" name="Freeform 29"/>
              <p:cNvSpPr/>
              <p:nvPr/>
            </p:nvSpPr>
            <p:spPr bwMode="auto">
              <a:xfrm>
                <a:off x="2780" y="2002"/>
                <a:ext cx="237" cy="82"/>
              </a:xfrm>
              <a:custGeom>
                <a:avLst/>
                <a:gdLst>
                  <a:gd name="T0" fmla="*/ 0 w 949"/>
                  <a:gd name="T1" fmla="*/ 0 h 330"/>
                  <a:gd name="T2" fmla="*/ 0 w 949"/>
                  <a:gd name="T3" fmla="*/ 0 h 330"/>
                  <a:gd name="T4" fmla="*/ 0 w 949"/>
                  <a:gd name="T5" fmla="*/ 0 h 330"/>
                  <a:gd name="T6" fmla="*/ 0 w 949"/>
                  <a:gd name="T7" fmla="*/ 0 h 330"/>
                  <a:gd name="T8" fmla="*/ 0 w 949"/>
                  <a:gd name="T9" fmla="*/ 0 h 330"/>
                  <a:gd name="T10" fmla="*/ 0 w 949"/>
                  <a:gd name="T11" fmla="*/ 0 h 330"/>
                  <a:gd name="T12" fmla="*/ 0 w 949"/>
                  <a:gd name="T13" fmla="*/ 0 h 330"/>
                  <a:gd name="T14" fmla="*/ 0 w 949"/>
                  <a:gd name="T15" fmla="*/ 0 h 330"/>
                  <a:gd name="T16" fmla="*/ 0 w 949"/>
                  <a:gd name="T17" fmla="*/ 0 h 330"/>
                  <a:gd name="T18" fmla="*/ 0 w 949"/>
                  <a:gd name="T19" fmla="*/ 0 h 330"/>
                  <a:gd name="T20" fmla="*/ 0 w 949"/>
                  <a:gd name="T21" fmla="*/ 0 h 330"/>
                  <a:gd name="T22" fmla="*/ 0 w 949"/>
                  <a:gd name="T23" fmla="*/ 0 h 330"/>
                  <a:gd name="T24" fmla="*/ 0 w 949"/>
                  <a:gd name="T25" fmla="*/ 0 h 330"/>
                  <a:gd name="T26" fmla="*/ 0 w 949"/>
                  <a:gd name="T27" fmla="*/ 0 h 330"/>
                  <a:gd name="T28" fmla="*/ 0 w 949"/>
                  <a:gd name="T29" fmla="*/ 0 h 330"/>
                  <a:gd name="T30" fmla="*/ 0 w 949"/>
                  <a:gd name="T31" fmla="*/ 0 h 330"/>
                  <a:gd name="T32" fmla="*/ 0 w 949"/>
                  <a:gd name="T33" fmla="*/ 0 h 330"/>
                  <a:gd name="T34" fmla="*/ 0 w 949"/>
                  <a:gd name="T35" fmla="*/ 0 h 330"/>
                  <a:gd name="T36" fmla="*/ 0 w 949"/>
                  <a:gd name="T37" fmla="*/ 0 h 330"/>
                  <a:gd name="T38" fmla="*/ 0 w 949"/>
                  <a:gd name="T39" fmla="*/ 0 h 330"/>
                  <a:gd name="T40" fmla="*/ 0 w 949"/>
                  <a:gd name="T41" fmla="*/ 0 h 330"/>
                  <a:gd name="T42" fmla="*/ 0 w 949"/>
                  <a:gd name="T43" fmla="*/ 0 h 330"/>
                  <a:gd name="T44" fmla="*/ 0 w 949"/>
                  <a:gd name="T45" fmla="*/ 0 h 330"/>
                  <a:gd name="T46" fmla="*/ 0 w 949"/>
                  <a:gd name="T47" fmla="*/ 0 h 330"/>
                  <a:gd name="T48" fmla="*/ 0 w 949"/>
                  <a:gd name="T49" fmla="*/ 0 h 330"/>
                  <a:gd name="T50" fmla="*/ 0 w 949"/>
                  <a:gd name="T51" fmla="*/ 0 h 330"/>
                  <a:gd name="T52" fmla="*/ 0 w 949"/>
                  <a:gd name="T53" fmla="*/ 0 h 330"/>
                  <a:gd name="T54" fmla="*/ 0 w 949"/>
                  <a:gd name="T55" fmla="*/ 0 h 330"/>
                  <a:gd name="T56" fmla="*/ 0 w 949"/>
                  <a:gd name="T57" fmla="*/ 0 h 330"/>
                  <a:gd name="T58" fmla="*/ 0 w 949"/>
                  <a:gd name="T59" fmla="*/ 0 h 330"/>
                  <a:gd name="T60" fmla="*/ 0 w 949"/>
                  <a:gd name="T61" fmla="*/ 0 h 330"/>
                  <a:gd name="T62" fmla="*/ 0 w 949"/>
                  <a:gd name="T63" fmla="*/ 0 h 330"/>
                  <a:gd name="T64" fmla="*/ 0 w 949"/>
                  <a:gd name="T65" fmla="*/ 0 h 330"/>
                  <a:gd name="T66" fmla="*/ 0 w 949"/>
                  <a:gd name="T67" fmla="*/ 0 h 330"/>
                  <a:gd name="T68" fmla="*/ 0 w 949"/>
                  <a:gd name="T69" fmla="*/ 0 h 330"/>
                  <a:gd name="T70" fmla="*/ 0 w 949"/>
                  <a:gd name="T71" fmla="*/ 0 h 330"/>
                  <a:gd name="T72" fmla="*/ 0 w 949"/>
                  <a:gd name="T73" fmla="*/ 0 h 330"/>
                  <a:gd name="T74" fmla="*/ 0 w 949"/>
                  <a:gd name="T75" fmla="*/ 0 h 330"/>
                  <a:gd name="T76" fmla="*/ 0 w 949"/>
                  <a:gd name="T77" fmla="*/ 0 h 330"/>
                  <a:gd name="T78" fmla="*/ 0 w 949"/>
                  <a:gd name="T79" fmla="*/ 0 h 330"/>
                  <a:gd name="T80" fmla="*/ 0 w 949"/>
                  <a:gd name="T81" fmla="*/ 0 h 330"/>
                  <a:gd name="T82" fmla="*/ 0 w 949"/>
                  <a:gd name="T83" fmla="*/ 0 h 330"/>
                  <a:gd name="T84" fmla="*/ 0 w 949"/>
                  <a:gd name="T85" fmla="*/ 0 h 330"/>
                  <a:gd name="T86" fmla="*/ 0 w 949"/>
                  <a:gd name="T87" fmla="*/ 0 h 330"/>
                  <a:gd name="T88" fmla="*/ 0 w 949"/>
                  <a:gd name="T89" fmla="*/ 0 h 3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49" h="330">
                    <a:moveTo>
                      <a:pt x="505" y="6"/>
                    </a:moveTo>
                    <a:lnTo>
                      <a:pt x="526" y="13"/>
                    </a:lnTo>
                    <a:lnTo>
                      <a:pt x="545" y="19"/>
                    </a:lnTo>
                    <a:lnTo>
                      <a:pt x="567" y="24"/>
                    </a:lnTo>
                    <a:lnTo>
                      <a:pt x="586" y="27"/>
                    </a:lnTo>
                    <a:lnTo>
                      <a:pt x="609" y="33"/>
                    </a:lnTo>
                    <a:lnTo>
                      <a:pt x="627" y="38"/>
                    </a:lnTo>
                    <a:lnTo>
                      <a:pt x="649" y="43"/>
                    </a:lnTo>
                    <a:lnTo>
                      <a:pt x="668" y="52"/>
                    </a:lnTo>
                    <a:lnTo>
                      <a:pt x="685" y="63"/>
                    </a:lnTo>
                    <a:lnTo>
                      <a:pt x="701" y="71"/>
                    </a:lnTo>
                    <a:lnTo>
                      <a:pt x="717" y="79"/>
                    </a:lnTo>
                    <a:lnTo>
                      <a:pt x="733" y="87"/>
                    </a:lnTo>
                    <a:lnTo>
                      <a:pt x="747" y="96"/>
                    </a:lnTo>
                    <a:lnTo>
                      <a:pt x="763" y="103"/>
                    </a:lnTo>
                    <a:lnTo>
                      <a:pt x="780" y="114"/>
                    </a:lnTo>
                    <a:lnTo>
                      <a:pt x="796" y="125"/>
                    </a:lnTo>
                    <a:lnTo>
                      <a:pt x="804" y="128"/>
                    </a:lnTo>
                    <a:lnTo>
                      <a:pt x="813" y="134"/>
                    </a:lnTo>
                    <a:lnTo>
                      <a:pt x="821" y="139"/>
                    </a:lnTo>
                    <a:lnTo>
                      <a:pt x="827" y="147"/>
                    </a:lnTo>
                    <a:lnTo>
                      <a:pt x="834" y="147"/>
                    </a:lnTo>
                    <a:lnTo>
                      <a:pt x="853" y="158"/>
                    </a:lnTo>
                    <a:lnTo>
                      <a:pt x="867" y="169"/>
                    </a:lnTo>
                    <a:lnTo>
                      <a:pt x="881" y="183"/>
                    </a:lnTo>
                    <a:lnTo>
                      <a:pt x="892" y="196"/>
                    </a:lnTo>
                    <a:lnTo>
                      <a:pt x="899" y="213"/>
                    </a:lnTo>
                    <a:lnTo>
                      <a:pt x="910" y="229"/>
                    </a:lnTo>
                    <a:lnTo>
                      <a:pt x="919" y="245"/>
                    </a:lnTo>
                    <a:lnTo>
                      <a:pt x="930" y="261"/>
                    </a:lnTo>
                    <a:lnTo>
                      <a:pt x="935" y="278"/>
                    </a:lnTo>
                    <a:lnTo>
                      <a:pt x="943" y="294"/>
                    </a:lnTo>
                    <a:lnTo>
                      <a:pt x="949" y="311"/>
                    </a:lnTo>
                    <a:lnTo>
                      <a:pt x="949" y="327"/>
                    </a:lnTo>
                    <a:lnTo>
                      <a:pt x="943" y="330"/>
                    </a:lnTo>
                    <a:lnTo>
                      <a:pt x="935" y="327"/>
                    </a:lnTo>
                    <a:lnTo>
                      <a:pt x="927" y="324"/>
                    </a:lnTo>
                    <a:lnTo>
                      <a:pt x="917" y="321"/>
                    </a:lnTo>
                    <a:lnTo>
                      <a:pt x="917" y="297"/>
                    </a:lnTo>
                    <a:lnTo>
                      <a:pt x="913" y="275"/>
                    </a:lnTo>
                    <a:lnTo>
                      <a:pt x="908" y="254"/>
                    </a:lnTo>
                    <a:lnTo>
                      <a:pt x="894" y="238"/>
                    </a:lnTo>
                    <a:lnTo>
                      <a:pt x="881" y="224"/>
                    </a:lnTo>
                    <a:lnTo>
                      <a:pt x="869" y="204"/>
                    </a:lnTo>
                    <a:lnTo>
                      <a:pt x="857" y="188"/>
                    </a:lnTo>
                    <a:lnTo>
                      <a:pt x="843" y="169"/>
                    </a:lnTo>
                    <a:lnTo>
                      <a:pt x="829" y="155"/>
                    </a:lnTo>
                    <a:lnTo>
                      <a:pt x="813" y="142"/>
                    </a:lnTo>
                    <a:lnTo>
                      <a:pt x="796" y="137"/>
                    </a:lnTo>
                    <a:lnTo>
                      <a:pt x="774" y="137"/>
                    </a:lnTo>
                    <a:lnTo>
                      <a:pt x="756" y="139"/>
                    </a:lnTo>
                    <a:lnTo>
                      <a:pt x="733" y="147"/>
                    </a:lnTo>
                    <a:lnTo>
                      <a:pt x="712" y="144"/>
                    </a:lnTo>
                    <a:lnTo>
                      <a:pt x="696" y="128"/>
                    </a:lnTo>
                    <a:lnTo>
                      <a:pt x="673" y="107"/>
                    </a:lnTo>
                    <a:lnTo>
                      <a:pt x="652" y="84"/>
                    </a:lnTo>
                    <a:lnTo>
                      <a:pt x="625" y="68"/>
                    </a:lnTo>
                    <a:lnTo>
                      <a:pt x="600" y="52"/>
                    </a:lnTo>
                    <a:lnTo>
                      <a:pt x="573" y="41"/>
                    </a:lnTo>
                    <a:lnTo>
                      <a:pt x="543" y="31"/>
                    </a:lnTo>
                    <a:lnTo>
                      <a:pt x="515" y="22"/>
                    </a:lnTo>
                    <a:lnTo>
                      <a:pt x="485" y="17"/>
                    </a:lnTo>
                    <a:lnTo>
                      <a:pt x="485" y="31"/>
                    </a:lnTo>
                    <a:lnTo>
                      <a:pt x="485" y="43"/>
                    </a:lnTo>
                    <a:lnTo>
                      <a:pt x="485" y="57"/>
                    </a:lnTo>
                    <a:lnTo>
                      <a:pt x="483" y="71"/>
                    </a:lnTo>
                    <a:lnTo>
                      <a:pt x="469" y="128"/>
                    </a:lnTo>
                    <a:lnTo>
                      <a:pt x="455" y="128"/>
                    </a:lnTo>
                    <a:lnTo>
                      <a:pt x="458" y="120"/>
                    </a:lnTo>
                    <a:lnTo>
                      <a:pt x="455" y="112"/>
                    </a:lnTo>
                    <a:lnTo>
                      <a:pt x="450" y="103"/>
                    </a:lnTo>
                    <a:lnTo>
                      <a:pt x="444" y="93"/>
                    </a:lnTo>
                    <a:lnTo>
                      <a:pt x="428" y="82"/>
                    </a:lnTo>
                    <a:lnTo>
                      <a:pt x="409" y="73"/>
                    </a:lnTo>
                    <a:lnTo>
                      <a:pt x="393" y="66"/>
                    </a:lnTo>
                    <a:lnTo>
                      <a:pt x="374" y="57"/>
                    </a:lnTo>
                    <a:lnTo>
                      <a:pt x="354" y="49"/>
                    </a:lnTo>
                    <a:lnTo>
                      <a:pt x="336" y="43"/>
                    </a:lnTo>
                    <a:lnTo>
                      <a:pt x="317" y="38"/>
                    </a:lnTo>
                    <a:lnTo>
                      <a:pt x="297" y="33"/>
                    </a:lnTo>
                    <a:lnTo>
                      <a:pt x="281" y="31"/>
                    </a:lnTo>
                    <a:lnTo>
                      <a:pt x="262" y="31"/>
                    </a:lnTo>
                    <a:lnTo>
                      <a:pt x="246" y="27"/>
                    </a:lnTo>
                    <a:lnTo>
                      <a:pt x="227" y="27"/>
                    </a:lnTo>
                    <a:lnTo>
                      <a:pt x="211" y="27"/>
                    </a:lnTo>
                    <a:lnTo>
                      <a:pt x="193" y="31"/>
                    </a:lnTo>
                    <a:lnTo>
                      <a:pt x="177" y="33"/>
                    </a:lnTo>
                    <a:lnTo>
                      <a:pt x="161" y="41"/>
                    </a:lnTo>
                    <a:lnTo>
                      <a:pt x="180" y="54"/>
                    </a:lnTo>
                    <a:lnTo>
                      <a:pt x="200" y="68"/>
                    </a:lnTo>
                    <a:lnTo>
                      <a:pt x="218" y="82"/>
                    </a:lnTo>
                    <a:lnTo>
                      <a:pt x="237" y="98"/>
                    </a:lnTo>
                    <a:lnTo>
                      <a:pt x="257" y="112"/>
                    </a:lnTo>
                    <a:lnTo>
                      <a:pt x="276" y="125"/>
                    </a:lnTo>
                    <a:lnTo>
                      <a:pt x="297" y="142"/>
                    </a:lnTo>
                    <a:lnTo>
                      <a:pt x="317" y="155"/>
                    </a:lnTo>
                    <a:lnTo>
                      <a:pt x="301" y="160"/>
                    </a:lnTo>
                    <a:lnTo>
                      <a:pt x="283" y="169"/>
                    </a:lnTo>
                    <a:lnTo>
                      <a:pt x="271" y="174"/>
                    </a:lnTo>
                    <a:lnTo>
                      <a:pt x="257" y="178"/>
                    </a:lnTo>
                    <a:lnTo>
                      <a:pt x="235" y="167"/>
                    </a:lnTo>
                    <a:lnTo>
                      <a:pt x="213" y="155"/>
                    </a:lnTo>
                    <a:lnTo>
                      <a:pt x="191" y="150"/>
                    </a:lnTo>
                    <a:lnTo>
                      <a:pt x="170" y="144"/>
                    </a:lnTo>
                    <a:lnTo>
                      <a:pt x="145" y="139"/>
                    </a:lnTo>
                    <a:lnTo>
                      <a:pt x="123" y="137"/>
                    </a:lnTo>
                    <a:lnTo>
                      <a:pt x="99" y="131"/>
                    </a:lnTo>
                    <a:lnTo>
                      <a:pt x="76" y="125"/>
                    </a:lnTo>
                    <a:lnTo>
                      <a:pt x="52" y="128"/>
                    </a:lnTo>
                    <a:lnTo>
                      <a:pt x="36" y="134"/>
                    </a:lnTo>
                    <a:lnTo>
                      <a:pt x="16" y="144"/>
                    </a:lnTo>
                    <a:lnTo>
                      <a:pt x="0" y="153"/>
                    </a:lnTo>
                    <a:lnTo>
                      <a:pt x="3" y="139"/>
                    </a:lnTo>
                    <a:lnTo>
                      <a:pt x="9" y="123"/>
                    </a:lnTo>
                    <a:lnTo>
                      <a:pt x="16" y="112"/>
                    </a:lnTo>
                    <a:lnTo>
                      <a:pt x="28" y="98"/>
                    </a:lnTo>
                    <a:lnTo>
                      <a:pt x="39" y="87"/>
                    </a:lnTo>
                    <a:lnTo>
                      <a:pt x="52" y="73"/>
                    </a:lnTo>
                    <a:lnTo>
                      <a:pt x="66" y="63"/>
                    </a:lnTo>
                    <a:lnTo>
                      <a:pt x="82" y="52"/>
                    </a:lnTo>
                    <a:lnTo>
                      <a:pt x="87" y="52"/>
                    </a:lnTo>
                    <a:lnTo>
                      <a:pt x="92" y="49"/>
                    </a:lnTo>
                    <a:lnTo>
                      <a:pt x="96" y="43"/>
                    </a:lnTo>
                    <a:lnTo>
                      <a:pt x="101" y="41"/>
                    </a:lnTo>
                    <a:lnTo>
                      <a:pt x="145" y="31"/>
                    </a:lnTo>
                    <a:lnTo>
                      <a:pt x="188" y="19"/>
                    </a:lnTo>
                    <a:lnTo>
                      <a:pt x="232" y="11"/>
                    </a:lnTo>
                    <a:lnTo>
                      <a:pt x="276" y="6"/>
                    </a:lnTo>
                    <a:lnTo>
                      <a:pt x="319" y="3"/>
                    </a:lnTo>
                    <a:lnTo>
                      <a:pt x="365" y="3"/>
                    </a:lnTo>
                    <a:lnTo>
                      <a:pt x="409" y="0"/>
                    </a:lnTo>
                    <a:lnTo>
                      <a:pt x="453" y="3"/>
                    </a:lnTo>
                    <a:lnTo>
                      <a:pt x="466" y="3"/>
                    </a:lnTo>
                    <a:lnTo>
                      <a:pt x="478" y="3"/>
                    </a:lnTo>
                    <a:lnTo>
                      <a:pt x="491" y="6"/>
                    </a:lnTo>
                    <a:lnTo>
                      <a:pt x="505" y="6"/>
                    </a:lnTo>
                    <a:close/>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20" name="Freeform 30"/>
              <p:cNvSpPr/>
              <p:nvPr/>
            </p:nvSpPr>
            <p:spPr bwMode="auto">
              <a:xfrm>
                <a:off x="2741" y="2007"/>
                <a:ext cx="65" cy="81"/>
              </a:xfrm>
              <a:custGeom>
                <a:avLst/>
                <a:gdLst>
                  <a:gd name="T0" fmla="*/ 0 w 261"/>
                  <a:gd name="T1" fmla="*/ 0 h 324"/>
                  <a:gd name="T2" fmla="*/ 0 w 261"/>
                  <a:gd name="T3" fmla="*/ 0 h 324"/>
                  <a:gd name="T4" fmla="*/ 0 w 261"/>
                  <a:gd name="T5" fmla="*/ 0 h 324"/>
                  <a:gd name="T6" fmla="*/ 0 w 261"/>
                  <a:gd name="T7" fmla="*/ 0 h 324"/>
                  <a:gd name="T8" fmla="*/ 0 w 261"/>
                  <a:gd name="T9" fmla="*/ 0 h 324"/>
                  <a:gd name="T10" fmla="*/ 0 w 261"/>
                  <a:gd name="T11" fmla="*/ 0 h 324"/>
                  <a:gd name="T12" fmla="*/ 0 w 261"/>
                  <a:gd name="T13" fmla="*/ 0 h 324"/>
                  <a:gd name="T14" fmla="*/ 0 w 261"/>
                  <a:gd name="T15" fmla="*/ 0 h 324"/>
                  <a:gd name="T16" fmla="*/ 0 w 261"/>
                  <a:gd name="T17" fmla="*/ 0 h 324"/>
                  <a:gd name="T18" fmla="*/ 0 w 261"/>
                  <a:gd name="T19" fmla="*/ 0 h 324"/>
                  <a:gd name="T20" fmla="*/ 0 w 261"/>
                  <a:gd name="T21" fmla="*/ 0 h 324"/>
                  <a:gd name="T22" fmla="*/ 0 w 261"/>
                  <a:gd name="T23" fmla="*/ 0 h 324"/>
                  <a:gd name="T24" fmla="*/ 0 w 261"/>
                  <a:gd name="T25" fmla="*/ 0 h 324"/>
                  <a:gd name="T26" fmla="*/ 0 w 261"/>
                  <a:gd name="T27" fmla="*/ 0 h 324"/>
                  <a:gd name="T28" fmla="*/ 0 w 261"/>
                  <a:gd name="T29" fmla="*/ 0 h 324"/>
                  <a:gd name="T30" fmla="*/ 0 w 261"/>
                  <a:gd name="T31" fmla="*/ 0 h 324"/>
                  <a:gd name="T32" fmla="*/ 0 w 261"/>
                  <a:gd name="T33" fmla="*/ 0 h 324"/>
                  <a:gd name="T34" fmla="*/ 0 w 261"/>
                  <a:gd name="T35" fmla="*/ 0 h 324"/>
                  <a:gd name="T36" fmla="*/ 0 w 261"/>
                  <a:gd name="T37" fmla="*/ 0 h 324"/>
                  <a:gd name="T38" fmla="*/ 0 w 261"/>
                  <a:gd name="T39" fmla="*/ 0 h 324"/>
                  <a:gd name="T40" fmla="*/ 0 w 261"/>
                  <a:gd name="T41" fmla="*/ 0 h 324"/>
                  <a:gd name="T42" fmla="*/ 0 w 261"/>
                  <a:gd name="T43" fmla="*/ 0 h 324"/>
                  <a:gd name="T44" fmla="*/ 0 w 261"/>
                  <a:gd name="T45" fmla="*/ 0 h 324"/>
                  <a:gd name="T46" fmla="*/ 0 w 261"/>
                  <a:gd name="T47" fmla="*/ 0 h 324"/>
                  <a:gd name="T48" fmla="*/ 0 w 261"/>
                  <a:gd name="T49" fmla="*/ 0 h 324"/>
                  <a:gd name="T50" fmla="*/ 0 w 261"/>
                  <a:gd name="T51" fmla="*/ 0 h 324"/>
                  <a:gd name="T52" fmla="*/ 0 w 261"/>
                  <a:gd name="T53" fmla="*/ 0 h 324"/>
                  <a:gd name="T54" fmla="*/ 0 w 261"/>
                  <a:gd name="T55" fmla="*/ 0 h 324"/>
                  <a:gd name="T56" fmla="*/ 0 w 261"/>
                  <a:gd name="T57" fmla="*/ 0 h 324"/>
                  <a:gd name="T58" fmla="*/ 0 w 261"/>
                  <a:gd name="T59" fmla="*/ 0 h 324"/>
                  <a:gd name="T60" fmla="*/ 0 w 261"/>
                  <a:gd name="T61" fmla="*/ 0 h 324"/>
                  <a:gd name="T62" fmla="*/ 0 w 261"/>
                  <a:gd name="T63" fmla="*/ 0 h 324"/>
                  <a:gd name="T64" fmla="*/ 0 w 261"/>
                  <a:gd name="T65" fmla="*/ 0 h 324"/>
                  <a:gd name="T66" fmla="*/ 0 w 261"/>
                  <a:gd name="T67" fmla="*/ 0 h 324"/>
                  <a:gd name="T68" fmla="*/ 0 w 261"/>
                  <a:gd name="T69" fmla="*/ 0 h 324"/>
                  <a:gd name="T70" fmla="*/ 0 w 261"/>
                  <a:gd name="T71" fmla="*/ 0 h 324"/>
                  <a:gd name="T72" fmla="*/ 0 w 261"/>
                  <a:gd name="T73" fmla="*/ 0 h 3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324">
                    <a:moveTo>
                      <a:pt x="261" y="0"/>
                    </a:moveTo>
                    <a:lnTo>
                      <a:pt x="218" y="21"/>
                    </a:lnTo>
                    <a:lnTo>
                      <a:pt x="183" y="51"/>
                    </a:lnTo>
                    <a:lnTo>
                      <a:pt x="153" y="90"/>
                    </a:lnTo>
                    <a:lnTo>
                      <a:pt x="130" y="133"/>
                    </a:lnTo>
                    <a:lnTo>
                      <a:pt x="114" y="180"/>
                    </a:lnTo>
                    <a:lnTo>
                      <a:pt x="109" y="228"/>
                    </a:lnTo>
                    <a:lnTo>
                      <a:pt x="111" y="278"/>
                    </a:lnTo>
                    <a:lnTo>
                      <a:pt x="125" y="324"/>
                    </a:lnTo>
                    <a:lnTo>
                      <a:pt x="111" y="299"/>
                    </a:lnTo>
                    <a:lnTo>
                      <a:pt x="98" y="278"/>
                    </a:lnTo>
                    <a:lnTo>
                      <a:pt x="84" y="253"/>
                    </a:lnTo>
                    <a:lnTo>
                      <a:pt x="74" y="228"/>
                    </a:lnTo>
                    <a:lnTo>
                      <a:pt x="60" y="204"/>
                    </a:lnTo>
                    <a:lnTo>
                      <a:pt x="49" y="180"/>
                    </a:lnTo>
                    <a:lnTo>
                      <a:pt x="38" y="156"/>
                    </a:lnTo>
                    <a:lnTo>
                      <a:pt x="27" y="131"/>
                    </a:lnTo>
                    <a:lnTo>
                      <a:pt x="22" y="120"/>
                    </a:lnTo>
                    <a:lnTo>
                      <a:pt x="14" y="109"/>
                    </a:lnTo>
                    <a:lnTo>
                      <a:pt x="5" y="98"/>
                    </a:lnTo>
                    <a:lnTo>
                      <a:pt x="0" y="85"/>
                    </a:lnTo>
                    <a:lnTo>
                      <a:pt x="22" y="90"/>
                    </a:lnTo>
                    <a:lnTo>
                      <a:pt x="40" y="90"/>
                    </a:lnTo>
                    <a:lnTo>
                      <a:pt x="63" y="87"/>
                    </a:lnTo>
                    <a:lnTo>
                      <a:pt x="79" y="79"/>
                    </a:lnTo>
                    <a:lnTo>
                      <a:pt x="93" y="71"/>
                    </a:lnTo>
                    <a:lnTo>
                      <a:pt x="98" y="57"/>
                    </a:lnTo>
                    <a:lnTo>
                      <a:pt x="93" y="41"/>
                    </a:lnTo>
                    <a:lnTo>
                      <a:pt x="76" y="25"/>
                    </a:lnTo>
                    <a:lnTo>
                      <a:pt x="98" y="19"/>
                    </a:lnTo>
                    <a:lnTo>
                      <a:pt x="123" y="16"/>
                    </a:lnTo>
                    <a:lnTo>
                      <a:pt x="144" y="14"/>
                    </a:lnTo>
                    <a:lnTo>
                      <a:pt x="169" y="11"/>
                    </a:lnTo>
                    <a:lnTo>
                      <a:pt x="194" y="9"/>
                    </a:lnTo>
                    <a:lnTo>
                      <a:pt x="215" y="5"/>
                    </a:lnTo>
                    <a:lnTo>
                      <a:pt x="240" y="2"/>
                    </a:lnTo>
                    <a:lnTo>
                      <a:pt x="261" y="0"/>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21" name="Freeform 31"/>
              <p:cNvSpPr/>
              <p:nvPr/>
            </p:nvSpPr>
            <p:spPr bwMode="auto">
              <a:xfrm>
                <a:off x="2902" y="2012"/>
                <a:ext cx="54" cy="33"/>
              </a:xfrm>
              <a:custGeom>
                <a:avLst/>
                <a:gdLst>
                  <a:gd name="T0" fmla="*/ 0 w 215"/>
                  <a:gd name="T1" fmla="*/ 0 h 131"/>
                  <a:gd name="T2" fmla="*/ 0 w 215"/>
                  <a:gd name="T3" fmla="*/ 0 h 131"/>
                  <a:gd name="T4" fmla="*/ 0 w 215"/>
                  <a:gd name="T5" fmla="*/ 0 h 131"/>
                  <a:gd name="T6" fmla="*/ 0 w 215"/>
                  <a:gd name="T7" fmla="*/ 0 h 131"/>
                  <a:gd name="T8" fmla="*/ 0 w 215"/>
                  <a:gd name="T9" fmla="*/ 0 h 131"/>
                  <a:gd name="T10" fmla="*/ 0 w 215"/>
                  <a:gd name="T11" fmla="*/ 0 h 131"/>
                  <a:gd name="T12" fmla="*/ 0 w 215"/>
                  <a:gd name="T13" fmla="*/ 0 h 131"/>
                  <a:gd name="T14" fmla="*/ 0 w 215"/>
                  <a:gd name="T15" fmla="*/ 0 h 131"/>
                  <a:gd name="T16" fmla="*/ 0 w 215"/>
                  <a:gd name="T17" fmla="*/ 0 h 131"/>
                  <a:gd name="T18" fmla="*/ 0 w 215"/>
                  <a:gd name="T19" fmla="*/ 0 h 131"/>
                  <a:gd name="T20" fmla="*/ 0 w 215"/>
                  <a:gd name="T21" fmla="*/ 0 h 131"/>
                  <a:gd name="T22" fmla="*/ 0 w 215"/>
                  <a:gd name="T23" fmla="*/ 0 h 131"/>
                  <a:gd name="T24" fmla="*/ 0 w 215"/>
                  <a:gd name="T25" fmla="*/ 0 h 131"/>
                  <a:gd name="T26" fmla="*/ 0 w 215"/>
                  <a:gd name="T27" fmla="*/ 0 h 131"/>
                  <a:gd name="T28" fmla="*/ 0 w 215"/>
                  <a:gd name="T29" fmla="*/ 0 h 131"/>
                  <a:gd name="T30" fmla="*/ 0 w 215"/>
                  <a:gd name="T31" fmla="*/ 0 h 131"/>
                  <a:gd name="T32" fmla="*/ 0 w 215"/>
                  <a:gd name="T33" fmla="*/ 0 h 131"/>
                  <a:gd name="T34" fmla="*/ 0 w 215"/>
                  <a:gd name="T35" fmla="*/ 0 h 131"/>
                  <a:gd name="T36" fmla="*/ 0 w 215"/>
                  <a:gd name="T37" fmla="*/ 0 h 131"/>
                  <a:gd name="T38" fmla="*/ 0 w 215"/>
                  <a:gd name="T39" fmla="*/ 0 h 131"/>
                  <a:gd name="T40" fmla="*/ 0 w 215"/>
                  <a:gd name="T41" fmla="*/ 0 h 131"/>
                  <a:gd name="T42" fmla="*/ 0 w 215"/>
                  <a:gd name="T43" fmla="*/ 0 h 131"/>
                  <a:gd name="T44" fmla="*/ 0 w 215"/>
                  <a:gd name="T45" fmla="*/ 0 h 131"/>
                  <a:gd name="T46" fmla="*/ 0 w 215"/>
                  <a:gd name="T47" fmla="*/ 0 h 131"/>
                  <a:gd name="T48" fmla="*/ 0 w 215"/>
                  <a:gd name="T49" fmla="*/ 0 h 131"/>
                  <a:gd name="T50" fmla="*/ 0 w 215"/>
                  <a:gd name="T51" fmla="*/ 0 h 131"/>
                  <a:gd name="T52" fmla="*/ 0 w 215"/>
                  <a:gd name="T53" fmla="*/ 0 h 131"/>
                  <a:gd name="T54" fmla="*/ 0 w 215"/>
                  <a:gd name="T55" fmla="*/ 0 h 131"/>
                  <a:gd name="T56" fmla="*/ 0 w 215"/>
                  <a:gd name="T57" fmla="*/ 0 h 131"/>
                  <a:gd name="T58" fmla="*/ 0 w 215"/>
                  <a:gd name="T59" fmla="*/ 0 h 13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5" h="131">
                    <a:moveTo>
                      <a:pt x="197" y="101"/>
                    </a:moveTo>
                    <a:lnTo>
                      <a:pt x="215" y="112"/>
                    </a:lnTo>
                    <a:lnTo>
                      <a:pt x="202" y="114"/>
                    </a:lnTo>
                    <a:lnTo>
                      <a:pt x="185" y="117"/>
                    </a:lnTo>
                    <a:lnTo>
                      <a:pt x="172" y="123"/>
                    </a:lnTo>
                    <a:lnTo>
                      <a:pt x="158" y="128"/>
                    </a:lnTo>
                    <a:lnTo>
                      <a:pt x="142" y="131"/>
                    </a:lnTo>
                    <a:lnTo>
                      <a:pt x="128" y="131"/>
                    </a:lnTo>
                    <a:lnTo>
                      <a:pt x="114" y="126"/>
                    </a:lnTo>
                    <a:lnTo>
                      <a:pt x="101" y="112"/>
                    </a:lnTo>
                    <a:lnTo>
                      <a:pt x="87" y="109"/>
                    </a:lnTo>
                    <a:lnTo>
                      <a:pt x="77" y="106"/>
                    </a:lnTo>
                    <a:lnTo>
                      <a:pt x="63" y="106"/>
                    </a:lnTo>
                    <a:lnTo>
                      <a:pt x="52" y="101"/>
                    </a:lnTo>
                    <a:lnTo>
                      <a:pt x="38" y="98"/>
                    </a:lnTo>
                    <a:lnTo>
                      <a:pt x="25" y="96"/>
                    </a:lnTo>
                    <a:lnTo>
                      <a:pt x="13" y="90"/>
                    </a:lnTo>
                    <a:lnTo>
                      <a:pt x="0" y="84"/>
                    </a:lnTo>
                    <a:lnTo>
                      <a:pt x="6" y="62"/>
                    </a:lnTo>
                    <a:lnTo>
                      <a:pt x="8" y="41"/>
                    </a:lnTo>
                    <a:lnTo>
                      <a:pt x="13" y="18"/>
                    </a:lnTo>
                    <a:lnTo>
                      <a:pt x="22" y="0"/>
                    </a:lnTo>
                    <a:lnTo>
                      <a:pt x="47" y="6"/>
                    </a:lnTo>
                    <a:lnTo>
                      <a:pt x="71" y="13"/>
                    </a:lnTo>
                    <a:lnTo>
                      <a:pt x="96" y="25"/>
                    </a:lnTo>
                    <a:lnTo>
                      <a:pt x="117" y="38"/>
                    </a:lnTo>
                    <a:lnTo>
                      <a:pt x="139" y="52"/>
                    </a:lnTo>
                    <a:lnTo>
                      <a:pt x="158" y="68"/>
                    </a:lnTo>
                    <a:lnTo>
                      <a:pt x="178" y="84"/>
                    </a:lnTo>
                    <a:lnTo>
                      <a:pt x="197" y="101"/>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22" name="Freeform 32"/>
              <p:cNvSpPr/>
              <p:nvPr/>
            </p:nvSpPr>
            <p:spPr bwMode="auto">
              <a:xfrm>
                <a:off x="2830" y="2013"/>
                <a:ext cx="60" cy="26"/>
              </a:xfrm>
              <a:custGeom>
                <a:avLst/>
                <a:gdLst>
                  <a:gd name="T0" fmla="*/ 0 w 237"/>
                  <a:gd name="T1" fmla="*/ 0 h 104"/>
                  <a:gd name="T2" fmla="*/ 0 w 237"/>
                  <a:gd name="T3" fmla="*/ 0 h 104"/>
                  <a:gd name="T4" fmla="*/ 0 w 237"/>
                  <a:gd name="T5" fmla="*/ 0 h 104"/>
                  <a:gd name="T6" fmla="*/ 0 w 237"/>
                  <a:gd name="T7" fmla="*/ 0 h 104"/>
                  <a:gd name="T8" fmla="*/ 0 w 237"/>
                  <a:gd name="T9" fmla="*/ 0 h 104"/>
                  <a:gd name="T10" fmla="*/ 0 w 237"/>
                  <a:gd name="T11" fmla="*/ 0 h 104"/>
                  <a:gd name="T12" fmla="*/ 0 w 237"/>
                  <a:gd name="T13" fmla="*/ 0 h 104"/>
                  <a:gd name="T14" fmla="*/ 0 w 237"/>
                  <a:gd name="T15" fmla="*/ 0 h 104"/>
                  <a:gd name="T16" fmla="*/ 0 w 237"/>
                  <a:gd name="T17" fmla="*/ 0 h 104"/>
                  <a:gd name="T18" fmla="*/ 0 w 237"/>
                  <a:gd name="T19" fmla="*/ 0 h 104"/>
                  <a:gd name="T20" fmla="*/ 0 w 237"/>
                  <a:gd name="T21" fmla="*/ 0 h 104"/>
                  <a:gd name="T22" fmla="*/ 0 w 237"/>
                  <a:gd name="T23" fmla="*/ 0 h 104"/>
                  <a:gd name="T24" fmla="*/ 0 w 237"/>
                  <a:gd name="T25" fmla="*/ 0 h 104"/>
                  <a:gd name="T26" fmla="*/ 0 w 237"/>
                  <a:gd name="T27" fmla="*/ 0 h 104"/>
                  <a:gd name="T28" fmla="*/ 0 w 237"/>
                  <a:gd name="T29" fmla="*/ 0 h 104"/>
                  <a:gd name="T30" fmla="*/ 0 w 237"/>
                  <a:gd name="T31" fmla="*/ 0 h 104"/>
                  <a:gd name="T32" fmla="*/ 0 w 237"/>
                  <a:gd name="T33" fmla="*/ 0 h 104"/>
                  <a:gd name="T34" fmla="*/ 0 w 237"/>
                  <a:gd name="T35" fmla="*/ 0 h 104"/>
                  <a:gd name="T36" fmla="*/ 0 w 237"/>
                  <a:gd name="T37" fmla="*/ 0 h 104"/>
                  <a:gd name="T38" fmla="*/ 0 w 237"/>
                  <a:gd name="T39" fmla="*/ 0 h 104"/>
                  <a:gd name="T40" fmla="*/ 0 w 237"/>
                  <a:gd name="T41" fmla="*/ 0 h 104"/>
                  <a:gd name="T42" fmla="*/ 0 w 237"/>
                  <a:gd name="T43" fmla="*/ 0 h 104"/>
                  <a:gd name="T44" fmla="*/ 0 w 237"/>
                  <a:gd name="T45" fmla="*/ 0 h 104"/>
                  <a:gd name="T46" fmla="*/ 0 w 237"/>
                  <a:gd name="T47" fmla="*/ 0 h 104"/>
                  <a:gd name="T48" fmla="*/ 0 w 237"/>
                  <a:gd name="T49" fmla="*/ 0 h 104"/>
                  <a:gd name="T50" fmla="*/ 0 w 237"/>
                  <a:gd name="T51" fmla="*/ 0 h 104"/>
                  <a:gd name="T52" fmla="*/ 0 w 237"/>
                  <a:gd name="T53" fmla="*/ 0 h 104"/>
                  <a:gd name="T54" fmla="*/ 0 w 237"/>
                  <a:gd name="T55" fmla="*/ 0 h 104"/>
                  <a:gd name="T56" fmla="*/ 0 w 237"/>
                  <a:gd name="T57" fmla="*/ 0 h 104"/>
                  <a:gd name="T58" fmla="*/ 0 w 237"/>
                  <a:gd name="T59" fmla="*/ 0 h 104"/>
                  <a:gd name="T60" fmla="*/ 0 w 237"/>
                  <a:gd name="T61" fmla="*/ 0 h 104"/>
                  <a:gd name="T62" fmla="*/ 0 w 237"/>
                  <a:gd name="T63" fmla="*/ 0 h 104"/>
                  <a:gd name="T64" fmla="*/ 0 w 237"/>
                  <a:gd name="T65" fmla="*/ 0 h 104"/>
                  <a:gd name="T66" fmla="*/ 0 w 237"/>
                  <a:gd name="T67" fmla="*/ 0 h 104"/>
                  <a:gd name="T68" fmla="*/ 0 w 237"/>
                  <a:gd name="T69" fmla="*/ 0 h 104"/>
                  <a:gd name="T70" fmla="*/ 0 w 237"/>
                  <a:gd name="T71" fmla="*/ 0 h 104"/>
                  <a:gd name="T72" fmla="*/ 0 w 237"/>
                  <a:gd name="T73" fmla="*/ 0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37" h="104">
                    <a:moveTo>
                      <a:pt x="226" y="69"/>
                    </a:moveTo>
                    <a:lnTo>
                      <a:pt x="229" y="71"/>
                    </a:lnTo>
                    <a:lnTo>
                      <a:pt x="235" y="77"/>
                    </a:lnTo>
                    <a:lnTo>
                      <a:pt x="237" y="80"/>
                    </a:lnTo>
                    <a:lnTo>
                      <a:pt x="237" y="85"/>
                    </a:lnTo>
                    <a:lnTo>
                      <a:pt x="223" y="85"/>
                    </a:lnTo>
                    <a:lnTo>
                      <a:pt x="210" y="88"/>
                    </a:lnTo>
                    <a:lnTo>
                      <a:pt x="196" y="91"/>
                    </a:lnTo>
                    <a:lnTo>
                      <a:pt x="182" y="94"/>
                    </a:lnTo>
                    <a:lnTo>
                      <a:pt x="169" y="96"/>
                    </a:lnTo>
                    <a:lnTo>
                      <a:pt x="156" y="99"/>
                    </a:lnTo>
                    <a:lnTo>
                      <a:pt x="142" y="101"/>
                    </a:lnTo>
                    <a:lnTo>
                      <a:pt x="128" y="104"/>
                    </a:lnTo>
                    <a:lnTo>
                      <a:pt x="115" y="91"/>
                    </a:lnTo>
                    <a:lnTo>
                      <a:pt x="99" y="80"/>
                    </a:lnTo>
                    <a:lnTo>
                      <a:pt x="85" y="66"/>
                    </a:lnTo>
                    <a:lnTo>
                      <a:pt x="69" y="55"/>
                    </a:lnTo>
                    <a:lnTo>
                      <a:pt x="51" y="41"/>
                    </a:lnTo>
                    <a:lnTo>
                      <a:pt x="35" y="30"/>
                    </a:lnTo>
                    <a:lnTo>
                      <a:pt x="19" y="20"/>
                    </a:lnTo>
                    <a:lnTo>
                      <a:pt x="0" y="9"/>
                    </a:lnTo>
                    <a:lnTo>
                      <a:pt x="14" y="4"/>
                    </a:lnTo>
                    <a:lnTo>
                      <a:pt x="30" y="0"/>
                    </a:lnTo>
                    <a:lnTo>
                      <a:pt x="46" y="0"/>
                    </a:lnTo>
                    <a:lnTo>
                      <a:pt x="63" y="4"/>
                    </a:lnTo>
                    <a:lnTo>
                      <a:pt x="79" y="6"/>
                    </a:lnTo>
                    <a:lnTo>
                      <a:pt x="92" y="11"/>
                    </a:lnTo>
                    <a:lnTo>
                      <a:pt x="109" y="14"/>
                    </a:lnTo>
                    <a:lnTo>
                      <a:pt x="125" y="14"/>
                    </a:lnTo>
                    <a:lnTo>
                      <a:pt x="139" y="20"/>
                    </a:lnTo>
                    <a:lnTo>
                      <a:pt x="152" y="23"/>
                    </a:lnTo>
                    <a:lnTo>
                      <a:pt x="166" y="28"/>
                    </a:lnTo>
                    <a:lnTo>
                      <a:pt x="180" y="34"/>
                    </a:lnTo>
                    <a:lnTo>
                      <a:pt x="191" y="39"/>
                    </a:lnTo>
                    <a:lnTo>
                      <a:pt x="205" y="47"/>
                    </a:lnTo>
                    <a:lnTo>
                      <a:pt x="216" y="58"/>
                    </a:lnTo>
                    <a:lnTo>
                      <a:pt x="226" y="69"/>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23" name="Freeform 33"/>
              <p:cNvSpPr/>
              <p:nvPr/>
            </p:nvSpPr>
            <p:spPr bwMode="auto">
              <a:xfrm>
                <a:off x="3114" y="2017"/>
                <a:ext cx="120" cy="177"/>
              </a:xfrm>
              <a:custGeom>
                <a:avLst/>
                <a:gdLst>
                  <a:gd name="T0" fmla="*/ 0 w 482"/>
                  <a:gd name="T1" fmla="*/ 0 h 706"/>
                  <a:gd name="T2" fmla="*/ 0 w 482"/>
                  <a:gd name="T3" fmla="*/ 0 h 706"/>
                  <a:gd name="T4" fmla="*/ 0 w 482"/>
                  <a:gd name="T5" fmla="*/ 0 h 706"/>
                  <a:gd name="T6" fmla="*/ 0 w 482"/>
                  <a:gd name="T7" fmla="*/ 0 h 706"/>
                  <a:gd name="T8" fmla="*/ 0 w 482"/>
                  <a:gd name="T9" fmla="*/ 0 h 706"/>
                  <a:gd name="T10" fmla="*/ 0 w 482"/>
                  <a:gd name="T11" fmla="*/ 0 h 706"/>
                  <a:gd name="T12" fmla="*/ 0 w 482"/>
                  <a:gd name="T13" fmla="*/ 0 h 706"/>
                  <a:gd name="T14" fmla="*/ 0 w 482"/>
                  <a:gd name="T15" fmla="*/ 0 h 706"/>
                  <a:gd name="T16" fmla="*/ 0 w 482"/>
                  <a:gd name="T17" fmla="*/ 0 h 706"/>
                  <a:gd name="T18" fmla="*/ 0 w 482"/>
                  <a:gd name="T19" fmla="*/ 0 h 706"/>
                  <a:gd name="T20" fmla="*/ 0 w 482"/>
                  <a:gd name="T21" fmla="*/ 0 h 706"/>
                  <a:gd name="T22" fmla="*/ 0 w 482"/>
                  <a:gd name="T23" fmla="*/ 0 h 706"/>
                  <a:gd name="T24" fmla="*/ 0 w 482"/>
                  <a:gd name="T25" fmla="*/ 0 h 706"/>
                  <a:gd name="T26" fmla="*/ 0 w 482"/>
                  <a:gd name="T27" fmla="*/ 0 h 706"/>
                  <a:gd name="T28" fmla="*/ 0 w 482"/>
                  <a:gd name="T29" fmla="*/ 0 h 706"/>
                  <a:gd name="T30" fmla="*/ 0 w 482"/>
                  <a:gd name="T31" fmla="*/ 0 h 706"/>
                  <a:gd name="T32" fmla="*/ 0 w 482"/>
                  <a:gd name="T33" fmla="*/ 0 h 706"/>
                  <a:gd name="T34" fmla="*/ 0 w 482"/>
                  <a:gd name="T35" fmla="*/ 0 h 706"/>
                  <a:gd name="T36" fmla="*/ 0 w 482"/>
                  <a:gd name="T37" fmla="*/ 0 h 706"/>
                  <a:gd name="T38" fmla="*/ 0 w 482"/>
                  <a:gd name="T39" fmla="*/ 0 h 706"/>
                  <a:gd name="T40" fmla="*/ 0 w 482"/>
                  <a:gd name="T41" fmla="*/ 0 h 706"/>
                  <a:gd name="T42" fmla="*/ 0 w 482"/>
                  <a:gd name="T43" fmla="*/ 0 h 706"/>
                  <a:gd name="T44" fmla="*/ 0 w 482"/>
                  <a:gd name="T45" fmla="*/ 0 h 706"/>
                  <a:gd name="T46" fmla="*/ 0 w 482"/>
                  <a:gd name="T47" fmla="*/ 0 h 706"/>
                  <a:gd name="T48" fmla="*/ 0 w 482"/>
                  <a:gd name="T49" fmla="*/ 0 h 706"/>
                  <a:gd name="T50" fmla="*/ 0 w 482"/>
                  <a:gd name="T51" fmla="*/ 0 h 706"/>
                  <a:gd name="T52" fmla="*/ 0 w 482"/>
                  <a:gd name="T53" fmla="*/ 0 h 706"/>
                  <a:gd name="T54" fmla="*/ 0 w 482"/>
                  <a:gd name="T55" fmla="*/ 0 h 706"/>
                  <a:gd name="T56" fmla="*/ 0 w 482"/>
                  <a:gd name="T57" fmla="*/ 0 h 706"/>
                  <a:gd name="T58" fmla="*/ 0 w 482"/>
                  <a:gd name="T59" fmla="*/ 0 h 706"/>
                  <a:gd name="T60" fmla="*/ 0 w 482"/>
                  <a:gd name="T61" fmla="*/ 0 h 706"/>
                  <a:gd name="T62" fmla="*/ 0 w 482"/>
                  <a:gd name="T63" fmla="*/ 0 h 706"/>
                  <a:gd name="T64" fmla="*/ 0 w 482"/>
                  <a:gd name="T65" fmla="*/ 0 h 706"/>
                  <a:gd name="T66" fmla="*/ 0 w 482"/>
                  <a:gd name="T67" fmla="*/ 0 h 706"/>
                  <a:gd name="T68" fmla="*/ 0 w 482"/>
                  <a:gd name="T69" fmla="*/ 0 h 706"/>
                  <a:gd name="T70" fmla="*/ 0 w 482"/>
                  <a:gd name="T71" fmla="*/ 0 h 706"/>
                  <a:gd name="T72" fmla="*/ 0 w 482"/>
                  <a:gd name="T73" fmla="*/ 0 h 706"/>
                  <a:gd name="T74" fmla="*/ 0 w 482"/>
                  <a:gd name="T75" fmla="*/ 0 h 706"/>
                  <a:gd name="T76" fmla="*/ 0 w 482"/>
                  <a:gd name="T77" fmla="*/ 0 h 706"/>
                  <a:gd name="T78" fmla="*/ 0 w 482"/>
                  <a:gd name="T79" fmla="*/ 0 h 706"/>
                  <a:gd name="T80" fmla="*/ 0 w 482"/>
                  <a:gd name="T81" fmla="*/ 0 h 706"/>
                  <a:gd name="T82" fmla="*/ 0 w 482"/>
                  <a:gd name="T83" fmla="*/ 0 h 706"/>
                  <a:gd name="T84" fmla="*/ 0 w 482"/>
                  <a:gd name="T85" fmla="*/ 0 h 706"/>
                  <a:gd name="T86" fmla="*/ 0 w 482"/>
                  <a:gd name="T87" fmla="*/ 0 h 706"/>
                  <a:gd name="T88" fmla="*/ 0 w 482"/>
                  <a:gd name="T89" fmla="*/ 0 h 7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2" h="706">
                    <a:moveTo>
                      <a:pt x="482" y="539"/>
                    </a:moveTo>
                    <a:lnTo>
                      <a:pt x="480" y="539"/>
                    </a:lnTo>
                    <a:lnTo>
                      <a:pt x="477" y="536"/>
                    </a:lnTo>
                    <a:lnTo>
                      <a:pt x="475" y="536"/>
                    </a:lnTo>
                    <a:lnTo>
                      <a:pt x="471" y="539"/>
                    </a:lnTo>
                    <a:lnTo>
                      <a:pt x="466" y="545"/>
                    </a:lnTo>
                    <a:lnTo>
                      <a:pt x="466" y="586"/>
                    </a:lnTo>
                    <a:lnTo>
                      <a:pt x="457" y="624"/>
                    </a:lnTo>
                    <a:lnTo>
                      <a:pt x="450" y="665"/>
                    </a:lnTo>
                    <a:lnTo>
                      <a:pt x="441" y="706"/>
                    </a:lnTo>
                    <a:lnTo>
                      <a:pt x="427" y="686"/>
                    </a:lnTo>
                    <a:lnTo>
                      <a:pt x="415" y="665"/>
                    </a:lnTo>
                    <a:lnTo>
                      <a:pt x="401" y="646"/>
                    </a:lnTo>
                    <a:lnTo>
                      <a:pt x="390" y="624"/>
                    </a:lnTo>
                    <a:lnTo>
                      <a:pt x="384" y="621"/>
                    </a:lnTo>
                    <a:lnTo>
                      <a:pt x="379" y="619"/>
                    </a:lnTo>
                    <a:lnTo>
                      <a:pt x="376" y="616"/>
                    </a:lnTo>
                    <a:lnTo>
                      <a:pt x="371" y="621"/>
                    </a:lnTo>
                    <a:lnTo>
                      <a:pt x="368" y="607"/>
                    </a:lnTo>
                    <a:lnTo>
                      <a:pt x="371" y="596"/>
                    </a:lnTo>
                    <a:lnTo>
                      <a:pt x="368" y="583"/>
                    </a:lnTo>
                    <a:lnTo>
                      <a:pt x="360" y="575"/>
                    </a:lnTo>
                    <a:lnTo>
                      <a:pt x="346" y="575"/>
                    </a:lnTo>
                    <a:lnTo>
                      <a:pt x="0" y="125"/>
                    </a:lnTo>
                    <a:lnTo>
                      <a:pt x="8" y="95"/>
                    </a:lnTo>
                    <a:lnTo>
                      <a:pt x="13" y="62"/>
                    </a:lnTo>
                    <a:lnTo>
                      <a:pt x="13" y="33"/>
                    </a:lnTo>
                    <a:lnTo>
                      <a:pt x="16" y="0"/>
                    </a:lnTo>
                    <a:lnTo>
                      <a:pt x="30" y="8"/>
                    </a:lnTo>
                    <a:lnTo>
                      <a:pt x="57" y="40"/>
                    </a:lnTo>
                    <a:lnTo>
                      <a:pt x="87" y="74"/>
                    </a:lnTo>
                    <a:lnTo>
                      <a:pt x="114" y="106"/>
                    </a:lnTo>
                    <a:lnTo>
                      <a:pt x="144" y="136"/>
                    </a:lnTo>
                    <a:lnTo>
                      <a:pt x="172" y="168"/>
                    </a:lnTo>
                    <a:lnTo>
                      <a:pt x="199" y="201"/>
                    </a:lnTo>
                    <a:lnTo>
                      <a:pt x="229" y="237"/>
                    </a:lnTo>
                    <a:lnTo>
                      <a:pt x="256" y="269"/>
                    </a:lnTo>
                    <a:lnTo>
                      <a:pt x="286" y="302"/>
                    </a:lnTo>
                    <a:lnTo>
                      <a:pt x="314" y="334"/>
                    </a:lnTo>
                    <a:lnTo>
                      <a:pt x="344" y="368"/>
                    </a:lnTo>
                    <a:lnTo>
                      <a:pt x="371" y="403"/>
                    </a:lnTo>
                    <a:lnTo>
                      <a:pt x="398" y="435"/>
                    </a:lnTo>
                    <a:lnTo>
                      <a:pt x="427" y="471"/>
                    </a:lnTo>
                    <a:lnTo>
                      <a:pt x="455" y="504"/>
                    </a:lnTo>
                    <a:lnTo>
                      <a:pt x="482" y="539"/>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24" name="Freeform 34"/>
              <p:cNvSpPr/>
              <p:nvPr/>
            </p:nvSpPr>
            <p:spPr bwMode="auto">
              <a:xfrm>
                <a:off x="3084" y="2022"/>
                <a:ext cx="114" cy="181"/>
              </a:xfrm>
              <a:custGeom>
                <a:avLst/>
                <a:gdLst>
                  <a:gd name="T0" fmla="*/ 0 w 455"/>
                  <a:gd name="T1" fmla="*/ 0 h 722"/>
                  <a:gd name="T2" fmla="*/ 0 w 455"/>
                  <a:gd name="T3" fmla="*/ 0 h 722"/>
                  <a:gd name="T4" fmla="*/ 0 w 455"/>
                  <a:gd name="T5" fmla="*/ 0 h 722"/>
                  <a:gd name="T6" fmla="*/ 0 w 455"/>
                  <a:gd name="T7" fmla="*/ 0 h 722"/>
                  <a:gd name="T8" fmla="*/ 0 w 455"/>
                  <a:gd name="T9" fmla="*/ 0 h 722"/>
                  <a:gd name="T10" fmla="*/ 0 w 455"/>
                  <a:gd name="T11" fmla="*/ 0 h 722"/>
                  <a:gd name="T12" fmla="*/ 0 w 455"/>
                  <a:gd name="T13" fmla="*/ 0 h 722"/>
                  <a:gd name="T14" fmla="*/ 0 w 455"/>
                  <a:gd name="T15" fmla="*/ 0 h 722"/>
                  <a:gd name="T16" fmla="*/ 0 w 455"/>
                  <a:gd name="T17" fmla="*/ 0 h 722"/>
                  <a:gd name="T18" fmla="*/ 0 w 455"/>
                  <a:gd name="T19" fmla="*/ 0 h 722"/>
                  <a:gd name="T20" fmla="*/ 0 w 455"/>
                  <a:gd name="T21" fmla="*/ 0 h 722"/>
                  <a:gd name="T22" fmla="*/ 0 w 455"/>
                  <a:gd name="T23" fmla="*/ 0 h 722"/>
                  <a:gd name="T24" fmla="*/ 0 w 455"/>
                  <a:gd name="T25" fmla="*/ 0 h 722"/>
                  <a:gd name="T26" fmla="*/ 0 w 455"/>
                  <a:gd name="T27" fmla="*/ 0 h 722"/>
                  <a:gd name="T28" fmla="*/ 0 w 455"/>
                  <a:gd name="T29" fmla="*/ 0 h 722"/>
                  <a:gd name="T30" fmla="*/ 0 w 455"/>
                  <a:gd name="T31" fmla="*/ 0 h 722"/>
                  <a:gd name="T32" fmla="*/ 0 w 455"/>
                  <a:gd name="T33" fmla="*/ 0 h 722"/>
                  <a:gd name="T34" fmla="*/ 0 w 455"/>
                  <a:gd name="T35" fmla="*/ 0 h 722"/>
                  <a:gd name="T36" fmla="*/ 0 w 455"/>
                  <a:gd name="T37" fmla="*/ 0 h 722"/>
                  <a:gd name="T38" fmla="*/ 0 w 455"/>
                  <a:gd name="T39" fmla="*/ 0 h 722"/>
                  <a:gd name="T40" fmla="*/ 0 w 455"/>
                  <a:gd name="T41" fmla="*/ 0 h 722"/>
                  <a:gd name="T42" fmla="*/ 0 w 455"/>
                  <a:gd name="T43" fmla="*/ 0 h 722"/>
                  <a:gd name="T44" fmla="*/ 0 w 455"/>
                  <a:gd name="T45" fmla="*/ 0 h 722"/>
                  <a:gd name="T46" fmla="*/ 0 w 455"/>
                  <a:gd name="T47" fmla="*/ 0 h 722"/>
                  <a:gd name="T48" fmla="*/ 0 w 455"/>
                  <a:gd name="T49" fmla="*/ 0 h 722"/>
                  <a:gd name="T50" fmla="*/ 0 w 455"/>
                  <a:gd name="T51" fmla="*/ 0 h 722"/>
                  <a:gd name="T52" fmla="*/ 0 w 455"/>
                  <a:gd name="T53" fmla="*/ 0 h 722"/>
                  <a:gd name="T54" fmla="*/ 0 w 455"/>
                  <a:gd name="T55" fmla="*/ 0 h 722"/>
                  <a:gd name="T56" fmla="*/ 0 w 455"/>
                  <a:gd name="T57" fmla="*/ 0 h 722"/>
                  <a:gd name="T58" fmla="*/ 0 w 455"/>
                  <a:gd name="T59" fmla="*/ 0 h 722"/>
                  <a:gd name="T60" fmla="*/ 0 w 455"/>
                  <a:gd name="T61" fmla="*/ 0 h 722"/>
                  <a:gd name="T62" fmla="*/ 0 w 455"/>
                  <a:gd name="T63" fmla="*/ 0 h 722"/>
                  <a:gd name="T64" fmla="*/ 0 w 455"/>
                  <a:gd name="T65" fmla="*/ 0 h 722"/>
                  <a:gd name="T66" fmla="*/ 0 w 455"/>
                  <a:gd name="T67" fmla="*/ 0 h 722"/>
                  <a:gd name="T68" fmla="*/ 0 w 455"/>
                  <a:gd name="T69" fmla="*/ 0 h 722"/>
                  <a:gd name="T70" fmla="*/ 0 w 455"/>
                  <a:gd name="T71" fmla="*/ 0 h 722"/>
                  <a:gd name="T72" fmla="*/ 0 w 455"/>
                  <a:gd name="T73" fmla="*/ 0 h 722"/>
                  <a:gd name="T74" fmla="*/ 0 w 455"/>
                  <a:gd name="T75" fmla="*/ 0 h 722"/>
                  <a:gd name="T76" fmla="*/ 0 w 455"/>
                  <a:gd name="T77" fmla="*/ 0 h 722"/>
                  <a:gd name="T78" fmla="*/ 0 w 455"/>
                  <a:gd name="T79" fmla="*/ 0 h 722"/>
                  <a:gd name="T80" fmla="*/ 0 w 455"/>
                  <a:gd name="T81" fmla="*/ 0 h 722"/>
                  <a:gd name="T82" fmla="*/ 0 w 455"/>
                  <a:gd name="T83" fmla="*/ 0 h 722"/>
                  <a:gd name="T84" fmla="*/ 0 w 455"/>
                  <a:gd name="T85" fmla="*/ 0 h 7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5" h="722">
                    <a:moveTo>
                      <a:pt x="126" y="136"/>
                    </a:moveTo>
                    <a:lnTo>
                      <a:pt x="455" y="561"/>
                    </a:lnTo>
                    <a:lnTo>
                      <a:pt x="444" y="586"/>
                    </a:lnTo>
                    <a:lnTo>
                      <a:pt x="441" y="621"/>
                    </a:lnTo>
                    <a:lnTo>
                      <a:pt x="436" y="653"/>
                    </a:lnTo>
                    <a:lnTo>
                      <a:pt x="434" y="687"/>
                    </a:lnTo>
                    <a:lnTo>
                      <a:pt x="430" y="722"/>
                    </a:lnTo>
                    <a:lnTo>
                      <a:pt x="409" y="694"/>
                    </a:lnTo>
                    <a:lnTo>
                      <a:pt x="390" y="667"/>
                    </a:lnTo>
                    <a:lnTo>
                      <a:pt x="374" y="643"/>
                    </a:lnTo>
                    <a:lnTo>
                      <a:pt x="354" y="616"/>
                    </a:lnTo>
                    <a:lnTo>
                      <a:pt x="352" y="613"/>
                    </a:lnTo>
                    <a:lnTo>
                      <a:pt x="349" y="613"/>
                    </a:lnTo>
                    <a:lnTo>
                      <a:pt x="344" y="616"/>
                    </a:lnTo>
                    <a:lnTo>
                      <a:pt x="340" y="616"/>
                    </a:lnTo>
                    <a:lnTo>
                      <a:pt x="340" y="605"/>
                    </a:lnTo>
                    <a:lnTo>
                      <a:pt x="344" y="593"/>
                    </a:lnTo>
                    <a:lnTo>
                      <a:pt x="340" y="583"/>
                    </a:lnTo>
                    <a:lnTo>
                      <a:pt x="335" y="575"/>
                    </a:lnTo>
                    <a:lnTo>
                      <a:pt x="330" y="577"/>
                    </a:lnTo>
                    <a:lnTo>
                      <a:pt x="324" y="575"/>
                    </a:lnTo>
                    <a:lnTo>
                      <a:pt x="322" y="572"/>
                    </a:lnTo>
                    <a:lnTo>
                      <a:pt x="317" y="567"/>
                    </a:lnTo>
                    <a:lnTo>
                      <a:pt x="275" y="512"/>
                    </a:lnTo>
                    <a:lnTo>
                      <a:pt x="237" y="455"/>
                    </a:lnTo>
                    <a:lnTo>
                      <a:pt x="196" y="400"/>
                    </a:lnTo>
                    <a:lnTo>
                      <a:pt x="158" y="346"/>
                    </a:lnTo>
                    <a:lnTo>
                      <a:pt x="117" y="289"/>
                    </a:lnTo>
                    <a:lnTo>
                      <a:pt x="80" y="234"/>
                    </a:lnTo>
                    <a:lnTo>
                      <a:pt x="39" y="179"/>
                    </a:lnTo>
                    <a:lnTo>
                      <a:pt x="0" y="126"/>
                    </a:lnTo>
                    <a:lnTo>
                      <a:pt x="2" y="96"/>
                    </a:lnTo>
                    <a:lnTo>
                      <a:pt x="2" y="62"/>
                    </a:lnTo>
                    <a:lnTo>
                      <a:pt x="5" y="30"/>
                    </a:lnTo>
                    <a:lnTo>
                      <a:pt x="14" y="0"/>
                    </a:lnTo>
                    <a:lnTo>
                      <a:pt x="27" y="16"/>
                    </a:lnTo>
                    <a:lnTo>
                      <a:pt x="44" y="32"/>
                    </a:lnTo>
                    <a:lnTo>
                      <a:pt x="57" y="49"/>
                    </a:lnTo>
                    <a:lnTo>
                      <a:pt x="71" y="65"/>
                    </a:lnTo>
                    <a:lnTo>
                      <a:pt x="82" y="85"/>
                    </a:lnTo>
                    <a:lnTo>
                      <a:pt x="96" y="101"/>
                    </a:lnTo>
                    <a:lnTo>
                      <a:pt x="112" y="120"/>
                    </a:lnTo>
                    <a:lnTo>
                      <a:pt x="126" y="136"/>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25" name="Freeform 35"/>
              <p:cNvSpPr/>
              <p:nvPr/>
            </p:nvSpPr>
            <p:spPr bwMode="auto">
              <a:xfrm>
                <a:off x="3049" y="2022"/>
                <a:ext cx="112" cy="186"/>
              </a:xfrm>
              <a:custGeom>
                <a:avLst/>
                <a:gdLst>
                  <a:gd name="T0" fmla="*/ 0 w 449"/>
                  <a:gd name="T1" fmla="*/ 0 h 741"/>
                  <a:gd name="T2" fmla="*/ 0 w 449"/>
                  <a:gd name="T3" fmla="*/ 0 h 741"/>
                  <a:gd name="T4" fmla="*/ 0 w 449"/>
                  <a:gd name="T5" fmla="*/ 0 h 741"/>
                  <a:gd name="T6" fmla="*/ 0 w 449"/>
                  <a:gd name="T7" fmla="*/ 0 h 741"/>
                  <a:gd name="T8" fmla="*/ 0 w 449"/>
                  <a:gd name="T9" fmla="*/ 0 h 741"/>
                  <a:gd name="T10" fmla="*/ 0 w 449"/>
                  <a:gd name="T11" fmla="*/ 0 h 741"/>
                  <a:gd name="T12" fmla="*/ 0 w 449"/>
                  <a:gd name="T13" fmla="*/ 0 h 741"/>
                  <a:gd name="T14" fmla="*/ 0 w 449"/>
                  <a:gd name="T15" fmla="*/ 0 h 741"/>
                  <a:gd name="T16" fmla="*/ 0 w 449"/>
                  <a:gd name="T17" fmla="*/ 0 h 741"/>
                  <a:gd name="T18" fmla="*/ 0 w 449"/>
                  <a:gd name="T19" fmla="*/ 0 h 741"/>
                  <a:gd name="T20" fmla="*/ 0 w 449"/>
                  <a:gd name="T21" fmla="*/ 0 h 741"/>
                  <a:gd name="T22" fmla="*/ 0 w 449"/>
                  <a:gd name="T23" fmla="*/ 0 h 741"/>
                  <a:gd name="T24" fmla="*/ 0 w 449"/>
                  <a:gd name="T25" fmla="*/ 0 h 741"/>
                  <a:gd name="T26" fmla="*/ 0 w 449"/>
                  <a:gd name="T27" fmla="*/ 0 h 741"/>
                  <a:gd name="T28" fmla="*/ 0 w 449"/>
                  <a:gd name="T29" fmla="*/ 0 h 741"/>
                  <a:gd name="T30" fmla="*/ 0 w 449"/>
                  <a:gd name="T31" fmla="*/ 0 h 741"/>
                  <a:gd name="T32" fmla="*/ 0 w 449"/>
                  <a:gd name="T33" fmla="*/ 0 h 741"/>
                  <a:gd name="T34" fmla="*/ 0 w 449"/>
                  <a:gd name="T35" fmla="*/ 0 h 7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9" h="741">
                    <a:moveTo>
                      <a:pt x="449" y="580"/>
                    </a:moveTo>
                    <a:lnTo>
                      <a:pt x="439" y="618"/>
                    </a:lnTo>
                    <a:lnTo>
                      <a:pt x="433" y="659"/>
                    </a:lnTo>
                    <a:lnTo>
                      <a:pt x="428" y="701"/>
                    </a:lnTo>
                    <a:lnTo>
                      <a:pt x="420" y="741"/>
                    </a:lnTo>
                    <a:lnTo>
                      <a:pt x="371" y="671"/>
                    </a:lnTo>
                    <a:lnTo>
                      <a:pt x="322" y="600"/>
                    </a:lnTo>
                    <a:lnTo>
                      <a:pt x="272" y="529"/>
                    </a:lnTo>
                    <a:lnTo>
                      <a:pt x="224" y="457"/>
                    </a:lnTo>
                    <a:lnTo>
                      <a:pt x="175" y="386"/>
                    </a:lnTo>
                    <a:lnTo>
                      <a:pt x="125" y="315"/>
                    </a:lnTo>
                    <a:lnTo>
                      <a:pt x="79" y="242"/>
                    </a:lnTo>
                    <a:lnTo>
                      <a:pt x="33" y="172"/>
                    </a:lnTo>
                    <a:lnTo>
                      <a:pt x="3" y="133"/>
                    </a:lnTo>
                    <a:lnTo>
                      <a:pt x="0" y="85"/>
                    </a:lnTo>
                    <a:lnTo>
                      <a:pt x="11" y="35"/>
                    </a:lnTo>
                    <a:lnTo>
                      <a:pt x="24" y="0"/>
                    </a:lnTo>
                    <a:lnTo>
                      <a:pt x="449" y="580"/>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26" name="Freeform 36"/>
              <p:cNvSpPr/>
              <p:nvPr/>
            </p:nvSpPr>
            <p:spPr bwMode="auto">
              <a:xfrm>
                <a:off x="2733" y="2025"/>
                <a:ext cx="78" cy="178"/>
              </a:xfrm>
              <a:custGeom>
                <a:avLst/>
                <a:gdLst>
                  <a:gd name="T0" fmla="*/ 0 w 314"/>
                  <a:gd name="T1" fmla="*/ 0 h 713"/>
                  <a:gd name="T2" fmla="*/ 0 w 314"/>
                  <a:gd name="T3" fmla="*/ 0 h 713"/>
                  <a:gd name="T4" fmla="*/ 0 w 314"/>
                  <a:gd name="T5" fmla="*/ 0 h 713"/>
                  <a:gd name="T6" fmla="*/ 0 w 314"/>
                  <a:gd name="T7" fmla="*/ 0 h 713"/>
                  <a:gd name="T8" fmla="*/ 0 w 314"/>
                  <a:gd name="T9" fmla="*/ 0 h 713"/>
                  <a:gd name="T10" fmla="*/ 0 w 314"/>
                  <a:gd name="T11" fmla="*/ 0 h 713"/>
                  <a:gd name="T12" fmla="*/ 0 w 314"/>
                  <a:gd name="T13" fmla="*/ 0 h 713"/>
                  <a:gd name="T14" fmla="*/ 0 w 314"/>
                  <a:gd name="T15" fmla="*/ 0 h 713"/>
                  <a:gd name="T16" fmla="*/ 0 w 314"/>
                  <a:gd name="T17" fmla="*/ 0 h 713"/>
                  <a:gd name="T18" fmla="*/ 0 w 314"/>
                  <a:gd name="T19" fmla="*/ 0 h 713"/>
                  <a:gd name="T20" fmla="*/ 0 w 314"/>
                  <a:gd name="T21" fmla="*/ 0 h 713"/>
                  <a:gd name="T22" fmla="*/ 0 w 314"/>
                  <a:gd name="T23" fmla="*/ 0 h 713"/>
                  <a:gd name="T24" fmla="*/ 0 w 314"/>
                  <a:gd name="T25" fmla="*/ 0 h 713"/>
                  <a:gd name="T26" fmla="*/ 0 w 314"/>
                  <a:gd name="T27" fmla="*/ 0 h 713"/>
                  <a:gd name="T28" fmla="*/ 0 w 314"/>
                  <a:gd name="T29" fmla="*/ 0 h 713"/>
                  <a:gd name="T30" fmla="*/ 0 w 314"/>
                  <a:gd name="T31" fmla="*/ 0 h 713"/>
                  <a:gd name="T32" fmla="*/ 0 w 314"/>
                  <a:gd name="T33" fmla="*/ 0 h 713"/>
                  <a:gd name="T34" fmla="*/ 0 w 314"/>
                  <a:gd name="T35" fmla="*/ 0 h 713"/>
                  <a:gd name="T36" fmla="*/ 0 w 314"/>
                  <a:gd name="T37" fmla="*/ 0 h 713"/>
                  <a:gd name="T38" fmla="*/ 0 w 314"/>
                  <a:gd name="T39" fmla="*/ 0 h 713"/>
                  <a:gd name="T40" fmla="*/ 0 w 314"/>
                  <a:gd name="T41" fmla="*/ 0 h 713"/>
                  <a:gd name="T42" fmla="*/ 0 w 314"/>
                  <a:gd name="T43" fmla="*/ 0 h 713"/>
                  <a:gd name="T44" fmla="*/ 0 w 314"/>
                  <a:gd name="T45" fmla="*/ 0 h 713"/>
                  <a:gd name="T46" fmla="*/ 0 w 314"/>
                  <a:gd name="T47" fmla="*/ 0 h 713"/>
                  <a:gd name="T48" fmla="*/ 0 w 314"/>
                  <a:gd name="T49" fmla="*/ 0 h 713"/>
                  <a:gd name="T50" fmla="*/ 0 w 314"/>
                  <a:gd name="T51" fmla="*/ 0 h 713"/>
                  <a:gd name="T52" fmla="*/ 0 w 314"/>
                  <a:gd name="T53" fmla="*/ 0 h 713"/>
                  <a:gd name="T54" fmla="*/ 0 w 314"/>
                  <a:gd name="T55" fmla="*/ 0 h 713"/>
                  <a:gd name="T56" fmla="*/ 0 w 314"/>
                  <a:gd name="T57" fmla="*/ 0 h 713"/>
                  <a:gd name="T58" fmla="*/ 0 w 314"/>
                  <a:gd name="T59" fmla="*/ 0 h 713"/>
                  <a:gd name="T60" fmla="*/ 0 w 314"/>
                  <a:gd name="T61" fmla="*/ 0 h 713"/>
                  <a:gd name="T62" fmla="*/ 0 w 314"/>
                  <a:gd name="T63" fmla="*/ 0 h 713"/>
                  <a:gd name="T64" fmla="*/ 0 w 314"/>
                  <a:gd name="T65" fmla="*/ 0 h 7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4" h="713">
                    <a:moveTo>
                      <a:pt x="248" y="474"/>
                    </a:moveTo>
                    <a:lnTo>
                      <a:pt x="259" y="501"/>
                    </a:lnTo>
                    <a:lnTo>
                      <a:pt x="275" y="539"/>
                    </a:lnTo>
                    <a:lnTo>
                      <a:pt x="294" y="572"/>
                    </a:lnTo>
                    <a:lnTo>
                      <a:pt x="314" y="580"/>
                    </a:lnTo>
                    <a:lnTo>
                      <a:pt x="308" y="616"/>
                    </a:lnTo>
                    <a:lnTo>
                      <a:pt x="305" y="646"/>
                    </a:lnTo>
                    <a:lnTo>
                      <a:pt x="305" y="678"/>
                    </a:lnTo>
                    <a:lnTo>
                      <a:pt x="305" y="713"/>
                    </a:lnTo>
                    <a:lnTo>
                      <a:pt x="270" y="646"/>
                    </a:lnTo>
                    <a:lnTo>
                      <a:pt x="234" y="575"/>
                    </a:lnTo>
                    <a:lnTo>
                      <a:pt x="199" y="506"/>
                    </a:lnTo>
                    <a:lnTo>
                      <a:pt x="163" y="435"/>
                    </a:lnTo>
                    <a:lnTo>
                      <a:pt x="128" y="368"/>
                    </a:lnTo>
                    <a:lnTo>
                      <a:pt x="96" y="299"/>
                    </a:lnTo>
                    <a:lnTo>
                      <a:pt x="60" y="228"/>
                    </a:lnTo>
                    <a:lnTo>
                      <a:pt x="27" y="161"/>
                    </a:lnTo>
                    <a:lnTo>
                      <a:pt x="25" y="150"/>
                    </a:lnTo>
                    <a:lnTo>
                      <a:pt x="22" y="145"/>
                    </a:lnTo>
                    <a:lnTo>
                      <a:pt x="16" y="138"/>
                    </a:lnTo>
                    <a:lnTo>
                      <a:pt x="8" y="138"/>
                    </a:lnTo>
                    <a:lnTo>
                      <a:pt x="6" y="106"/>
                    </a:lnTo>
                    <a:lnTo>
                      <a:pt x="3" y="71"/>
                    </a:lnTo>
                    <a:lnTo>
                      <a:pt x="0" y="35"/>
                    </a:lnTo>
                    <a:lnTo>
                      <a:pt x="3" y="0"/>
                    </a:lnTo>
                    <a:lnTo>
                      <a:pt x="36" y="60"/>
                    </a:lnTo>
                    <a:lnTo>
                      <a:pt x="66" y="117"/>
                    </a:lnTo>
                    <a:lnTo>
                      <a:pt x="96" y="177"/>
                    </a:lnTo>
                    <a:lnTo>
                      <a:pt x="126" y="237"/>
                    </a:lnTo>
                    <a:lnTo>
                      <a:pt x="156" y="297"/>
                    </a:lnTo>
                    <a:lnTo>
                      <a:pt x="186" y="357"/>
                    </a:lnTo>
                    <a:lnTo>
                      <a:pt x="216" y="414"/>
                    </a:lnTo>
                    <a:lnTo>
                      <a:pt x="248" y="474"/>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27" name="Freeform 37"/>
              <p:cNvSpPr/>
              <p:nvPr/>
            </p:nvSpPr>
            <p:spPr bwMode="auto">
              <a:xfrm>
                <a:off x="2838" y="2041"/>
                <a:ext cx="116" cy="61"/>
              </a:xfrm>
              <a:custGeom>
                <a:avLst/>
                <a:gdLst>
                  <a:gd name="T0" fmla="*/ 0 w 464"/>
                  <a:gd name="T1" fmla="*/ 0 h 245"/>
                  <a:gd name="T2" fmla="*/ 0 w 464"/>
                  <a:gd name="T3" fmla="*/ 0 h 245"/>
                  <a:gd name="T4" fmla="*/ 0 w 464"/>
                  <a:gd name="T5" fmla="*/ 0 h 245"/>
                  <a:gd name="T6" fmla="*/ 0 w 464"/>
                  <a:gd name="T7" fmla="*/ 0 h 245"/>
                  <a:gd name="T8" fmla="*/ 0 w 464"/>
                  <a:gd name="T9" fmla="*/ 0 h 245"/>
                  <a:gd name="T10" fmla="*/ 0 w 464"/>
                  <a:gd name="T11" fmla="*/ 0 h 245"/>
                  <a:gd name="T12" fmla="*/ 0 w 464"/>
                  <a:gd name="T13" fmla="*/ 0 h 245"/>
                  <a:gd name="T14" fmla="*/ 0 w 464"/>
                  <a:gd name="T15" fmla="*/ 0 h 245"/>
                  <a:gd name="T16" fmla="*/ 0 w 464"/>
                  <a:gd name="T17" fmla="*/ 0 h 245"/>
                  <a:gd name="T18" fmla="*/ 0 w 464"/>
                  <a:gd name="T19" fmla="*/ 0 h 245"/>
                  <a:gd name="T20" fmla="*/ 0 w 464"/>
                  <a:gd name="T21" fmla="*/ 0 h 245"/>
                  <a:gd name="T22" fmla="*/ 0 w 464"/>
                  <a:gd name="T23" fmla="*/ 0 h 245"/>
                  <a:gd name="T24" fmla="*/ 0 w 464"/>
                  <a:gd name="T25" fmla="*/ 0 h 245"/>
                  <a:gd name="T26" fmla="*/ 0 w 464"/>
                  <a:gd name="T27" fmla="*/ 0 h 245"/>
                  <a:gd name="T28" fmla="*/ 0 w 464"/>
                  <a:gd name="T29" fmla="*/ 0 h 245"/>
                  <a:gd name="T30" fmla="*/ 0 w 464"/>
                  <a:gd name="T31" fmla="*/ 0 h 245"/>
                  <a:gd name="T32" fmla="*/ 0 w 464"/>
                  <a:gd name="T33" fmla="*/ 0 h 245"/>
                  <a:gd name="T34" fmla="*/ 0 w 464"/>
                  <a:gd name="T35" fmla="*/ 0 h 245"/>
                  <a:gd name="T36" fmla="*/ 0 w 464"/>
                  <a:gd name="T37" fmla="*/ 0 h 245"/>
                  <a:gd name="T38" fmla="*/ 0 w 464"/>
                  <a:gd name="T39" fmla="*/ 0 h 245"/>
                  <a:gd name="T40" fmla="*/ 0 w 464"/>
                  <a:gd name="T41" fmla="*/ 0 h 245"/>
                  <a:gd name="T42" fmla="*/ 0 w 464"/>
                  <a:gd name="T43" fmla="*/ 0 h 245"/>
                  <a:gd name="T44" fmla="*/ 0 w 464"/>
                  <a:gd name="T45" fmla="*/ 0 h 245"/>
                  <a:gd name="T46" fmla="*/ 0 w 464"/>
                  <a:gd name="T47" fmla="*/ 0 h 245"/>
                  <a:gd name="T48" fmla="*/ 0 w 464"/>
                  <a:gd name="T49" fmla="*/ 0 h 245"/>
                  <a:gd name="T50" fmla="*/ 0 w 464"/>
                  <a:gd name="T51" fmla="*/ 0 h 245"/>
                  <a:gd name="T52" fmla="*/ 0 w 464"/>
                  <a:gd name="T53" fmla="*/ 0 h 245"/>
                  <a:gd name="T54" fmla="*/ 0 w 464"/>
                  <a:gd name="T55" fmla="*/ 0 h 245"/>
                  <a:gd name="T56" fmla="*/ 0 w 464"/>
                  <a:gd name="T57" fmla="*/ 0 h 2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4" h="245">
                    <a:moveTo>
                      <a:pt x="464" y="139"/>
                    </a:moveTo>
                    <a:lnTo>
                      <a:pt x="455" y="166"/>
                    </a:lnTo>
                    <a:lnTo>
                      <a:pt x="439" y="191"/>
                    </a:lnTo>
                    <a:lnTo>
                      <a:pt x="417" y="209"/>
                    </a:lnTo>
                    <a:lnTo>
                      <a:pt x="387" y="223"/>
                    </a:lnTo>
                    <a:lnTo>
                      <a:pt x="354" y="234"/>
                    </a:lnTo>
                    <a:lnTo>
                      <a:pt x="319" y="243"/>
                    </a:lnTo>
                    <a:lnTo>
                      <a:pt x="281" y="245"/>
                    </a:lnTo>
                    <a:lnTo>
                      <a:pt x="240" y="245"/>
                    </a:lnTo>
                    <a:lnTo>
                      <a:pt x="199" y="243"/>
                    </a:lnTo>
                    <a:lnTo>
                      <a:pt x="161" y="234"/>
                    </a:lnTo>
                    <a:lnTo>
                      <a:pt x="122" y="227"/>
                    </a:lnTo>
                    <a:lnTo>
                      <a:pt x="87" y="213"/>
                    </a:lnTo>
                    <a:lnTo>
                      <a:pt x="57" y="197"/>
                    </a:lnTo>
                    <a:lnTo>
                      <a:pt x="33" y="177"/>
                    </a:lnTo>
                    <a:lnTo>
                      <a:pt x="11" y="158"/>
                    </a:lnTo>
                    <a:lnTo>
                      <a:pt x="0" y="133"/>
                    </a:lnTo>
                    <a:lnTo>
                      <a:pt x="9" y="115"/>
                    </a:lnTo>
                    <a:lnTo>
                      <a:pt x="14" y="76"/>
                    </a:lnTo>
                    <a:lnTo>
                      <a:pt x="27" y="41"/>
                    </a:lnTo>
                    <a:lnTo>
                      <a:pt x="60" y="25"/>
                    </a:lnTo>
                    <a:lnTo>
                      <a:pt x="152" y="6"/>
                    </a:lnTo>
                    <a:lnTo>
                      <a:pt x="234" y="0"/>
                    </a:lnTo>
                    <a:lnTo>
                      <a:pt x="303" y="6"/>
                    </a:lnTo>
                    <a:lnTo>
                      <a:pt x="357" y="25"/>
                    </a:lnTo>
                    <a:lnTo>
                      <a:pt x="400" y="50"/>
                    </a:lnTo>
                    <a:lnTo>
                      <a:pt x="434" y="76"/>
                    </a:lnTo>
                    <a:lnTo>
                      <a:pt x="455" y="110"/>
                    </a:lnTo>
                    <a:lnTo>
                      <a:pt x="464" y="139"/>
                    </a:lnTo>
                    <a:close/>
                  </a:path>
                </a:pathLst>
              </a:custGeom>
              <a:solidFill>
                <a:srgbClr val="DDDD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28" name="Freeform 38"/>
              <p:cNvSpPr/>
              <p:nvPr/>
            </p:nvSpPr>
            <p:spPr bwMode="auto">
              <a:xfrm>
                <a:off x="2777" y="2039"/>
                <a:ext cx="66" cy="19"/>
              </a:xfrm>
              <a:custGeom>
                <a:avLst/>
                <a:gdLst>
                  <a:gd name="T0" fmla="*/ 0 w 262"/>
                  <a:gd name="T1" fmla="*/ 0 h 79"/>
                  <a:gd name="T2" fmla="*/ 0 w 262"/>
                  <a:gd name="T3" fmla="*/ 0 h 79"/>
                  <a:gd name="T4" fmla="*/ 0 w 262"/>
                  <a:gd name="T5" fmla="*/ 0 h 79"/>
                  <a:gd name="T6" fmla="*/ 0 w 262"/>
                  <a:gd name="T7" fmla="*/ 0 h 79"/>
                  <a:gd name="T8" fmla="*/ 0 w 262"/>
                  <a:gd name="T9" fmla="*/ 0 h 79"/>
                  <a:gd name="T10" fmla="*/ 0 w 262"/>
                  <a:gd name="T11" fmla="*/ 0 h 79"/>
                  <a:gd name="T12" fmla="*/ 0 w 262"/>
                  <a:gd name="T13" fmla="*/ 0 h 79"/>
                  <a:gd name="T14" fmla="*/ 0 w 262"/>
                  <a:gd name="T15" fmla="*/ 0 h 79"/>
                  <a:gd name="T16" fmla="*/ 0 w 262"/>
                  <a:gd name="T17" fmla="*/ 0 h 79"/>
                  <a:gd name="T18" fmla="*/ 0 w 262"/>
                  <a:gd name="T19" fmla="*/ 0 h 79"/>
                  <a:gd name="T20" fmla="*/ 0 w 262"/>
                  <a:gd name="T21" fmla="*/ 0 h 79"/>
                  <a:gd name="T22" fmla="*/ 0 w 262"/>
                  <a:gd name="T23" fmla="*/ 0 h 79"/>
                  <a:gd name="T24" fmla="*/ 0 w 262"/>
                  <a:gd name="T25" fmla="*/ 0 h 79"/>
                  <a:gd name="T26" fmla="*/ 0 w 262"/>
                  <a:gd name="T27" fmla="*/ 0 h 79"/>
                  <a:gd name="T28" fmla="*/ 0 w 262"/>
                  <a:gd name="T29" fmla="*/ 0 h 79"/>
                  <a:gd name="T30" fmla="*/ 0 w 262"/>
                  <a:gd name="T31" fmla="*/ 0 h 79"/>
                  <a:gd name="T32" fmla="*/ 0 w 262"/>
                  <a:gd name="T33" fmla="*/ 0 h 79"/>
                  <a:gd name="T34" fmla="*/ 0 w 262"/>
                  <a:gd name="T35" fmla="*/ 0 h 79"/>
                  <a:gd name="T36" fmla="*/ 0 w 262"/>
                  <a:gd name="T37" fmla="*/ 0 h 79"/>
                  <a:gd name="T38" fmla="*/ 0 w 262"/>
                  <a:gd name="T39" fmla="*/ 0 h 79"/>
                  <a:gd name="T40" fmla="*/ 0 w 262"/>
                  <a:gd name="T41" fmla="*/ 0 h 79"/>
                  <a:gd name="T42" fmla="*/ 0 w 262"/>
                  <a:gd name="T43" fmla="*/ 0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2" h="79">
                    <a:moveTo>
                      <a:pt x="262" y="43"/>
                    </a:moveTo>
                    <a:lnTo>
                      <a:pt x="232" y="79"/>
                    </a:lnTo>
                    <a:lnTo>
                      <a:pt x="204" y="73"/>
                    </a:lnTo>
                    <a:lnTo>
                      <a:pt x="175" y="68"/>
                    </a:lnTo>
                    <a:lnTo>
                      <a:pt x="147" y="63"/>
                    </a:lnTo>
                    <a:lnTo>
                      <a:pt x="117" y="61"/>
                    </a:lnTo>
                    <a:lnTo>
                      <a:pt x="87" y="55"/>
                    </a:lnTo>
                    <a:lnTo>
                      <a:pt x="57" y="52"/>
                    </a:lnTo>
                    <a:lnTo>
                      <a:pt x="30" y="49"/>
                    </a:lnTo>
                    <a:lnTo>
                      <a:pt x="0" y="49"/>
                    </a:lnTo>
                    <a:lnTo>
                      <a:pt x="11" y="31"/>
                    </a:lnTo>
                    <a:lnTo>
                      <a:pt x="27" y="17"/>
                    </a:lnTo>
                    <a:lnTo>
                      <a:pt x="50" y="8"/>
                    </a:lnTo>
                    <a:lnTo>
                      <a:pt x="71" y="0"/>
                    </a:lnTo>
                    <a:lnTo>
                      <a:pt x="96" y="3"/>
                    </a:lnTo>
                    <a:lnTo>
                      <a:pt x="121" y="6"/>
                    </a:lnTo>
                    <a:lnTo>
                      <a:pt x="145" y="8"/>
                    </a:lnTo>
                    <a:lnTo>
                      <a:pt x="169" y="13"/>
                    </a:lnTo>
                    <a:lnTo>
                      <a:pt x="194" y="20"/>
                    </a:lnTo>
                    <a:lnTo>
                      <a:pt x="216" y="25"/>
                    </a:lnTo>
                    <a:lnTo>
                      <a:pt x="240" y="33"/>
                    </a:lnTo>
                    <a:lnTo>
                      <a:pt x="262" y="43"/>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29" name="Freeform 39"/>
              <p:cNvSpPr/>
              <p:nvPr/>
            </p:nvSpPr>
            <p:spPr bwMode="auto">
              <a:xfrm>
                <a:off x="2941" y="2040"/>
                <a:ext cx="64" cy="41"/>
              </a:xfrm>
              <a:custGeom>
                <a:avLst/>
                <a:gdLst>
                  <a:gd name="T0" fmla="*/ 0 w 255"/>
                  <a:gd name="T1" fmla="*/ 0 h 163"/>
                  <a:gd name="T2" fmla="*/ 0 w 255"/>
                  <a:gd name="T3" fmla="*/ 0 h 163"/>
                  <a:gd name="T4" fmla="*/ 0 w 255"/>
                  <a:gd name="T5" fmla="*/ 0 h 163"/>
                  <a:gd name="T6" fmla="*/ 0 w 255"/>
                  <a:gd name="T7" fmla="*/ 0 h 163"/>
                  <a:gd name="T8" fmla="*/ 0 w 255"/>
                  <a:gd name="T9" fmla="*/ 0 h 163"/>
                  <a:gd name="T10" fmla="*/ 0 w 255"/>
                  <a:gd name="T11" fmla="*/ 0 h 163"/>
                  <a:gd name="T12" fmla="*/ 0 w 255"/>
                  <a:gd name="T13" fmla="*/ 0 h 163"/>
                  <a:gd name="T14" fmla="*/ 0 w 255"/>
                  <a:gd name="T15" fmla="*/ 0 h 163"/>
                  <a:gd name="T16" fmla="*/ 0 w 255"/>
                  <a:gd name="T17" fmla="*/ 0 h 163"/>
                  <a:gd name="T18" fmla="*/ 0 w 255"/>
                  <a:gd name="T19" fmla="*/ 0 h 163"/>
                  <a:gd name="T20" fmla="*/ 0 w 255"/>
                  <a:gd name="T21" fmla="*/ 0 h 163"/>
                  <a:gd name="T22" fmla="*/ 0 w 255"/>
                  <a:gd name="T23" fmla="*/ 0 h 163"/>
                  <a:gd name="T24" fmla="*/ 0 w 255"/>
                  <a:gd name="T25" fmla="*/ 0 h 163"/>
                  <a:gd name="T26" fmla="*/ 0 w 255"/>
                  <a:gd name="T27" fmla="*/ 0 h 163"/>
                  <a:gd name="T28" fmla="*/ 0 w 255"/>
                  <a:gd name="T29" fmla="*/ 0 h 163"/>
                  <a:gd name="T30" fmla="*/ 0 w 255"/>
                  <a:gd name="T31" fmla="*/ 0 h 163"/>
                  <a:gd name="T32" fmla="*/ 0 w 255"/>
                  <a:gd name="T33" fmla="*/ 0 h 163"/>
                  <a:gd name="T34" fmla="*/ 0 w 255"/>
                  <a:gd name="T35" fmla="*/ 0 h 163"/>
                  <a:gd name="T36" fmla="*/ 0 w 255"/>
                  <a:gd name="T37" fmla="*/ 0 h 163"/>
                  <a:gd name="T38" fmla="*/ 0 w 255"/>
                  <a:gd name="T39" fmla="*/ 0 h 163"/>
                  <a:gd name="T40" fmla="*/ 0 w 255"/>
                  <a:gd name="T41" fmla="*/ 0 h 163"/>
                  <a:gd name="T42" fmla="*/ 0 w 255"/>
                  <a:gd name="T43" fmla="*/ 0 h 163"/>
                  <a:gd name="T44" fmla="*/ 0 w 255"/>
                  <a:gd name="T45" fmla="*/ 0 h 163"/>
                  <a:gd name="T46" fmla="*/ 0 w 255"/>
                  <a:gd name="T47" fmla="*/ 0 h 163"/>
                  <a:gd name="T48" fmla="*/ 0 w 255"/>
                  <a:gd name="T49" fmla="*/ 0 h 163"/>
                  <a:gd name="T50" fmla="*/ 0 w 255"/>
                  <a:gd name="T51" fmla="*/ 0 h 163"/>
                  <a:gd name="T52" fmla="*/ 0 w 255"/>
                  <a:gd name="T53" fmla="*/ 0 h 163"/>
                  <a:gd name="T54" fmla="*/ 0 w 255"/>
                  <a:gd name="T55" fmla="*/ 0 h 163"/>
                  <a:gd name="T56" fmla="*/ 0 w 255"/>
                  <a:gd name="T57" fmla="*/ 0 h 163"/>
                  <a:gd name="T58" fmla="*/ 0 w 255"/>
                  <a:gd name="T59" fmla="*/ 0 h 163"/>
                  <a:gd name="T60" fmla="*/ 0 w 255"/>
                  <a:gd name="T61" fmla="*/ 0 h 163"/>
                  <a:gd name="T62" fmla="*/ 0 w 255"/>
                  <a:gd name="T63" fmla="*/ 0 h 163"/>
                  <a:gd name="T64" fmla="*/ 0 w 255"/>
                  <a:gd name="T65" fmla="*/ 0 h 1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5" h="163">
                    <a:moveTo>
                      <a:pt x="225" y="78"/>
                    </a:moveTo>
                    <a:lnTo>
                      <a:pt x="239" y="97"/>
                    </a:lnTo>
                    <a:lnTo>
                      <a:pt x="248" y="117"/>
                    </a:lnTo>
                    <a:lnTo>
                      <a:pt x="253" y="138"/>
                    </a:lnTo>
                    <a:lnTo>
                      <a:pt x="255" y="163"/>
                    </a:lnTo>
                    <a:lnTo>
                      <a:pt x="231" y="161"/>
                    </a:lnTo>
                    <a:lnTo>
                      <a:pt x="209" y="155"/>
                    </a:lnTo>
                    <a:lnTo>
                      <a:pt x="185" y="152"/>
                    </a:lnTo>
                    <a:lnTo>
                      <a:pt x="163" y="147"/>
                    </a:lnTo>
                    <a:lnTo>
                      <a:pt x="142" y="144"/>
                    </a:lnTo>
                    <a:lnTo>
                      <a:pt x="117" y="138"/>
                    </a:lnTo>
                    <a:lnTo>
                      <a:pt x="95" y="136"/>
                    </a:lnTo>
                    <a:lnTo>
                      <a:pt x="71" y="133"/>
                    </a:lnTo>
                    <a:lnTo>
                      <a:pt x="59" y="103"/>
                    </a:lnTo>
                    <a:lnTo>
                      <a:pt x="43" y="76"/>
                    </a:lnTo>
                    <a:lnTo>
                      <a:pt x="24" y="51"/>
                    </a:lnTo>
                    <a:lnTo>
                      <a:pt x="0" y="30"/>
                    </a:lnTo>
                    <a:lnTo>
                      <a:pt x="16" y="27"/>
                    </a:lnTo>
                    <a:lnTo>
                      <a:pt x="29" y="25"/>
                    </a:lnTo>
                    <a:lnTo>
                      <a:pt x="46" y="21"/>
                    </a:lnTo>
                    <a:lnTo>
                      <a:pt x="62" y="19"/>
                    </a:lnTo>
                    <a:lnTo>
                      <a:pt x="76" y="16"/>
                    </a:lnTo>
                    <a:lnTo>
                      <a:pt x="92" y="14"/>
                    </a:lnTo>
                    <a:lnTo>
                      <a:pt x="108" y="7"/>
                    </a:lnTo>
                    <a:lnTo>
                      <a:pt x="125" y="2"/>
                    </a:lnTo>
                    <a:lnTo>
                      <a:pt x="144" y="0"/>
                    </a:lnTo>
                    <a:lnTo>
                      <a:pt x="160" y="5"/>
                    </a:lnTo>
                    <a:lnTo>
                      <a:pt x="174" y="14"/>
                    </a:lnTo>
                    <a:lnTo>
                      <a:pt x="185" y="25"/>
                    </a:lnTo>
                    <a:lnTo>
                      <a:pt x="195" y="37"/>
                    </a:lnTo>
                    <a:lnTo>
                      <a:pt x="204" y="51"/>
                    </a:lnTo>
                    <a:lnTo>
                      <a:pt x="215" y="65"/>
                    </a:lnTo>
                    <a:lnTo>
                      <a:pt x="225" y="78"/>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30" name="Freeform 40"/>
              <p:cNvSpPr/>
              <p:nvPr/>
            </p:nvSpPr>
            <p:spPr bwMode="auto">
              <a:xfrm>
                <a:off x="3149" y="2043"/>
                <a:ext cx="156" cy="152"/>
              </a:xfrm>
              <a:custGeom>
                <a:avLst/>
                <a:gdLst>
                  <a:gd name="T0" fmla="*/ 0 w 623"/>
                  <a:gd name="T1" fmla="*/ 0 h 607"/>
                  <a:gd name="T2" fmla="*/ 0 w 623"/>
                  <a:gd name="T3" fmla="*/ 0 h 607"/>
                  <a:gd name="T4" fmla="*/ 0 w 623"/>
                  <a:gd name="T5" fmla="*/ 0 h 607"/>
                  <a:gd name="T6" fmla="*/ 0 w 623"/>
                  <a:gd name="T7" fmla="*/ 0 h 607"/>
                  <a:gd name="T8" fmla="*/ 0 w 623"/>
                  <a:gd name="T9" fmla="*/ 0 h 607"/>
                  <a:gd name="T10" fmla="*/ 0 w 623"/>
                  <a:gd name="T11" fmla="*/ 0 h 607"/>
                  <a:gd name="T12" fmla="*/ 0 w 623"/>
                  <a:gd name="T13" fmla="*/ 0 h 607"/>
                  <a:gd name="T14" fmla="*/ 0 w 623"/>
                  <a:gd name="T15" fmla="*/ 0 h 607"/>
                  <a:gd name="T16" fmla="*/ 0 w 623"/>
                  <a:gd name="T17" fmla="*/ 0 h 607"/>
                  <a:gd name="T18" fmla="*/ 0 w 623"/>
                  <a:gd name="T19" fmla="*/ 0 h 607"/>
                  <a:gd name="T20" fmla="*/ 0 w 623"/>
                  <a:gd name="T21" fmla="*/ 0 h 607"/>
                  <a:gd name="T22" fmla="*/ 0 w 623"/>
                  <a:gd name="T23" fmla="*/ 0 h 607"/>
                  <a:gd name="T24" fmla="*/ 0 w 623"/>
                  <a:gd name="T25" fmla="*/ 0 h 607"/>
                  <a:gd name="T26" fmla="*/ 0 w 623"/>
                  <a:gd name="T27" fmla="*/ 0 h 607"/>
                  <a:gd name="T28" fmla="*/ 0 w 623"/>
                  <a:gd name="T29" fmla="*/ 0 h 607"/>
                  <a:gd name="T30" fmla="*/ 0 w 623"/>
                  <a:gd name="T31" fmla="*/ 0 h 607"/>
                  <a:gd name="T32" fmla="*/ 0 w 623"/>
                  <a:gd name="T33" fmla="*/ 0 h 607"/>
                  <a:gd name="T34" fmla="*/ 0 w 623"/>
                  <a:gd name="T35" fmla="*/ 0 h 607"/>
                  <a:gd name="T36" fmla="*/ 0 w 623"/>
                  <a:gd name="T37" fmla="*/ 0 h 607"/>
                  <a:gd name="T38" fmla="*/ 0 w 623"/>
                  <a:gd name="T39" fmla="*/ 0 h 607"/>
                  <a:gd name="T40" fmla="*/ 0 w 623"/>
                  <a:gd name="T41" fmla="*/ 0 h 607"/>
                  <a:gd name="T42" fmla="*/ 0 w 623"/>
                  <a:gd name="T43" fmla="*/ 0 h 607"/>
                  <a:gd name="T44" fmla="*/ 0 w 623"/>
                  <a:gd name="T45" fmla="*/ 0 h 607"/>
                  <a:gd name="T46" fmla="*/ 0 w 623"/>
                  <a:gd name="T47" fmla="*/ 0 h 607"/>
                  <a:gd name="T48" fmla="*/ 0 w 623"/>
                  <a:gd name="T49" fmla="*/ 0 h 607"/>
                  <a:gd name="T50" fmla="*/ 0 w 623"/>
                  <a:gd name="T51" fmla="*/ 0 h 607"/>
                  <a:gd name="T52" fmla="*/ 0 w 623"/>
                  <a:gd name="T53" fmla="*/ 0 h 607"/>
                  <a:gd name="T54" fmla="*/ 0 w 623"/>
                  <a:gd name="T55" fmla="*/ 0 h 607"/>
                  <a:gd name="T56" fmla="*/ 0 w 623"/>
                  <a:gd name="T57" fmla="*/ 0 h 607"/>
                  <a:gd name="T58" fmla="*/ 0 w 623"/>
                  <a:gd name="T59" fmla="*/ 0 h 607"/>
                  <a:gd name="T60" fmla="*/ 0 w 623"/>
                  <a:gd name="T61" fmla="*/ 0 h 607"/>
                  <a:gd name="T62" fmla="*/ 0 w 623"/>
                  <a:gd name="T63" fmla="*/ 0 h 607"/>
                  <a:gd name="T64" fmla="*/ 0 w 623"/>
                  <a:gd name="T65" fmla="*/ 0 h 607"/>
                  <a:gd name="T66" fmla="*/ 0 w 623"/>
                  <a:gd name="T67" fmla="*/ 0 h 6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23" h="607">
                    <a:moveTo>
                      <a:pt x="117" y="51"/>
                    </a:moveTo>
                    <a:lnTo>
                      <a:pt x="136" y="59"/>
                    </a:lnTo>
                    <a:lnTo>
                      <a:pt x="156" y="71"/>
                    </a:lnTo>
                    <a:lnTo>
                      <a:pt x="174" y="81"/>
                    </a:lnTo>
                    <a:lnTo>
                      <a:pt x="193" y="92"/>
                    </a:lnTo>
                    <a:lnTo>
                      <a:pt x="212" y="103"/>
                    </a:lnTo>
                    <a:lnTo>
                      <a:pt x="232" y="117"/>
                    </a:lnTo>
                    <a:lnTo>
                      <a:pt x="250" y="127"/>
                    </a:lnTo>
                    <a:lnTo>
                      <a:pt x="269" y="141"/>
                    </a:lnTo>
                    <a:lnTo>
                      <a:pt x="250" y="144"/>
                    </a:lnTo>
                    <a:lnTo>
                      <a:pt x="239" y="154"/>
                    </a:lnTo>
                    <a:lnTo>
                      <a:pt x="229" y="168"/>
                    </a:lnTo>
                    <a:lnTo>
                      <a:pt x="223" y="182"/>
                    </a:lnTo>
                    <a:lnTo>
                      <a:pt x="223" y="184"/>
                    </a:lnTo>
                    <a:lnTo>
                      <a:pt x="223" y="188"/>
                    </a:lnTo>
                    <a:lnTo>
                      <a:pt x="223" y="190"/>
                    </a:lnTo>
                    <a:lnTo>
                      <a:pt x="248" y="200"/>
                    </a:lnTo>
                    <a:lnTo>
                      <a:pt x="269" y="218"/>
                    </a:lnTo>
                    <a:lnTo>
                      <a:pt x="289" y="234"/>
                    </a:lnTo>
                    <a:lnTo>
                      <a:pt x="308" y="253"/>
                    </a:lnTo>
                    <a:lnTo>
                      <a:pt x="324" y="274"/>
                    </a:lnTo>
                    <a:lnTo>
                      <a:pt x="340" y="294"/>
                    </a:lnTo>
                    <a:lnTo>
                      <a:pt x="359" y="310"/>
                    </a:lnTo>
                    <a:lnTo>
                      <a:pt x="379" y="326"/>
                    </a:lnTo>
                    <a:lnTo>
                      <a:pt x="390" y="324"/>
                    </a:lnTo>
                    <a:lnTo>
                      <a:pt x="400" y="324"/>
                    </a:lnTo>
                    <a:lnTo>
                      <a:pt x="411" y="321"/>
                    </a:lnTo>
                    <a:lnTo>
                      <a:pt x="425" y="318"/>
                    </a:lnTo>
                    <a:lnTo>
                      <a:pt x="436" y="318"/>
                    </a:lnTo>
                    <a:lnTo>
                      <a:pt x="446" y="315"/>
                    </a:lnTo>
                    <a:lnTo>
                      <a:pt x="457" y="315"/>
                    </a:lnTo>
                    <a:lnTo>
                      <a:pt x="469" y="315"/>
                    </a:lnTo>
                    <a:lnTo>
                      <a:pt x="490" y="345"/>
                    </a:lnTo>
                    <a:lnTo>
                      <a:pt x="510" y="375"/>
                    </a:lnTo>
                    <a:lnTo>
                      <a:pt x="529" y="405"/>
                    </a:lnTo>
                    <a:lnTo>
                      <a:pt x="547" y="438"/>
                    </a:lnTo>
                    <a:lnTo>
                      <a:pt x="567" y="468"/>
                    </a:lnTo>
                    <a:lnTo>
                      <a:pt x="586" y="501"/>
                    </a:lnTo>
                    <a:lnTo>
                      <a:pt x="605" y="531"/>
                    </a:lnTo>
                    <a:lnTo>
                      <a:pt x="623" y="561"/>
                    </a:lnTo>
                    <a:lnTo>
                      <a:pt x="591" y="566"/>
                    </a:lnTo>
                    <a:lnTo>
                      <a:pt x="558" y="574"/>
                    </a:lnTo>
                    <a:lnTo>
                      <a:pt x="526" y="580"/>
                    </a:lnTo>
                    <a:lnTo>
                      <a:pt x="496" y="586"/>
                    </a:lnTo>
                    <a:lnTo>
                      <a:pt x="464" y="591"/>
                    </a:lnTo>
                    <a:lnTo>
                      <a:pt x="430" y="596"/>
                    </a:lnTo>
                    <a:lnTo>
                      <a:pt x="398" y="602"/>
                    </a:lnTo>
                    <a:lnTo>
                      <a:pt x="365" y="607"/>
                    </a:lnTo>
                    <a:lnTo>
                      <a:pt x="363" y="568"/>
                    </a:lnTo>
                    <a:lnTo>
                      <a:pt x="363" y="528"/>
                    </a:lnTo>
                    <a:lnTo>
                      <a:pt x="359" y="487"/>
                    </a:lnTo>
                    <a:lnTo>
                      <a:pt x="349" y="446"/>
                    </a:lnTo>
                    <a:lnTo>
                      <a:pt x="359" y="435"/>
                    </a:lnTo>
                    <a:lnTo>
                      <a:pt x="315" y="381"/>
                    </a:lnTo>
                    <a:lnTo>
                      <a:pt x="269" y="326"/>
                    </a:lnTo>
                    <a:lnTo>
                      <a:pt x="226" y="274"/>
                    </a:lnTo>
                    <a:lnTo>
                      <a:pt x="179" y="220"/>
                    </a:lnTo>
                    <a:lnTo>
                      <a:pt x="136" y="168"/>
                    </a:lnTo>
                    <a:lnTo>
                      <a:pt x="90" y="114"/>
                    </a:lnTo>
                    <a:lnTo>
                      <a:pt x="46" y="62"/>
                    </a:lnTo>
                    <a:lnTo>
                      <a:pt x="0" y="11"/>
                    </a:lnTo>
                    <a:lnTo>
                      <a:pt x="7" y="5"/>
                    </a:lnTo>
                    <a:lnTo>
                      <a:pt x="21" y="2"/>
                    </a:lnTo>
                    <a:lnTo>
                      <a:pt x="35" y="2"/>
                    </a:lnTo>
                    <a:lnTo>
                      <a:pt x="48" y="0"/>
                    </a:lnTo>
                    <a:lnTo>
                      <a:pt x="68" y="7"/>
                    </a:lnTo>
                    <a:lnTo>
                      <a:pt x="85" y="21"/>
                    </a:lnTo>
                    <a:lnTo>
                      <a:pt x="101" y="37"/>
                    </a:lnTo>
                    <a:lnTo>
                      <a:pt x="117" y="51"/>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31" name="Freeform 41"/>
              <p:cNvSpPr/>
              <p:nvPr/>
            </p:nvSpPr>
            <p:spPr bwMode="auto">
              <a:xfrm>
                <a:off x="3015" y="2054"/>
                <a:ext cx="136" cy="164"/>
              </a:xfrm>
              <a:custGeom>
                <a:avLst/>
                <a:gdLst>
                  <a:gd name="T0" fmla="*/ 0 w 545"/>
                  <a:gd name="T1" fmla="*/ 0 h 654"/>
                  <a:gd name="T2" fmla="*/ 0 w 545"/>
                  <a:gd name="T3" fmla="*/ 0 h 654"/>
                  <a:gd name="T4" fmla="*/ 0 w 545"/>
                  <a:gd name="T5" fmla="*/ 0 h 654"/>
                  <a:gd name="T6" fmla="*/ 0 w 545"/>
                  <a:gd name="T7" fmla="*/ 0 h 654"/>
                  <a:gd name="T8" fmla="*/ 0 w 545"/>
                  <a:gd name="T9" fmla="*/ 0 h 654"/>
                  <a:gd name="T10" fmla="*/ 0 w 545"/>
                  <a:gd name="T11" fmla="*/ 0 h 654"/>
                  <a:gd name="T12" fmla="*/ 0 w 545"/>
                  <a:gd name="T13" fmla="*/ 0 h 654"/>
                  <a:gd name="T14" fmla="*/ 0 w 545"/>
                  <a:gd name="T15" fmla="*/ 0 h 654"/>
                  <a:gd name="T16" fmla="*/ 0 w 545"/>
                  <a:gd name="T17" fmla="*/ 0 h 654"/>
                  <a:gd name="T18" fmla="*/ 0 w 545"/>
                  <a:gd name="T19" fmla="*/ 0 h 654"/>
                  <a:gd name="T20" fmla="*/ 0 w 545"/>
                  <a:gd name="T21" fmla="*/ 0 h 654"/>
                  <a:gd name="T22" fmla="*/ 0 w 545"/>
                  <a:gd name="T23" fmla="*/ 0 h 654"/>
                  <a:gd name="T24" fmla="*/ 0 w 545"/>
                  <a:gd name="T25" fmla="*/ 0 h 654"/>
                  <a:gd name="T26" fmla="*/ 0 w 545"/>
                  <a:gd name="T27" fmla="*/ 0 h 654"/>
                  <a:gd name="T28" fmla="*/ 0 w 545"/>
                  <a:gd name="T29" fmla="*/ 0 h 654"/>
                  <a:gd name="T30" fmla="*/ 0 w 545"/>
                  <a:gd name="T31" fmla="*/ 0 h 654"/>
                  <a:gd name="T32" fmla="*/ 0 w 545"/>
                  <a:gd name="T33" fmla="*/ 0 h 654"/>
                  <a:gd name="T34" fmla="*/ 0 w 545"/>
                  <a:gd name="T35" fmla="*/ 0 h 654"/>
                  <a:gd name="T36" fmla="*/ 0 w 545"/>
                  <a:gd name="T37" fmla="*/ 0 h 654"/>
                  <a:gd name="T38" fmla="*/ 0 w 545"/>
                  <a:gd name="T39" fmla="*/ 0 h 654"/>
                  <a:gd name="T40" fmla="*/ 0 w 545"/>
                  <a:gd name="T41" fmla="*/ 0 h 654"/>
                  <a:gd name="T42" fmla="*/ 0 w 545"/>
                  <a:gd name="T43" fmla="*/ 0 h 654"/>
                  <a:gd name="T44" fmla="*/ 0 w 545"/>
                  <a:gd name="T45" fmla="*/ 0 h 654"/>
                  <a:gd name="T46" fmla="*/ 0 w 545"/>
                  <a:gd name="T47" fmla="*/ 0 h 654"/>
                  <a:gd name="T48" fmla="*/ 0 w 545"/>
                  <a:gd name="T49" fmla="*/ 0 h 654"/>
                  <a:gd name="T50" fmla="*/ 0 w 545"/>
                  <a:gd name="T51" fmla="*/ 0 h 654"/>
                  <a:gd name="T52" fmla="*/ 0 w 545"/>
                  <a:gd name="T53" fmla="*/ 0 h 654"/>
                  <a:gd name="T54" fmla="*/ 0 w 545"/>
                  <a:gd name="T55" fmla="*/ 0 h 654"/>
                  <a:gd name="T56" fmla="*/ 0 w 545"/>
                  <a:gd name="T57" fmla="*/ 0 h 654"/>
                  <a:gd name="T58" fmla="*/ 0 w 545"/>
                  <a:gd name="T59" fmla="*/ 0 h 654"/>
                  <a:gd name="T60" fmla="*/ 0 w 545"/>
                  <a:gd name="T61" fmla="*/ 0 h 654"/>
                  <a:gd name="T62" fmla="*/ 0 w 545"/>
                  <a:gd name="T63" fmla="*/ 0 h 654"/>
                  <a:gd name="T64" fmla="*/ 0 w 545"/>
                  <a:gd name="T65" fmla="*/ 0 h 654"/>
                  <a:gd name="T66" fmla="*/ 0 w 545"/>
                  <a:gd name="T67" fmla="*/ 0 h 654"/>
                  <a:gd name="T68" fmla="*/ 0 w 545"/>
                  <a:gd name="T69" fmla="*/ 0 h 654"/>
                  <a:gd name="T70" fmla="*/ 0 w 545"/>
                  <a:gd name="T71" fmla="*/ 0 h 654"/>
                  <a:gd name="T72" fmla="*/ 0 w 545"/>
                  <a:gd name="T73" fmla="*/ 0 h 654"/>
                  <a:gd name="T74" fmla="*/ 0 w 545"/>
                  <a:gd name="T75" fmla="*/ 0 h 654"/>
                  <a:gd name="T76" fmla="*/ 0 w 545"/>
                  <a:gd name="T77" fmla="*/ 0 h 654"/>
                  <a:gd name="T78" fmla="*/ 0 w 545"/>
                  <a:gd name="T79" fmla="*/ 0 h 654"/>
                  <a:gd name="T80" fmla="*/ 0 w 545"/>
                  <a:gd name="T81" fmla="*/ 0 h 654"/>
                  <a:gd name="T82" fmla="*/ 0 w 545"/>
                  <a:gd name="T83" fmla="*/ 0 h 6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45" h="654">
                    <a:moveTo>
                      <a:pt x="211" y="136"/>
                    </a:moveTo>
                    <a:lnTo>
                      <a:pt x="255" y="196"/>
                    </a:lnTo>
                    <a:lnTo>
                      <a:pt x="295" y="256"/>
                    </a:lnTo>
                    <a:lnTo>
                      <a:pt x="338" y="316"/>
                    </a:lnTo>
                    <a:lnTo>
                      <a:pt x="379" y="376"/>
                    </a:lnTo>
                    <a:lnTo>
                      <a:pt x="423" y="439"/>
                    </a:lnTo>
                    <a:lnTo>
                      <a:pt x="464" y="499"/>
                    </a:lnTo>
                    <a:lnTo>
                      <a:pt x="505" y="559"/>
                    </a:lnTo>
                    <a:lnTo>
                      <a:pt x="545" y="619"/>
                    </a:lnTo>
                    <a:lnTo>
                      <a:pt x="522" y="624"/>
                    </a:lnTo>
                    <a:lnTo>
                      <a:pt x="497" y="630"/>
                    </a:lnTo>
                    <a:lnTo>
                      <a:pt x="469" y="632"/>
                    </a:lnTo>
                    <a:lnTo>
                      <a:pt x="445" y="637"/>
                    </a:lnTo>
                    <a:lnTo>
                      <a:pt x="418" y="640"/>
                    </a:lnTo>
                    <a:lnTo>
                      <a:pt x="393" y="646"/>
                    </a:lnTo>
                    <a:lnTo>
                      <a:pt x="366" y="649"/>
                    </a:lnTo>
                    <a:lnTo>
                      <a:pt x="342" y="654"/>
                    </a:lnTo>
                    <a:lnTo>
                      <a:pt x="338" y="626"/>
                    </a:lnTo>
                    <a:lnTo>
                      <a:pt x="336" y="602"/>
                    </a:lnTo>
                    <a:lnTo>
                      <a:pt x="336" y="578"/>
                    </a:lnTo>
                    <a:lnTo>
                      <a:pt x="336" y="553"/>
                    </a:lnTo>
                    <a:lnTo>
                      <a:pt x="347" y="553"/>
                    </a:lnTo>
                    <a:lnTo>
                      <a:pt x="361" y="553"/>
                    </a:lnTo>
                    <a:lnTo>
                      <a:pt x="374" y="553"/>
                    </a:lnTo>
                    <a:lnTo>
                      <a:pt x="386" y="550"/>
                    </a:lnTo>
                    <a:lnTo>
                      <a:pt x="396" y="550"/>
                    </a:lnTo>
                    <a:lnTo>
                      <a:pt x="407" y="545"/>
                    </a:lnTo>
                    <a:lnTo>
                      <a:pt x="415" y="537"/>
                    </a:lnTo>
                    <a:lnTo>
                      <a:pt x="421" y="523"/>
                    </a:lnTo>
                    <a:lnTo>
                      <a:pt x="421" y="509"/>
                    </a:lnTo>
                    <a:lnTo>
                      <a:pt x="418" y="499"/>
                    </a:lnTo>
                    <a:lnTo>
                      <a:pt x="412" y="488"/>
                    </a:lnTo>
                    <a:lnTo>
                      <a:pt x="402" y="483"/>
                    </a:lnTo>
                    <a:lnTo>
                      <a:pt x="391" y="479"/>
                    </a:lnTo>
                    <a:lnTo>
                      <a:pt x="377" y="477"/>
                    </a:lnTo>
                    <a:lnTo>
                      <a:pt x="366" y="477"/>
                    </a:lnTo>
                    <a:lnTo>
                      <a:pt x="356" y="477"/>
                    </a:lnTo>
                    <a:lnTo>
                      <a:pt x="342" y="477"/>
                    </a:lnTo>
                    <a:lnTo>
                      <a:pt x="331" y="477"/>
                    </a:lnTo>
                    <a:lnTo>
                      <a:pt x="322" y="477"/>
                    </a:lnTo>
                    <a:lnTo>
                      <a:pt x="312" y="477"/>
                    </a:lnTo>
                    <a:lnTo>
                      <a:pt x="298" y="463"/>
                    </a:lnTo>
                    <a:lnTo>
                      <a:pt x="285" y="447"/>
                    </a:lnTo>
                    <a:lnTo>
                      <a:pt x="271" y="430"/>
                    </a:lnTo>
                    <a:lnTo>
                      <a:pt x="260" y="414"/>
                    </a:lnTo>
                    <a:lnTo>
                      <a:pt x="246" y="401"/>
                    </a:lnTo>
                    <a:lnTo>
                      <a:pt x="235" y="384"/>
                    </a:lnTo>
                    <a:lnTo>
                      <a:pt x="225" y="368"/>
                    </a:lnTo>
                    <a:lnTo>
                      <a:pt x="211" y="354"/>
                    </a:lnTo>
                    <a:lnTo>
                      <a:pt x="214" y="338"/>
                    </a:lnTo>
                    <a:lnTo>
                      <a:pt x="216" y="324"/>
                    </a:lnTo>
                    <a:lnTo>
                      <a:pt x="214" y="313"/>
                    </a:lnTo>
                    <a:lnTo>
                      <a:pt x="200" y="302"/>
                    </a:lnTo>
                    <a:lnTo>
                      <a:pt x="202" y="292"/>
                    </a:lnTo>
                    <a:lnTo>
                      <a:pt x="197" y="283"/>
                    </a:lnTo>
                    <a:lnTo>
                      <a:pt x="189" y="278"/>
                    </a:lnTo>
                    <a:lnTo>
                      <a:pt x="186" y="267"/>
                    </a:lnTo>
                    <a:lnTo>
                      <a:pt x="120" y="177"/>
                    </a:lnTo>
                    <a:lnTo>
                      <a:pt x="137" y="175"/>
                    </a:lnTo>
                    <a:lnTo>
                      <a:pt x="154" y="171"/>
                    </a:lnTo>
                    <a:lnTo>
                      <a:pt x="167" y="169"/>
                    </a:lnTo>
                    <a:lnTo>
                      <a:pt x="175" y="157"/>
                    </a:lnTo>
                    <a:lnTo>
                      <a:pt x="175" y="150"/>
                    </a:lnTo>
                    <a:lnTo>
                      <a:pt x="178" y="141"/>
                    </a:lnTo>
                    <a:lnTo>
                      <a:pt x="181" y="134"/>
                    </a:lnTo>
                    <a:lnTo>
                      <a:pt x="181" y="128"/>
                    </a:lnTo>
                    <a:lnTo>
                      <a:pt x="170" y="117"/>
                    </a:lnTo>
                    <a:lnTo>
                      <a:pt x="156" y="106"/>
                    </a:lnTo>
                    <a:lnTo>
                      <a:pt x="142" y="101"/>
                    </a:lnTo>
                    <a:lnTo>
                      <a:pt x="129" y="95"/>
                    </a:lnTo>
                    <a:lnTo>
                      <a:pt x="115" y="93"/>
                    </a:lnTo>
                    <a:lnTo>
                      <a:pt x="99" y="93"/>
                    </a:lnTo>
                    <a:lnTo>
                      <a:pt x="85" y="95"/>
                    </a:lnTo>
                    <a:lnTo>
                      <a:pt x="69" y="98"/>
                    </a:lnTo>
                    <a:lnTo>
                      <a:pt x="0" y="8"/>
                    </a:lnTo>
                    <a:lnTo>
                      <a:pt x="12" y="5"/>
                    </a:lnTo>
                    <a:lnTo>
                      <a:pt x="23" y="3"/>
                    </a:lnTo>
                    <a:lnTo>
                      <a:pt x="34" y="3"/>
                    </a:lnTo>
                    <a:lnTo>
                      <a:pt x="44" y="8"/>
                    </a:lnTo>
                    <a:lnTo>
                      <a:pt x="64" y="5"/>
                    </a:lnTo>
                    <a:lnTo>
                      <a:pt x="80" y="3"/>
                    </a:lnTo>
                    <a:lnTo>
                      <a:pt x="96" y="0"/>
                    </a:lnTo>
                    <a:lnTo>
                      <a:pt x="110" y="3"/>
                    </a:lnTo>
                    <a:lnTo>
                      <a:pt x="211" y="136"/>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32" name="Freeform 42"/>
              <p:cNvSpPr/>
              <p:nvPr/>
            </p:nvSpPr>
            <p:spPr bwMode="auto">
              <a:xfrm>
                <a:off x="2702" y="2062"/>
                <a:ext cx="83" cy="205"/>
              </a:xfrm>
              <a:custGeom>
                <a:avLst/>
                <a:gdLst>
                  <a:gd name="T0" fmla="*/ 0 w 329"/>
                  <a:gd name="T1" fmla="*/ 0 h 820"/>
                  <a:gd name="T2" fmla="*/ 0 w 329"/>
                  <a:gd name="T3" fmla="*/ 0 h 820"/>
                  <a:gd name="T4" fmla="*/ 0 w 329"/>
                  <a:gd name="T5" fmla="*/ 0 h 820"/>
                  <a:gd name="T6" fmla="*/ 0 w 329"/>
                  <a:gd name="T7" fmla="*/ 0 h 820"/>
                  <a:gd name="T8" fmla="*/ 0 w 329"/>
                  <a:gd name="T9" fmla="*/ 0 h 820"/>
                  <a:gd name="T10" fmla="*/ 0 w 329"/>
                  <a:gd name="T11" fmla="*/ 0 h 820"/>
                  <a:gd name="T12" fmla="*/ 0 w 329"/>
                  <a:gd name="T13" fmla="*/ 0 h 820"/>
                  <a:gd name="T14" fmla="*/ 0 w 329"/>
                  <a:gd name="T15" fmla="*/ 0 h 820"/>
                  <a:gd name="T16" fmla="*/ 0 w 329"/>
                  <a:gd name="T17" fmla="*/ 0 h 820"/>
                  <a:gd name="T18" fmla="*/ 0 w 329"/>
                  <a:gd name="T19" fmla="*/ 0 h 820"/>
                  <a:gd name="T20" fmla="*/ 0 w 329"/>
                  <a:gd name="T21" fmla="*/ 0 h 820"/>
                  <a:gd name="T22" fmla="*/ 0 w 329"/>
                  <a:gd name="T23" fmla="*/ 0 h 820"/>
                  <a:gd name="T24" fmla="*/ 0 w 329"/>
                  <a:gd name="T25" fmla="*/ 0 h 820"/>
                  <a:gd name="T26" fmla="*/ 0 w 329"/>
                  <a:gd name="T27" fmla="*/ 0 h 820"/>
                  <a:gd name="T28" fmla="*/ 0 w 329"/>
                  <a:gd name="T29" fmla="*/ 0 h 820"/>
                  <a:gd name="T30" fmla="*/ 0 w 329"/>
                  <a:gd name="T31" fmla="*/ 0 h 820"/>
                  <a:gd name="T32" fmla="*/ 0 w 329"/>
                  <a:gd name="T33" fmla="*/ 0 h 820"/>
                  <a:gd name="T34" fmla="*/ 0 w 329"/>
                  <a:gd name="T35" fmla="*/ 0 h 820"/>
                  <a:gd name="T36" fmla="*/ 0 w 329"/>
                  <a:gd name="T37" fmla="*/ 0 h 820"/>
                  <a:gd name="T38" fmla="*/ 0 w 329"/>
                  <a:gd name="T39" fmla="*/ 0 h 820"/>
                  <a:gd name="T40" fmla="*/ 0 w 329"/>
                  <a:gd name="T41" fmla="*/ 0 h 820"/>
                  <a:gd name="T42" fmla="*/ 0 w 329"/>
                  <a:gd name="T43" fmla="*/ 0 h 820"/>
                  <a:gd name="T44" fmla="*/ 0 w 329"/>
                  <a:gd name="T45" fmla="*/ 0 h 820"/>
                  <a:gd name="T46" fmla="*/ 0 w 329"/>
                  <a:gd name="T47" fmla="*/ 0 h 820"/>
                  <a:gd name="T48" fmla="*/ 0 w 329"/>
                  <a:gd name="T49" fmla="*/ 0 h 820"/>
                  <a:gd name="T50" fmla="*/ 0 w 329"/>
                  <a:gd name="T51" fmla="*/ 0 h 820"/>
                  <a:gd name="T52" fmla="*/ 0 w 329"/>
                  <a:gd name="T53" fmla="*/ 0 h 820"/>
                  <a:gd name="T54" fmla="*/ 0 w 329"/>
                  <a:gd name="T55" fmla="*/ 0 h 820"/>
                  <a:gd name="T56" fmla="*/ 0 w 329"/>
                  <a:gd name="T57" fmla="*/ 0 h 820"/>
                  <a:gd name="T58" fmla="*/ 0 w 329"/>
                  <a:gd name="T59" fmla="*/ 0 h 820"/>
                  <a:gd name="T60" fmla="*/ 0 w 329"/>
                  <a:gd name="T61" fmla="*/ 0 h 820"/>
                  <a:gd name="T62" fmla="*/ 0 w 329"/>
                  <a:gd name="T63" fmla="*/ 0 h 820"/>
                  <a:gd name="T64" fmla="*/ 0 w 329"/>
                  <a:gd name="T65" fmla="*/ 0 h 820"/>
                  <a:gd name="T66" fmla="*/ 0 w 329"/>
                  <a:gd name="T67" fmla="*/ 0 h 820"/>
                  <a:gd name="T68" fmla="*/ 0 w 329"/>
                  <a:gd name="T69" fmla="*/ 0 h 820"/>
                  <a:gd name="T70" fmla="*/ 0 w 329"/>
                  <a:gd name="T71" fmla="*/ 0 h 820"/>
                  <a:gd name="T72" fmla="*/ 0 w 329"/>
                  <a:gd name="T73" fmla="*/ 0 h 820"/>
                  <a:gd name="T74" fmla="*/ 0 w 329"/>
                  <a:gd name="T75" fmla="*/ 0 h 820"/>
                  <a:gd name="T76" fmla="*/ 0 w 329"/>
                  <a:gd name="T77" fmla="*/ 0 h 820"/>
                  <a:gd name="T78" fmla="*/ 0 w 329"/>
                  <a:gd name="T79" fmla="*/ 0 h 820"/>
                  <a:gd name="T80" fmla="*/ 0 w 329"/>
                  <a:gd name="T81" fmla="*/ 0 h 820"/>
                  <a:gd name="T82" fmla="*/ 0 w 329"/>
                  <a:gd name="T83" fmla="*/ 0 h 820"/>
                  <a:gd name="T84" fmla="*/ 0 w 329"/>
                  <a:gd name="T85" fmla="*/ 0 h 820"/>
                  <a:gd name="T86" fmla="*/ 0 w 329"/>
                  <a:gd name="T87" fmla="*/ 0 h 820"/>
                  <a:gd name="T88" fmla="*/ 0 w 329"/>
                  <a:gd name="T89" fmla="*/ 0 h 820"/>
                  <a:gd name="T90" fmla="*/ 0 w 329"/>
                  <a:gd name="T91" fmla="*/ 0 h 820"/>
                  <a:gd name="T92" fmla="*/ 0 w 329"/>
                  <a:gd name="T93" fmla="*/ 0 h 820"/>
                  <a:gd name="T94" fmla="*/ 0 w 329"/>
                  <a:gd name="T95" fmla="*/ 0 h 820"/>
                  <a:gd name="T96" fmla="*/ 0 w 329"/>
                  <a:gd name="T97" fmla="*/ 0 h 8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820">
                    <a:moveTo>
                      <a:pt x="35" y="11"/>
                    </a:moveTo>
                    <a:lnTo>
                      <a:pt x="38" y="25"/>
                    </a:lnTo>
                    <a:lnTo>
                      <a:pt x="46" y="35"/>
                    </a:lnTo>
                    <a:lnTo>
                      <a:pt x="54" y="48"/>
                    </a:lnTo>
                    <a:lnTo>
                      <a:pt x="59" y="60"/>
                    </a:lnTo>
                    <a:lnTo>
                      <a:pt x="89" y="133"/>
                    </a:lnTo>
                    <a:lnTo>
                      <a:pt x="122" y="204"/>
                    </a:lnTo>
                    <a:lnTo>
                      <a:pt x="155" y="278"/>
                    </a:lnTo>
                    <a:lnTo>
                      <a:pt x="188" y="349"/>
                    </a:lnTo>
                    <a:lnTo>
                      <a:pt x="220" y="422"/>
                    </a:lnTo>
                    <a:lnTo>
                      <a:pt x="253" y="492"/>
                    </a:lnTo>
                    <a:lnTo>
                      <a:pt x="289" y="563"/>
                    </a:lnTo>
                    <a:lnTo>
                      <a:pt x="321" y="634"/>
                    </a:lnTo>
                    <a:lnTo>
                      <a:pt x="324" y="678"/>
                    </a:lnTo>
                    <a:lnTo>
                      <a:pt x="326" y="724"/>
                    </a:lnTo>
                    <a:lnTo>
                      <a:pt x="329" y="768"/>
                    </a:lnTo>
                    <a:lnTo>
                      <a:pt x="329" y="814"/>
                    </a:lnTo>
                    <a:lnTo>
                      <a:pt x="324" y="814"/>
                    </a:lnTo>
                    <a:lnTo>
                      <a:pt x="319" y="818"/>
                    </a:lnTo>
                    <a:lnTo>
                      <a:pt x="313" y="820"/>
                    </a:lnTo>
                    <a:lnTo>
                      <a:pt x="305" y="820"/>
                    </a:lnTo>
                    <a:lnTo>
                      <a:pt x="308" y="814"/>
                    </a:lnTo>
                    <a:lnTo>
                      <a:pt x="305" y="812"/>
                    </a:lnTo>
                    <a:lnTo>
                      <a:pt x="303" y="806"/>
                    </a:lnTo>
                    <a:lnTo>
                      <a:pt x="303" y="800"/>
                    </a:lnTo>
                    <a:lnTo>
                      <a:pt x="319" y="779"/>
                    </a:lnTo>
                    <a:lnTo>
                      <a:pt x="324" y="719"/>
                    </a:lnTo>
                    <a:lnTo>
                      <a:pt x="316" y="664"/>
                    </a:lnTo>
                    <a:lnTo>
                      <a:pt x="299" y="651"/>
                    </a:lnTo>
                    <a:lnTo>
                      <a:pt x="299" y="689"/>
                    </a:lnTo>
                    <a:lnTo>
                      <a:pt x="303" y="722"/>
                    </a:lnTo>
                    <a:lnTo>
                      <a:pt x="303" y="757"/>
                    </a:lnTo>
                    <a:lnTo>
                      <a:pt x="299" y="795"/>
                    </a:lnTo>
                    <a:lnTo>
                      <a:pt x="261" y="708"/>
                    </a:lnTo>
                    <a:lnTo>
                      <a:pt x="223" y="623"/>
                    </a:lnTo>
                    <a:lnTo>
                      <a:pt x="185" y="536"/>
                    </a:lnTo>
                    <a:lnTo>
                      <a:pt x="149" y="452"/>
                    </a:lnTo>
                    <a:lnTo>
                      <a:pt x="112" y="365"/>
                    </a:lnTo>
                    <a:lnTo>
                      <a:pt x="73" y="280"/>
                    </a:lnTo>
                    <a:lnTo>
                      <a:pt x="38" y="193"/>
                    </a:lnTo>
                    <a:lnTo>
                      <a:pt x="0" y="108"/>
                    </a:lnTo>
                    <a:lnTo>
                      <a:pt x="2" y="81"/>
                    </a:lnTo>
                    <a:lnTo>
                      <a:pt x="8" y="51"/>
                    </a:lnTo>
                    <a:lnTo>
                      <a:pt x="13" y="25"/>
                    </a:lnTo>
                    <a:lnTo>
                      <a:pt x="21" y="0"/>
                    </a:lnTo>
                    <a:lnTo>
                      <a:pt x="27" y="0"/>
                    </a:lnTo>
                    <a:lnTo>
                      <a:pt x="32" y="2"/>
                    </a:lnTo>
                    <a:lnTo>
                      <a:pt x="35" y="7"/>
                    </a:lnTo>
                    <a:lnTo>
                      <a:pt x="35" y="11"/>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33" name="Freeform 43"/>
              <p:cNvSpPr/>
              <p:nvPr/>
            </p:nvSpPr>
            <p:spPr bwMode="auto">
              <a:xfrm>
                <a:off x="2780" y="2064"/>
                <a:ext cx="281" cy="106"/>
              </a:xfrm>
              <a:custGeom>
                <a:avLst/>
                <a:gdLst>
                  <a:gd name="T0" fmla="*/ 0 w 1126"/>
                  <a:gd name="T1" fmla="*/ 0 h 423"/>
                  <a:gd name="T2" fmla="*/ 0 w 1126"/>
                  <a:gd name="T3" fmla="*/ 0 h 423"/>
                  <a:gd name="T4" fmla="*/ 0 w 1126"/>
                  <a:gd name="T5" fmla="*/ 0 h 423"/>
                  <a:gd name="T6" fmla="*/ 0 w 1126"/>
                  <a:gd name="T7" fmla="*/ 0 h 423"/>
                  <a:gd name="T8" fmla="*/ 0 w 1126"/>
                  <a:gd name="T9" fmla="*/ 0 h 423"/>
                  <a:gd name="T10" fmla="*/ 0 w 1126"/>
                  <a:gd name="T11" fmla="*/ 0 h 423"/>
                  <a:gd name="T12" fmla="*/ 0 w 1126"/>
                  <a:gd name="T13" fmla="*/ 0 h 423"/>
                  <a:gd name="T14" fmla="*/ 0 w 1126"/>
                  <a:gd name="T15" fmla="*/ 0 h 423"/>
                  <a:gd name="T16" fmla="*/ 0 w 1126"/>
                  <a:gd name="T17" fmla="*/ 0 h 423"/>
                  <a:gd name="T18" fmla="*/ 0 w 1126"/>
                  <a:gd name="T19" fmla="*/ 0 h 423"/>
                  <a:gd name="T20" fmla="*/ 0 w 1126"/>
                  <a:gd name="T21" fmla="*/ 0 h 423"/>
                  <a:gd name="T22" fmla="*/ 0 w 1126"/>
                  <a:gd name="T23" fmla="*/ 0 h 423"/>
                  <a:gd name="T24" fmla="*/ 0 w 1126"/>
                  <a:gd name="T25" fmla="*/ 0 h 423"/>
                  <a:gd name="T26" fmla="*/ 0 w 1126"/>
                  <a:gd name="T27" fmla="*/ 0 h 423"/>
                  <a:gd name="T28" fmla="*/ 0 w 1126"/>
                  <a:gd name="T29" fmla="*/ 0 h 423"/>
                  <a:gd name="T30" fmla="*/ 0 w 1126"/>
                  <a:gd name="T31" fmla="*/ 0 h 423"/>
                  <a:gd name="T32" fmla="*/ 0 w 1126"/>
                  <a:gd name="T33" fmla="*/ 0 h 423"/>
                  <a:gd name="T34" fmla="*/ 0 w 1126"/>
                  <a:gd name="T35" fmla="*/ 0 h 423"/>
                  <a:gd name="T36" fmla="*/ 0 w 1126"/>
                  <a:gd name="T37" fmla="*/ 0 h 423"/>
                  <a:gd name="T38" fmla="*/ 0 w 1126"/>
                  <a:gd name="T39" fmla="*/ 0 h 423"/>
                  <a:gd name="T40" fmla="*/ 0 w 1126"/>
                  <a:gd name="T41" fmla="*/ 0 h 423"/>
                  <a:gd name="T42" fmla="*/ 0 w 1126"/>
                  <a:gd name="T43" fmla="*/ 0 h 423"/>
                  <a:gd name="T44" fmla="*/ 0 w 1126"/>
                  <a:gd name="T45" fmla="*/ 0 h 423"/>
                  <a:gd name="T46" fmla="*/ 0 w 1126"/>
                  <a:gd name="T47" fmla="*/ 0 h 423"/>
                  <a:gd name="T48" fmla="*/ 0 w 1126"/>
                  <a:gd name="T49" fmla="*/ 0 h 423"/>
                  <a:gd name="T50" fmla="*/ 0 w 1126"/>
                  <a:gd name="T51" fmla="*/ 0 h 423"/>
                  <a:gd name="T52" fmla="*/ 0 w 1126"/>
                  <a:gd name="T53" fmla="*/ 0 h 423"/>
                  <a:gd name="T54" fmla="*/ 0 w 1126"/>
                  <a:gd name="T55" fmla="*/ 0 h 423"/>
                  <a:gd name="T56" fmla="*/ 0 w 1126"/>
                  <a:gd name="T57" fmla="*/ 0 h 423"/>
                  <a:gd name="T58" fmla="*/ 0 w 1126"/>
                  <a:gd name="T59" fmla="*/ 0 h 423"/>
                  <a:gd name="T60" fmla="*/ 0 w 1126"/>
                  <a:gd name="T61" fmla="*/ 0 h 423"/>
                  <a:gd name="T62" fmla="*/ 0 w 1126"/>
                  <a:gd name="T63" fmla="*/ 0 h 423"/>
                  <a:gd name="T64" fmla="*/ 0 w 1126"/>
                  <a:gd name="T65" fmla="*/ 0 h 423"/>
                  <a:gd name="T66" fmla="*/ 0 w 1126"/>
                  <a:gd name="T67" fmla="*/ 0 h 4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26" h="423">
                    <a:moveTo>
                      <a:pt x="1126" y="262"/>
                    </a:moveTo>
                    <a:lnTo>
                      <a:pt x="1104" y="278"/>
                    </a:lnTo>
                    <a:lnTo>
                      <a:pt x="1082" y="292"/>
                    </a:lnTo>
                    <a:lnTo>
                      <a:pt x="1058" y="301"/>
                    </a:lnTo>
                    <a:lnTo>
                      <a:pt x="1034" y="306"/>
                    </a:lnTo>
                    <a:lnTo>
                      <a:pt x="1006" y="312"/>
                    </a:lnTo>
                    <a:lnTo>
                      <a:pt x="979" y="314"/>
                    </a:lnTo>
                    <a:lnTo>
                      <a:pt x="952" y="317"/>
                    </a:lnTo>
                    <a:lnTo>
                      <a:pt x="924" y="322"/>
                    </a:lnTo>
                    <a:lnTo>
                      <a:pt x="881" y="331"/>
                    </a:lnTo>
                    <a:lnTo>
                      <a:pt x="839" y="336"/>
                    </a:lnTo>
                    <a:lnTo>
                      <a:pt x="796" y="344"/>
                    </a:lnTo>
                    <a:lnTo>
                      <a:pt x="752" y="349"/>
                    </a:lnTo>
                    <a:lnTo>
                      <a:pt x="712" y="358"/>
                    </a:lnTo>
                    <a:lnTo>
                      <a:pt x="668" y="363"/>
                    </a:lnTo>
                    <a:lnTo>
                      <a:pt x="625" y="368"/>
                    </a:lnTo>
                    <a:lnTo>
                      <a:pt x="584" y="374"/>
                    </a:lnTo>
                    <a:lnTo>
                      <a:pt x="540" y="379"/>
                    </a:lnTo>
                    <a:lnTo>
                      <a:pt x="499" y="388"/>
                    </a:lnTo>
                    <a:lnTo>
                      <a:pt x="455" y="393"/>
                    </a:lnTo>
                    <a:lnTo>
                      <a:pt x="414" y="399"/>
                    </a:lnTo>
                    <a:lnTo>
                      <a:pt x="371" y="404"/>
                    </a:lnTo>
                    <a:lnTo>
                      <a:pt x="330" y="409"/>
                    </a:lnTo>
                    <a:lnTo>
                      <a:pt x="287" y="418"/>
                    </a:lnTo>
                    <a:lnTo>
                      <a:pt x="246" y="423"/>
                    </a:lnTo>
                    <a:lnTo>
                      <a:pt x="232" y="423"/>
                    </a:lnTo>
                    <a:lnTo>
                      <a:pt x="216" y="423"/>
                    </a:lnTo>
                    <a:lnTo>
                      <a:pt x="202" y="423"/>
                    </a:lnTo>
                    <a:lnTo>
                      <a:pt x="188" y="420"/>
                    </a:lnTo>
                    <a:lnTo>
                      <a:pt x="172" y="420"/>
                    </a:lnTo>
                    <a:lnTo>
                      <a:pt x="158" y="415"/>
                    </a:lnTo>
                    <a:lnTo>
                      <a:pt x="145" y="412"/>
                    </a:lnTo>
                    <a:lnTo>
                      <a:pt x="131" y="407"/>
                    </a:lnTo>
                    <a:lnTo>
                      <a:pt x="112" y="379"/>
                    </a:lnTo>
                    <a:lnTo>
                      <a:pt x="96" y="349"/>
                    </a:lnTo>
                    <a:lnTo>
                      <a:pt x="80" y="319"/>
                    </a:lnTo>
                    <a:lnTo>
                      <a:pt x="66" y="289"/>
                    </a:lnTo>
                    <a:lnTo>
                      <a:pt x="50" y="257"/>
                    </a:lnTo>
                    <a:lnTo>
                      <a:pt x="33" y="227"/>
                    </a:lnTo>
                    <a:lnTo>
                      <a:pt x="16" y="197"/>
                    </a:lnTo>
                    <a:lnTo>
                      <a:pt x="0" y="167"/>
                    </a:lnTo>
                    <a:lnTo>
                      <a:pt x="39" y="208"/>
                    </a:lnTo>
                    <a:lnTo>
                      <a:pt x="85" y="246"/>
                    </a:lnTo>
                    <a:lnTo>
                      <a:pt x="140" y="278"/>
                    </a:lnTo>
                    <a:lnTo>
                      <a:pt x="200" y="306"/>
                    </a:lnTo>
                    <a:lnTo>
                      <a:pt x="265" y="328"/>
                    </a:lnTo>
                    <a:lnTo>
                      <a:pt x="333" y="347"/>
                    </a:lnTo>
                    <a:lnTo>
                      <a:pt x="404" y="358"/>
                    </a:lnTo>
                    <a:lnTo>
                      <a:pt x="478" y="363"/>
                    </a:lnTo>
                    <a:lnTo>
                      <a:pt x="549" y="363"/>
                    </a:lnTo>
                    <a:lnTo>
                      <a:pt x="619" y="358"/>
                    </a:lnTo>
                    <a:lnTo>
                      <a:pt x="687" y="349"/>
                    </a:lnTo>
                    <a:lnTo>
                      <a:pt x="750" y="331"/>
                    </a:lnTo>
                    <a:lnTo>
                      <a:pt x="809" y="308"/>
                    </a:lnTo>
                    <a:lnTo>
                      <a:pt x="864" y="278"/>
                    </a:lnTo>
                    <a:lnTo>
                      <a:pt x="908" y="243"/>
                    </a:lnTo>
                    <a:lnTo>
                      <a:pt x="946" y="202"/>
                    </a:lnTo>
                    <a:lnTo>
                      <a:pt x="960" y="151"/>
                    </a:lnTo>
                    <a:lnTo>
                      <a:pt x="970" y="96"/>
                    </a:lnTo>
                    <a:lnTo>
                      <a:pt x="968" y="44"/>
                    </a:lnTo>
                    <a:lnTo>
                      <a:pt x="940" y="0"/>
                    </a:lnTo>
                    <a:lnTo>
                      <a:pt x="965" y="31"/>
                    </a:lnTo>
                    <a:lnTo>
                      <a:pt x="990" y="64"/>
                    </a:lnTo>
                    <a:lnTo>
                      <a:pt x="1014" y="96"/>
                    </a:lnTo>
                    <a:lnTo>
                      <a:pt x="1036" y="129"/>
                    </a:lnTo>
                    <a:lnTo>
                      <a:pt x="1058" y="161"/>
                    </a:lnTo>
                    <a:lnTo>
                      <a:pt x="1082" y="195"/>
                    </a:lnTo>
                    <a:lnTo>
                      <a:pt x="1104" y="230"/>
                    </a:lnTo>
                    <a:lnTo>
                      <a:pt x="1126" y="262"/>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34" name="Freeform 44"/>
              <p:cNvSpPr/>
              <p:nvPr/>
            </p:nvSpPr>
            <p:spPr bwMode="auto">
              <a:xfrm>
                <a:off x="2646" y="2067"/>
                <a:ext cx="83" cy="211"/>
              </a:xfrm>
              <a:custGeom>
                <a:avLst/>
                <a:gdLst>
                  <a:gd name="T0" fmla="*/ 0 w 330"/>
                  <a:gd name="T1" fmla="*/ 0 h 842"/>
                  <a:gd name="T2" fmla="*/ 0 w 330"/>
                  <a:gd name="T3" fmla="*/ 0 h 842"/>
                  <a:gd name="T4" fmla="*/ 0 w 330"/>
                  <a:gd name="T5" fmla="*/ 0 h 842"/>
                  <a:gd name="T6" fmla="*/ 0 w 330"/>
                  <a:gd name="T7" fmla="*/ 0 h 842"/>
                  <a:gd name="T8" fmla="*/ 0 w 330"/>
                  <a:gd name="T9" fmla="*/ 0 h 842"/>
                  <a:gd name="T10" fmla="*/ 0 w 330"/>
                  <a:gd name="T11" fmla="*/ 0 h 842"/>
                  <a:gd name="T12" fmla="*/ 0 w 330"/>
                  <a:gd name="T13" fmla="*/ 0 h 842"/>
                  <a:gd name="T14" fmla="*/ 0 w 330"/>
                  <a:gd name="T15" fmla="*/ 0 h 842"/>
                  <a:gd name="T16" fmla="*/ 0 w 330"/>
                  <a:gd name="T17" fmla="*/ 0 h 842"/>
                  <a:gd name="T18" fmla="*/ 0 w 330"/>
                  <a:gd name="T19" fmla="*/ 0 h 842"/>
                  <a:gd name="T20" fmla="*/ 0 w 330"/>
                  <a:gd name="T21" fmla="*/ 0 h 842"/>
                  <a:gd name="T22" fmla="*/ 0 w 330"/>
                  <a:gd name="T23" fmla="*/ 0 h 842"/>
                  <a:gd name="T24" fmla="*/ 0 w 330"/>
                  <a:gd name="T25" fmla="*/ 0 h 842"/>
                  <a:gd name="T26" fmla="*/ 0 w 330"/>
                  <a:gd name="T27" fmla="*/ 0 h 842"/>
                  <a:gd name="T28" fmla="*/ 0 w 330"/>
                  <a:gd name="T29" fmla="*/ 0 h 842"/>
                  <a:gd name="T30" fmla="*/ 0 w 330"/>
                  <a:gd name="T31" fmla="*/ 0 h 842"/>
                  <a:gd name="T32" fmla="*/ 0 w 330"/>
                  <a:gd name="T33" fmla="*/ 0 h 842"/>
                  <a:gd name="T34" fmla="*/ 0 w 330"/>
                  <a:gd name="T35" fmla="*/ 0 h 842"/>
                  <a:gd name="T36" fmla="*/ 0 w 330"/>
                  <a:gd name="T37" fmla="*/ 0 h 842"/>
                  <a:gd name="T38" fmla="*/ 0 w 330"/>
                  <a:gd name="T39" fmla="*/ 0 h 842"/>
                  <a:gd name="T40" fmla="*/ 0 w 330"/>
                  <a:gd name="T41" fmla="*/ 0 h 842"/>
                  <a:gd name="T42" fmla="*/ 0 w 330"/>
                  <a:gd name="T43" fmla="*/ 0 h 842"/>
                  <a:gd name="T44" fmla="*/ 0 w 330"/>
                  <a:gd name="T45" fmla="*/ 0 h 842"/>
                  <a:gd name="T46" fmla="*/ 0 w 330"/>
                  <a:gd name="T47" fmla="*/ 0 h 842"/>
                  <a:gd name="T48" fmla="*/ 0 w 330"/>
                  <a:gd name="T49" fmla="*/ 0 h 842"/>
                  <a:gd name="T50" fmla="*/ 0 w 330"/>
                  <a:gd name="T51" fmla="*/ 0 h 842"/>
                  <a:gd name="T52" fmla="*/ 0 w 330"/>
                  <a:gd name="T53" fmla="*/ 0 h 842"/>
                  <a:gd name="T54" fmla="*/ 0 w 330"/>
                  <a:gd name="T55" fmla="*/ 0 h 842"/>
                  <a:gd name="T56" fmla="*/ 0 w 330"/>
                  <a:gd name="T57" fmla="*/ 0 h 842"/>
                  <a:gd name="T58" fmla="*/ 0 w 330"/>
                  <a:gd name="T59" fmla="*/ 0 h 842"/>
                  <a:gd name="T60" fmla="*/ 0 w 330"/>
                  <a:gd name="T61" fmla="*/ 0 h 842"/>
                  <a:gd name="T62" fmla="*/ 0 w 330"/>
                  <a:gd name="T63" fmla="*/ 0 h 842"/>
                  <a:gd name="T64" fmla="*/ 0 w 330"/>
                  <a:gd name="T65" fmla="*/ 0 h 842"/>
                  <a:gd name="T66" fmla="*/ 0 w 330"/>
                  <a:gd name="T67" fmla="*/ 0 h 842"/>
                  <a:gd name="T68" fmla="*/ 0 w 330"/>
                  <a:gd name="T69" fmla="*/ 0 h 842"/>
                  <a:gd name="T70" fmla="*/ 0 w 330"/>
                  <a:gd name="T71" fmla="*/ 0 h 842"/>
                  <a:gd name="T72" fmla="*/ 0 w 330"/>
                  <a:gd name="T73" fmla="*/ 0 h 8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30" h="842">
                    <a:moveTo>
                      <a:pt x="44" y="20"/>
                    </a:moveTo>
                    <a:lnTo>
                      <a:pt x="49" y="44"/>
                    </a:lnTo>
                    <a:lnTo>
                      <a:pt x="58" y="66"/>
                    </a:lnTo>
                    <a:lnTo>
                      <a:pt x="68" y="88"/>
                    </a:lnTo>
                    <a:lnTo>
                      <a:pt x="79" y="113"/>
                    </a:lnTo>
                    <a:lnTo>
                      <a:pt x="84" y="113"/>
                    </a:lnTo>
                    <a:lnTo>
                      <a:pt x="111" y="186"/>
                    </a:lnTo>
                    <a:lnTo>
                      <a:pt x="141" y="260"/>
                    </a:lnTo>
                    <a:lnTo>
                      <a:pt x="171" y="333"/>
                    </a:lnTo>
                    <a:lnTo>
                      <a:pt x="201" y="407"/>
                    </a:lnTo>
                    <a:lnTo>
                      <a:pt x="235" y="480"/>
                    </a:lnTo>
                    <a:lnTo>
                      <a:pt x="265" y="551"/>
                    </a:lnTo>
                    <a:lnTo>
                      <a:pt x="295" y="625"/>
                    </a:lnTo>
                    <a:lnTo>
                      <a:pt x="325" y="699"/>
                    </a:lnTo>
                    <a:lnTo>
                      <a:pt x="322" y="729"/>
                    </a:lnTo>
                    <a:lnTo>
                      <a:pt x="325" y="758"/>
                    </a:lnTo>
                    <a:lnTo>
                      <a:pt x="327" y="791"/>
                    </a:lnTo>
                    <a:lnTo>
                      <a:pt x="330" y="818"/>
                    </a:lnTo>
                    <a:lnTo>
                      <a:pt x="330" y="832"/>
                    </a:lnTo>
                    <a:lnTo>
                      <a:pt x="322" y="840"/>
                    </a:lnTo>
                    <a:lnTo>
                      <a:pt x="308" y="842"/>
                    </a:lnTo>
                    <a:lnTo>
                      <a:pt x="295" y="842"/>
                    </a:lnTo>
                    <a:lnTo>
                      <a:pt x="259" y="750"/>
                    </a:lnTo>
                    <a:lnTo>
                      <a:pt x="221" y="660"/>
                    </a:lnTo>
                    <a:lnTo>
                      <a:pt x="185" y="568"/>
                    </a:lnTo>
                    <a:lnTo>
                      <a:pt x="147" y="474"/>
                    </a:lnTo>
                    <a:lnTo>
                      <a:pt x="111" y="385"/>
                    </a:lnTo>
                    <a:lnTo>
                      <a:pt x="74" y="292"/>
                    </a:lnTo>
                    <a:lnTo>
                      <a:pt x="38" y="202"/>
                    </a:lnTo>
                    <a:lnTo>
                      <a:pt x="0" y="113"/>
                    </a:lnTo>
                    <a:lnTo>
                      <a:pt x="3" y="94"/>
                    </a:lnTo>
                    <a:lnTo>
                      <a:pt x="5" y="71"/>
                    </a:lnTo>
                    <a:lnTo>
                      <a:pt x="8" y="50"/>
                    </a:lnTo>
                    <a:lnTo>
                      <a:pt x="14" y="30"/>
                    </a:lnTo>
                    <a:lnTo>
                      <a:pt x="14" y="12"/>
                    </a:lnTo>
                    <a:lnTo>
                      <a:pt x="33" y="0"/>
                    </a:lnTo>
                    <a:lnTo>
                      <a:pt x="44" y="20"/>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35" name="Freeform 45"/>
              <p:cNvSpPr/>
              <p:nvPr/>
            </p:nvSpPr>
            <p:spPr bwMode="auto">
              <a:xfrm>
                <a:off x="2774" y="2073"/>
                <a:ext cx="64" cy="30"/>
              </a:xfrm>
              <a:custGeom>
                <a:avLst/>
                <a:gdLst>
                  <a:gd name="T0" fmla="*/ 0 w 257"/>
                  <a:gd name="T1" fmla="*/ 0 h 120"/>
                  <a:gd name="T2" fmla="*/ 0 w 257"/>
                  <a:gd name="T3" fmla="*/ 0 h 120"/>
                  <a:gd name="T4" fmla="*/ 0 w 257"/>
                  <a:gd name="T5" fmla="*/ 0 h 120"/>
                  <a:gd name="T6" fmla="*/ 0 w 257"/>
                  <a:gd name="T7" fmla="*/ 0 h 120"/>
                  <a:gd name="T8" fmla="*/ 0 w 257"/>
                  <a:gd name="T9" fmla="*/ 0 h 120"/>
                  <a:gd name="T10" fmla="*/ 0 w 257"/>
                  <a:gd name="T11" fmla="*/ 0 h 120"/>
                  <a:gd name="T12" fmla="*/ 0 w 257"/>
                  <a:gd name="T13" fmla="*/ 0 h 120"/>
                  <a:gd name="T14" fmla="*/ 0 w 257"/>
                  <a:gd name="T15" fmla="*/ 0 h 120"/>
                  <a:gd name="T16" fmla="*/ 0 w 257"/>
                  <a:gd name="T17" fmla="*/ 0 h 120"/>
                  <a:gd name="T18" fmla="*/ 0 w 257"/>
                  <a:gd name="T19" fmla="*/ 0 h 120"/>
                  <a:gd name="T20" fmla="*/ 0 w 257"/>
                  <a:gd name="T21" fmla="*/ 0 h 120"/>
                  <a:gd name="T22" fmla="*/ 0 w 257"/>
                  <a:gd name="T23" fmla="*/ 0 h 120"/>
                  <a:gd name="T24" fmla="*/ 0 w 257"/>
                  <a:gd name="T25" fmla="*/ 0 h 120"/>
                  <a:gd name="T26" fmla="*/ 0 w 257"/>
                  <a:gd name="T27" fmla="*/ 0 h 120"/>
                  <a:gd name="T28" fmla="*/ 0 w 257"/>
                  <a:gd name="T29" fmla="*/ 0 h 120"/>
                  <a:gd name="T30" fmla="*/ 0 w 257"/>
                  <a:gd name="T31" fmla="*/ 0 h 120"/>
                  <a:gd name="T32" fmla="*/ 0 w 257"/>
                  <a:gd name="T33" fmla="*/ 0 h 120"/>
                  <a:gd name="T34" fmla="*/ 0 w 257"/>
                  <a:gd name="T35" fmla="*/ 0 h 120"/>
                  <a:gd name="T36" fmla="*/ 0 w 257"/>
                  <a:gd name="T37" fmla="*/ 0 h 120"/>
                  <a:gd name="T38" fmla="*/ 0 w 257"/>
                  <a:gd name="T39" fmla="*/ 0 h 120"/>
                  <a:gd name="T40" fmla="*/ 0 w 257"/>
                  <a:gd name="T41" fmla="*/ 0 h 120"/>
                  <a:gd name="T42" fmla="*/ 0 w 257"/>
                  <a:gd name="T43" fmla="*/ 0 h 120"/>
                  <a:gd name="T44" fmla="*/ 0 w 257"/>
                  <a:gd name="T45" fmla="*/ 0 h 120"/>
                  <a:gd name="T46" fmla="*/ 0 w 257"/>
                  <a:gd name="T47" fmla="*/ 0 h 120"/>
                  <a:gd name="T48" fmla="*/ 0 w 257"/>
                  <a:gd name="T49" fmla="*/ 0 h 1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120">
                    <a:moveTo>
                      <a:pt x="227" y="0"/>
                    </a:moveTo>
                    <a:lnTo>
                      <a:pt x="230" y="19"/>
                    </a:lnTo>
                    <a:lnTo>
                      <a:pt x="238" y="30"/>
                    </a:lnTo>
                    <a:lnTo>
                      <a:pt x="248" y="38"/>
                    </a:lnTo>
                    <a:lnTo>
                      <a:pt x="257" y="60"/>
                    </a:lnTo>
                    <a:lnTo>
                      <a:pt x="230" y="69"/>
                    </a:lnTo>
                    <a:lnTo>
                      <a:pt x="205" y="76"/>
                    </a:lnTo>
                    <a:lnTo>
                      <a:pt x="178" y="85"/>
                    </a:lnTo>
                    <a:lnTo>
                      <a:pt x="151" y="90"/>
                    </a:lnTo>
                    <a:lnTo>
                      <a:pt x="124" y="99"/>
                    </a:lnTo>
                    <a:lnTo>
                      <a:pt x="99" y="106"/>
                    </a:lnTo>
                    <a:lnTo>
                      <a:pt x="71" y="111"/>
                    </a:lnTo>
                    <a:lnTo>
                      <a:pt x="44" y="120"/>
                    </a:lnTo>
                    <a:lnTo>
                      <a:pt x="31" y="99"/>
                    </a:lnTo>
                    <a:lnTo>
                      <a:pt x="20" y="74"/>
                    </a:lnTo>
                    <a:lnTo>
                      <a:pt x="11" y="49"/>
                    </a:lnTo>
                    <a:lnTo>
                      <a:pt x="0" y="22"/>
                    </a:lnTo>
                    <a:lnTo>
                      <a:pt x="28" y="19"/>
                    </a:lnTo>
                    <a:lnTo>
                      <a:pt x="58" y="14"/>
                    </a:lnTo>
                    <a:lnTo>
                      <a:pt x="85" y="11"/>
                    </a:lnTo>
                    <a:lnTo>
                      <a:pt x="112" y="5"/>
                    </a:lnTo>
                    <a:lnTo>
                      <a:pt x="140" y="3"/>
                    </a:lnTo>
                    <a:lnTo>
                      <a:pt x="167" y="3"/>
                    </a:lnTo>
                    <a:lnTo>
                      <a:pt x="197" y="0"/>
                    </a:lnTo>
                    <a:lnTo>
                      <a:pt x="227" y="0"/>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36" name="Freeform 46"/>
              <p:cNvSpPr/>
              <p:nvPr/>
            </p:nvSpPr>
            <p:spPr bwMode="auto">
              <a:xfrm>
                <a:off x="2617" y="2073"/>
                <a:ext cx="78" cy="209"/>
              </a:xfrm>
              <a:custGeom>
                <a:avLst/>
                <a:gdLst>
                  <a:gd name="T0" fmla="*/ 0 w 311"/>
                  <a:gd name="T1" fmla="*/ 0 h 834"/>
                  <a:gd name="T2" fmla="*/ 0 w 311"/>
                  <a:gd name="T3" fmla="*/ 0 h 834"/>
                  <a:gd name="T4" fmla="*/ 0 w 311"/>
                  <a:gd name="T5" fmla="*/ 0 h 834"/>
                  <a:gd name="T6" fmla="*/ 0 w 311"/>
                  <a:gd name="T7" fmla="*/ 0 h 834"/>
                  <a:gd name="T8" fmla="*/ 0 w 311"/>
                  <a:gd name="T9" fmla="*/ 0 h 834"/>
                  <a:gd name="T10" fmla="*/ 0 w 311"/>
                  <a:gd name="T11" fmla="*/ 0 h 834"/>
                  <a:gd name="T12" fmla="*/ 0 w 311"/>
                  <a:gd name="T13" fmla="*/ 0 h 834"/>
                  <a:gd name="T14" fmla="*/ 0 w 311"/>
                  <a:gd name="T15" fmla="*/ 0 h 834"/>
                  <a:gd name="T16" fmla="*/ 0 w 311"/>
                  <a:gd name="T17" fmla="*/ 0 h 834"/>
                  <a:gd name="T18" fmla="*/ 0 w 311"/>
                  <a:gd name="T19" fmla="*/ 0 h 834"/>
                  <a:gd name="T20" fmla="*/ 0 w 311"/>
                  <a:gd name="T21" fmla="*/ 0 h 834"/>
                  <a:gd name="T22" fmla="*/ 0 w 311"/>
                  <a:gd name="T23" fmla="*/ 0 h 834"/>
                  <a:gd name="T24" fmla="*/ 0 w 311"/>
                  <a:gd name="T25" fmla="*/ 0 h 834"/>
                  <a:gd name="T26" fmla="*/ 0 w 311"/>
                  <a:gd name="T27" fmla="*/ 0 h 834"/>
                  <a:gd name="T28" fmla="*/ 0 w 311"/>
                  <a:gd name="T29" fmla="*/ 0 h 834"/>
                  <a:gd name="T30" fmla="*/ 0 w 311"/>
                  <a:gd name="T31" fmla="*/ 0 h 834"/>
                  <a:gd name="T32" fmla="*/ 0 w 311"/>
                  <a:gd name="T33" fmla="*/ 0 h 834"/>
                  <a:gd name="T34" fmla="*/ 0 w 311"/>
                  <a:gd name="T35" fmla="*/ 0 h 834"/>
                  <a:gd name="T36" fmla="*/ 0 w 311"/>
                  <a:gd name="T37" fmla="*/ 0 h 834"/>
                  <a:gd name="T38" fmla="*/ 0 w 311"/>
                  <a:gd name="T39" fmla="*/ 0 h 834"/>
                  <a:gd name="T40" fmla="*/ 0 w 311"/>
                  <a:gd name="T41" fmla="*/ 0 h 834"/>
                  <a:gd name="T42" fmla="*/ 0 w 311"/>
                  <a:gd name="T43" fmla="*/ 0 h 834"/>
                  <a:gd name="T44" fmla="*/ 0 w 311"/>
                  <a:gd name="T45" fmla="*/ 0 h 834"/>
                  <a:gd name="T46" fmla="*/ 0 w 311"/>
                  <a:gd name="T47" fmla="*/ 0 h 834"/>
                  <a:gd name="T48" fmla="*/ 0 w 311"/>
                  <a:gd name="T49" fmla="*/ 0 h 834"/>
                  <a:gd name="T50" fmla="*/ 0 w 311"/>
                  <a:gd name="T51" fmla="*/ 0 h 834"/>
                  <a:gd name="T52" fmla="*/ 0 w 311"/>
                  <a:gd name="T53" fmla="*/ 0 h 834"/>
                  <a:gd name="T54" fmla="*/ 0 w 311"/>
                  <a:gd name="T55" fmla="*/ 0 h 834"/>
                  <a:gd name="T56" fmla="*/ 0 w 311"/>
                  <a:gd name="T57" fmla="*/ 0 h 834"/>
                  <a:gd name="T58" fmla="*/ 0 w 311"/>
                  <a:gd name="T59" fmla="*/ 0 h 834"/>
                  <a:gd name="T60" fmla="*/ 0 w 311"/>
                  <a:gd name="T61" fmla="*/ 0 h 834"/>
                  <a:gd name="T62" fmla="*/ 0 w 311"/>
                  <a:gd name="T63" fmla="*/ 0 h 834"/>
                  <a:gd name="T64" fmla="*/ 0 w 311"/>
                  <a:gd name="T65" fmla="*/ 0 h 8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1" h="834">
                    <a:moveTo>
                      <a:pt x="35" y="28"/>
                    </a:moveTo>
                    <a:lnTo>
                      <a:pt x="68" y="109"/>
                    </a:lnTo>
                    <a:lnTo>
                      <a:pt x="98" y="189"/>
                    </a:lnTo>
                    <a:lnTo>
                      <a:pt x="131" y="270"/>
                    </a:lnTo>
                    <a:lnTo>
                      <a:pt x="163" y="352"/>
                    </a:lnTo>
                    <a:lnTo>
                      <a:pt x="196" y="433"/>
                    </a:lnTo>
                    <a:lnTo>
                      <a:pt x="228" y="515"/>
                    </a:lnTo>
                    <a:lnTo>
                      <a:pt x="258" y="596"/>
                    </a:lnTo>
                    <a:lnTo>
                      <a:pt x="292" y="679"/>
                    </a:lnTo>
                    <a:lnTo>
                      <a:pt x="297" y="717"/>
                    </a:lnTo>
                    <a:lnTo>
                      <a:pt x="299" y="755"/>
                    </a:lnTo>
                    <a:lnTo>
                      <a:pt x="302" y="793"/>
                    </a:lnTo>
                    <a:lnTo>
                      <a:pt x="311" y="831"/>
                    </a:lnTo>
                    <a:lnTo>
                      <a:pt x="302" y="831"/>
                    </a:lnTo>
                    <a:lnTo>
                      <a:pt x="292" y="831"/>
                    </a:lnTo>
                    <a:lnTo>
                      <a:pt x="283" y="834"/>
                    </a:lnTo>
                    <a:lnTo>
                      <a:pt x="272" y="834"/>
                    </a:lnTo>
                    <a:lnTo>
                      <a:pt x="237" y="747"/>
                    </a:lnTo>
                    <a:lnTo>
                      <a:pt x="205" y="660"/>
                    </a:lnTo>
                    <a:lnTo>
                      <a:pt x="169" y="573"/>
                    </a:lnTo>
                    <a:lnTo>
                      <a:pt x="136" y="485"/>
                    </a:lnTo>
                    <a:lnTo>
                      <a:pt x="101" y="396"/>
                    </a:lnTo>
                    <a:lnTo>
                      <a:pt x="68" y="308"/>
                    </a:lnTo>
                    <a:lnTo>
                      <a:pt x="33" y="221"/>
                    </a:lnTo>
                    <a:lnTo>
                      <a:pt x="0" y="131"/>
                    </a:lnTo>
                    <a:lnTo>
                      <a:pt x="5" y="101"/>
                    </a:lnTo>
                    <a:lnTo>
                      <a:pt x="8" y="69"/>
                    </a:lnTo>
                    <a:lnTo>
                      <a:pt x="14" y="35"/>
                    </a:lnTo>
                    <a:lnTo>
                      <a:pt x="16" y="0"/>
                    </a:lnTo>
                    <a:lnTo>
                      <a:pt x="24" y="3"/>
                    </a:lnTo>
                    <a:lnTo>
                      <a:pt x="30" y="8"/>
                    </a:lnTo>
                    <a:lnTo>
                      <a:pt x="33" y="19"/>
                    </a:lnTo>
                    <a:lnTo>
                      <a:pt x="35" y="28"/>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37" name="Freeform 47"/>
              <p:cNvSpPr/>
              <p:nvPr/>
            </p:nvSpPr>
            <p:spPr bwMode="auto">
              <a:xfrm>
                <a:off x="2579" y="2078"/>
                <a:ext cx="83" cy="211"/>
              </a:xfrm>
              <a:custGeom>
                <a:avLst/>
                <a:gdLst>
                  <a:gd name="T0" fmla="*/ 0 w 331"/>
                  <a:gd name="T1" fmla="*/ 0 h 844"/>
                  <a:gd name="T2" fmla="*/ 0 w 331"/>
                  <a:gd name="T3" fmla="*/ 0 h 844"/>
                  <a:gd name="T4" fmla="*/ 0 w 331"/>
                  <a:gd name="T5" fmla="*/ 0 h 844"/>
                  <a:gd name="T6" fmla="*/ 0 w 331"/>
                  <a:gd name="T7" fmla="*/ 0 h 844"/>
                  <a:gd name="T8" fmla="*/ 0 w 331"/>
                  <a:gd name="T9" fmla="*/ 0 h 844"/>
                  <a:gd name="T10" fmla="*/ 0 w 331"/>
                  <a:gd name="T11" fmla="*/ 0 h 844"/>
                  <a:gd name="T12" fmla="*/ 0 w 331"/>
                  <a:gd name="T13" fmla="*/ 0 h 844"/>
                  <a:gd name="T14" fmla="*/ 0 w 331"/>
                  <a:gd name="T15" fmla="*/ 0 h 844"/>
                  <a:gd name="T16" fmla="*/ 0 w 331"/>
                  <a:gd name="T17" fmla="*/ 0 h 844"/>
                  <a:gd name="T18" fmla="*/ 0 w 331"/>
                  <a:gd name="T19" fmla="*/ 0 h 844"/>
                  <a:gd name="T20" fmla="*/ 0 w 331"/>
                  <a:gd name="T21" fmla="*/ 0 h 844"/>
                  <a:gd name="T22" fmla="*/ 0 w 331"/>
                  <a:gd name="T23" fmla="*/ 0 h 844"/>
                  <a:gd name="T24" fmla="*/ 0 w 331"/>
                  <a:gd name="T25" fmla="*/ 0 h 844"/>
                  <a:gd name="T26" fmla="*/ 0 w 331"/>
                  <a:gd name="T27" fmla="*/ 0 h 844"/>
                  <a:gd name="T28" fmla="*/ 0 w 331"/>
                  <a:gd name="T29" fmla="*/ 0 h 844"/>
                  <a:gd name="T30" fmla="*/ 0 w 331"/>
                  <a:gd name="T31" fmla="*/ 0 h 844"/>
                  <a:gd name="T32" fmla="*/ 0 w 331"/>
                  <a:gd name="T33" fmla="*/ 0 h 844"/>
                  <a:gd name="T34" fmla="*/ 0 w 331"/>
                  <a:gd name="T35" fmla="*/ 0 h 844"/>
                  <a:gd name="T36" fmla="*/ 0 w 331"/>
                  <a:gd name="T37" fmla="*/ 0 h 844"/>
                  <a:gd name="T38" fmla="*/ 0 w 331"/>
                  <a:gd name="T39" fmla="*/ 0 h 844"/>
                  <a:gd name="T40" fmla="*/ 0 w 331"/>
                  <a:gd name="T41" fmla="*/ 0 h 844"/>
                  <a:gd name="T42" fmla="*/ 0 w 331"/>
                  <a:gd name="T43" fmla="*/ 0 h 844"/>
                  <a:gd name="T44" fmla="*/ 0 w 331"/>
                  <a:gd name="T45" fmla="*/ 0 h 844"/>
                  <a:gd name="T46" fmla="*/ 0 w 331"/>
                  <a:gd name="T47" fmla="*/ 0 h 844"/>
                  <a:gd name="T48" fmla="*/ 0 w 331"/>
                  <a:gd name="T49" fmla="*/ 0 h 844"/>
                  <a:gd name="T50" fmla="*/ 0 w 331"/>
                  <a:gd name="T51" fmla="*/ 0 h 844"/>
                  <a:gd name="T52" fmla="*/ 0 w 331"/>
                  <a:gd name="T53" fmla="*/ 0 h 844"/>
                  <a:gd name="T54" fmla="*/ 0 w 331"/>
                  <a:gd name="T55" fmla="*/ 0 h 844"/>
                  <a:gd name="T56" fmla="*/ 0 w 331"/>
                  <a:gd name="T57" fmla="*/ 0 h 844"/>
                  <a:gd name="T58" fmla="*/ 0 w 331"/>
                  <a:gd name="T59" fmla="*/ 0 h 844"/>
                  <a:gd name="T60" fmla="*/ 0 w 331"/>
                  <a:gd name="T61" fmla="*/ 0 h 844"/>
                  <a:gd name="T62" fmla="*/ 0 w 331"/>
                  <a:gd name="T63" fmla="*/ 0 h 844"/>
                  <a:gd name="T64" fmla="*/ 0 w 331"/>
                  <a:gd name="T65" fmla="*/ 0 h 844"/>
                  <a:gd name="T66" fmla="*/ 0 w 331"/>
                  <a:gd name="T67" fmla="*/ 0 h 844"/>
                  <a:gd name="T68" fmla="*/ 0 w 331"/>
                  <a:gd name="T69" fmla="*/ 0 h 844"/>
                  <a:gd name="T70" fmla="*/ 0 w 331"/>
                  <a:gd name="T71" fmla="*/ 0 h 844"/>
                  <a:gd name="T72" fmla="*/ 0 w 331"/>
                  <a:gd name="T73" fmla="*/ 0 h 844"/>
                  <a:gd name="T74" fmla="*/ 0 w 331"/>
                  <a:gd name="T75" fmla="*/ 0 h 844"/>
                  <a:gd name="T76" fmla="*/ 0 w 331"/>
                  <a:gd name="T77" fmla="*/ 0 h 844"/>
                  <a:gd name="T78" fmla="*/ 0 w 331"/>
                  <a:gd name="T79" fmla="*/ 0 h 844"/>
                  <a:gd name="T80" fmla="*/ 0 w 331"/>
                  <a:gd name="T81" fmla="*/ 0 h 844"/>
                  <a:gd name="T82" fmla="*/ 0 w 331"/>
                  <a:gd name="T83" fmla="*/ 0 h 844"/>
                  <a:gd name="T84" fmla="*/ 0 w 331"/>
                  <a:gd name="T85" fmla="*/ 0 h 844"/>
                  <a:gd name="T86" fmla="*/ 0 w 331"/>
                  <a:gd name="T87" fmla="*/ 0 h 844"/>
                  <a:gd name="T88" fmla="*/ 0 w 331"/>
                  <a:gd name="T89" fmla="*/ 0 h 844"/>
                  <a:gd name="T90" fmla="*/ 0 w 331"/>
                  <a:gd name="T91" fmla="*/ 0 h 844"/>
                  <a:gd name="T92" fmla="*/ 0 w 331"/>
                  <a:gd name="T93" fmla="*/ 0 h 844"/>
                  <a:gd name="T94" fmla="*/ 0 w 331"/>
                  <a:gd name="T95" fmla="*/ 0 h 844"/>
                  <a:gd name="T96" fmla="*/ 0 w 331"/>
                  <a:gd name="T97" fmla="*/ 0 h 8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1" h="844">
                    <a:moveTo>
                      <a:pt x="61" y="35"/>
                    </a:moveTo>
                    <a:lnTo>
                      <a:pt x="91" y="117"/>
                    </a:lnTo>
                    <a:lnTo>
                      <a:pt x="121" y="201"/>
                    </a:lnTo>
                    <a:lnTo>
                      <a:pt x="154" y="283"/>
                    </a:lnTo>
                    <a:lnTo>
                      <a:pt x="184" y="365"/>
                    </a:lnTo>
                    <a:lnTo>
                      <a:pt x="214" y="446"/>
                    </a:lnTo>
                    <a:lnTo>
                      <a:pt x="246" y="528"/>
                    </a:lnTo>
                    <a:lnTo>
                      <a:pt x="276" y="609"/>
                    </a:lnTo>
                    <a:lnTo>
                      <a:pt x="306" y="692"/>
                    </a:lnTo>
                    <a:lnTo>
                      <a:pt x="317" y="727"/>
                    </a:lnTo>
                    <a:lnTo>
                      <a:pt x="322" y="763"/>
                    </a:lnTo>
                    <a:lnTo>
                      <a:pt x="326" y="798"/>
                    </a:lnTo>
                    <a:lnTo>
                      <a:pt x="331" y="831"/>
                    </a:lnTo>
                    <a:lnTo>
                      <a:pt x="320" y="834"/>
                    </a:lnTo>
                    <a:lnTo>
                      <a:pt x="312" y="836"/>
                    </a:lnTo>
                    <a:lnTo>
                      <a:pt x="303" y="839"/>
                    </a:lnTo>
                    <a:lnTo>
                      <a:pt x="292" y="841"/>
                    </a:lnTo>
                    <a:lnTo>
                      <a:pt x="296" y="811"/>
                    </a:lnTo>
                    <a:lnTo>
                      <a:pt x="296" y="779"/>
                    </a:lnTo>
                    <a:lnTo>
                      <a:pt x="296" y="749"/>
                    </a:lnTo>
                    <a:lnTo>
                      <a:pt x="298" y="716"/>
                    </a:lnTo>
                    <a:lnTo>
                      <a:pt x="292" y="710"/>
                    </a:lnTo>
                    <a:lnTo>
                      <a:pt x="292" y="705"/>
                    </a:lnTo>
                    <a:lnTo>
                      <a:pt x="292" y="700"/>
                    </a:lnTo>
                    <a:lnTo>
                      <a:pt x="287" y="694"/>
                    </a:lnTo>
                    <a:lnTo>
                      <a:pt x="282" y="730"/>
                    </a:lnTo>
                    <a:lnTo>
                      <a:pt x="278" y="768"/>
                    </a:lnTo>
                    <a:lnTo>
                      <a:pt x="278" y="804"/>
                    </a:lnTo>
                    <a:lnTo>
                      <a:pt x="276" y="836"/>
                    </a:lnTo>
                    <a:lnTo>
                      <a:pt x="278" y="839"/>
                    </a:lnTo>
                    <a:lnTo>
                      <a:pt x="285" y="841"/>
                    </a:lnTo>
                    <a:lnTo>
                      <a:pt x="287" y="841"/>
                    </a:lnTo>
                    <a:lnTo>
                      <a:pt x="276" y="844"/>
                    </a:lnTo>
                    <a:lnTo>
                      <a:pt x="241" y="758"/>
                    </a:lnTo>
                    <a:lnTo>
                      <a:pt x="205" y="670"/>
                    </a:lnTo>
                    <a:lnTo>
                      <a:pt x="170" y="579"/>
                    </a:lnTo>
                    <a:lnTo>
                      <a:pt x="137" y="493"/>
                    </a:lnTo>
                    <a:lnTo>
                      <a:pt x="101" y="406"/>
                    </a:lnTo>
                    <a:lnTo>
                      <a:pt x="69" y="319"/>
                    </a:lnTo>
                    <a:lnTo>
                      <a:pt x="34" y="231"/>
                    </a:lnTo>
                    <a:lnTo>
                      <a:pt x="0" y="144"/>
                    </a:lnTo>
                    <a:lnTo>
                      <a:pt x="9" y="108"/>
                    </a:lnTo>
                    <a:lnTo>
                      <a:pt x="14" y="71"/>
                    </a:lnTo>
                    <a:lnTo>
                      <a:pt x="20" y="35"/>
                    </a:lnTo>
                    <a:lnTo>
                      <a:pt x="31" y="0"/>
                    </a:lnTo>
                    <a:lnTo>
                      <a:pt x="39" y="5"/>
                    </a:lnTo>
                    <a:lnTo>
                      <a:pt x="48" y="16"/>
                    </a:lnTo>
                    <a:lnTo>
                      <a:pt x="55" y="27"/>
                    </a:lnTo>
                    <a:lnTo>
                      <a:pt x="61" y="35"/>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38" name="Freeform 48"/>
              <p:cNvSpPr/>
              <p:nvPr/>
            </p:nvSpPr>
            <p:spPr bwMode="auto">
              <a:xfrm>
                <a:off x="2951" y="2078"/>
                <a:ext cx="65" cy="57"/>
              </a:xfrm>
              <a:custGeom>
                <a:avLst/>
                <a:gdLst>
                  <a:gd name="T0" fmla="*/ 0 w 261"/>
                  <a:gd name="T1" fmla="*/ 0 h 229"/>
                  <a:gd name="T2" fmla="*/ 0 w 261"/>
                  <a:gd name="T3" fmla="*/ 0 h 229"/>
                  <a:gd name="T4" fmla="*/ 0 w 261"/>
                  <a:gd name="T5" fmla="*/ 0 h 229"/>
                  <a:gd name="T6" fmla="*/ 0 w 261"/>
                  <a:gd name="T7" fmla="*/ 0 h 229"/>
                  <a:gd name="T8" fmla="*/ 0 w 261"/>
                  <a:gd name="T9" fmla="*/ 0 h 229"/>
                  <a:gd name="T10" fmla="*/ 0 w 261"/>
                  <a:gd name="T11" fmla="*/ 0 h 229"/>
                  <a:gd name="T12" fmla="*/ 0 w 261"/>
                  <a:gd name="T13" fmla="*/ 0 h 229"/>
                  <a:gd name="T14" fmla="*/ 0 w 261"/>
                  <a:gd name="T15" fmla="*/ 0 h 229"/>
                  <a:gd name="T16" fmla="*/ 0 w 261"/>
                  <a:gd name="T17" fmla="*/ 0 h 229"/>
                  <a:gd name="T18" fmla="*/ 0 w 261"/>
                  <a:gd name="T19" fmla="*/ 0 h 229"/>
                  <a:gd name="T20" fmla="*/ 0 w 261"/>
                  <a:gd name="T21" fmla="*/ 0 h 229"/>
                  <a:gd name="T22" fmla="*/ 0 w 261"/>
                  <a:gd name="T23" fmla="*/ 0 h 229"/>
                  <a:gd name="T24" fmla="*/ 0 w 261"/>
                  <a:gd name="T25" fmla="*/ 0 h 229"/>
                  <a:gd name="T26" fmla="*/ 0 w 261"/>
                  <a:gd name="T27" fmla="*/ 0 h 229"/>
                  <a:gd name="T28" fmla="*/ 0 w 261"/>
                  <a:gd name="T29" fmla="*/ 0 h 229"/>
                  <a:gd name="T30" fmla="*/ 0 w 261"/>
                  <a:gd name="T31" fmla="*/ 0 h 229"/>
                  <a:gd name="T32" fmla="*/ 0 w 261"/>
                  <a:gd name="T33" fmla="*/ 0 h 229"/>
                  <a:gd name="T34" fmla="*/ 0 w 261"/>
                  <a:gd name="T35" fmla="*/ 0 h 229"/>
                  <a:gd name="T36" fmla="*/ 0 w 261"/>
                  <a:gd name="T37" fmla="*/ 0 h 229"/>
                  <a:gd name="T38" fmla="*/ 0 w 261"/>
                  <a:gd name="T39" fmla="*/ 0 h 229"/>
                  <a:gd name="T40" fmla="*/ 0 w 261"/>
                  <a:gd name="T41" fmla="*/ 0 h 229"/>
                  <a:gd name="T42" fmla="*/ 0 w 261"/>
                  <a:gd name="T43" fmla="*/ 0 h 229"/>
                  <a:gd name="T44" fmla="*/ 0 w 261"/>
                  <a:gd name="T45" fmla="*/ 0 h 229"/>
                  <a:gd name="T46" fmla="*/ 0 w 261"/>
                  <a:gd name="T47" fmla="*/ 0 h 229"/>
                  <a:gd name="T48" fmla="*/ 0 w 261"/>
                  <a:gd name="T49" fmla="*/ 0 h 229"/>
                  <a:gd name="T50" fmla="*/ 0 w 261"/>
                  <a:gd name="T51" fmla="*/ 0 h 229"/>
                  <a:gd name="T52" fmla="*/ 0 w 261"/>
                  <a:gd name="T53" fmla="*/ 0 h 229"/>
                  <a:gd name="T54" fmla="*/ 0 w 261"/>
                  <a:gd name="T55" fmla="*/ 0 h 229"/>
                  <a:gd name="T56" fmla="*/ 0 w 261"/>
                  <a:gd name="T57" fmla="*/ 0 h 229"/>
                  <a:gd name="T58" fmla="*/ 0 w 261"/>
                  <a:gd name="T59" fmla="*/ 0 h 229"/>
                  <a:gd name="T60" fmla="*/ 0 w 261"/>
                  <a:gd name="T61" fmla="*/ 0 h 229"/>
                  <a:gd name="T62" fmla="*/ 0 w 261"/>
                  <a:gd name="T63" fmla="*/ 0 h 229"/>
                  <a:gd name="T64" fmla="*/ 0 w 261"/>
                  <a:gd name="T65" fmla="*/ 0 h 229"/>
                  <a:gd name="T66" fmla="*/ 0 w 261"/>
                  <a:gd name="T67" fmla="*/ 0 h 229"/>
                  <a:gd name="T68" fmla="*/ 0 w 261"/>
                  <a:gd name="T69" fmla="*/ 0 h 229"/>
                  <a:gd name="T70" fmla="*/ 0 w 261"/>
                  <a:gd name="T71" fmla="*/ 0 h 229"/>
                  <a:gd name="T72" fmla="*/ 0 w 261"/>
                  <a:gd name="T73" fmla="*/ 0 h 2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229">
                    <a:moveTo>
                      <a:pt x="261" y="48"/>
                    </a:moveTo>
                    <a:lnTo>
                      <a:pt x="261" y="82"/>
                    </a:lnTo>
                    <a:lnTo>
                      <a:pt x="255" y="112"/>
                    </a:lnTo>
                    <a:lnTo>
                      <a:pt x="239" y="144"/>
                    </a:lnTo>
                    <a:lnTo>
                      <a:pt x="214" y="168"/>
                    </a:lnTo>
                    <a:lnTo>
                      <a:pt x="204" y="177"/>
                    </a:lnTo>
                    <a:lnTo>
                      <a:pt x="196" y="185"/>
                    </a:lnTo>
                    <a:lnTo>
                      <a:pt x="184" y="193"/>
                    </a:lnTo>
                    <a:lnTo>
                      <a:pt x="172" y="201"/>
                    </a:lnTo>
                    <a:lnTo>
                      <a:pt x="161" y="207"/>
                    </a:lnTo>
                    <a:lnTo>
                      <a:pt x="149" y="215"/>
                    </a:lnTo>
                    <a:lnTo>
                      <a:pt x="136" y="220"/>
                    </a:lnTo>
                    <a:lnTo>
                      <a:pt x="124" y="229"/>
                    </a:lnTo>
                    <a:lnTo>
                      <a:pt x="111" y="212"/>
                    </a:lnTo>
                    <a:lnTo>
                      <a:pt x="98" y="195"/>
                    </a:lnTo>
                    <a:lnTo>
                      <a:pt x="84" y="179"/>
                    </a:lnTo>
                    <a:lnTo>
                      <a:pt x="67" y="165"/>
                    </a:lnTo>
                    <a:lnTo>
                      <a:pt x="48" y="152"/>
                    </a:lnTo>
                    <a:lnTo>
                      <a:pt x="32" y="142"/>
                    </a:lnTo>
                    <a:lnTo>
                      <a:pt x="16" y="128"/>
                    </a:lnTo>
                    <a:lnTo>
                      <a:pt x="0" y="114"/>
                    </a:lnTo>
                    <a:lnTo>
                      <a:pt x="2" y="87"/>
                    </a:lnTo>
                    <a:lnTo>
                      <a:pt x="11" y="62"/>
                    </a:lnTo>
                    <a:lnTo>
                      <a:pt x="21" y="38"/>
                    </a:lnTo>
                    <a:lnTo>
                      <a:pt x="35" y="13"/>
                    </a:lnTo>
                    <a:lnTo>
                      <a:pt x="37" y="8"/>
                    </a:lnTo>
                    <a:lnTo>
                      <a:pt x="35" y="5"/>
                    </a:lnTo>
                    <a:lnTo>
                      <a:pt x="32" y="2"/>
                    </a:lnTo>
                    <a:lnTo>
                      <a:pt x="30" y="0"/>
                    </a:lnTo>
                    <a:lnTo>
                      <a:pt x="60" y="5"/>
                    </a:lnTo>
                    <a:lnTo>
                      <a:pt x="89" y="11"/>
                    </a:lnTo>
                    <a:lnTo>
                      <a:pt x="119" y="16"/>
                    </a:lnTo>
                    <a:lnTo>
                      <a:pt x="149" y="18"/>
                    </a:lnTo>
                    <a:lnTo>
                      <a:pt x="177" y="27"/>
                    </a:lnTo>
                    <a:lnTo>
                      <a:pt x="207" y="32"/>
                    </a:lnTo>
                    <a:lnTo>
                      <a:pt x="234" y="41"/>
                    </a:lnTo>
                    <a:lnTo>
                      <a:pt x="261" y="48"/>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39" name="Freeform 49"/>
              <p:cNvSpPr/>
              <p:nvPr/>
            </p:nvSpPr>
            <p:spPr bwMode="auto">
              <a:xfrm>
                <a:off x="2727" y="2079"/>
                <a:ext cx="81" cy="175"/>
              </a:xfrm>
              <a:custGeom>
                <a:avLst/>
                <a:gdLst>
                  <a:gd name="T0" fmla="*/ 0 w 324"/>
                  <a:gd name="T1" fmla="*/ 0 h 700"/>
                  <a:gd name="T2" fmla="*/ 0 w 324"/>
                  <a:gd name="T3" fmla="*/ 0 h 700"/>
                  <a:gd name="T4" fmla="*/ 0 w 324"/>
                  <a:gd name="T5" fmla="*/ 0 h 700"/>
                  <a:gd name="T6" fmla="*/ 0 w 324"/>
                  <a:gd name="T7" fmla="*/ 0 h 700"/>
                  <a:gd name="T8" fmla="*/ 0 w 324"/>
                  <a:gd name="T9" fmla="*/ 0 h 700"/>
                  <a:gd name="T10" fmla="*/ 0 w 324"/>
                  <a:gd name="T11" fmla="*/ 0 h 700"/>
                  <a:gd name="T12" fmla="*/ 0 w 324"/>
                  <a:gd name="T13" fmla="*/ 0 h 700"/>
                  <a:gd name="T14" fmla="*/ 0 w 324"/>
                  <a:gd name="T15" fmla="*/ 0 h 700"/>
                  <a:gd name="T16" fmla="*/ 0 w 324"/>
                  <a:gd name="T17" fmla="*/ 0 h 700"/>
                  <a:gd name="T18" fmla="*/ 0 w 324"/>
                  <a:gd name="T19" fmla="*/ 0 h 700"/>
                  <a:gd name="T20" fmla="*/ 0 w 324"/>
                  <a:gd name="T21" fmla="*/ 0 h 700"/>
                  <a:gd name="T22" fmla="*/ 0 w 324"/>
                  <a:gd name="T23" fmla="*/ 0 h 700"/>
                  <a:gd name="T24" fmla="*/ 0 w 324"/>
                  <a:gd name="T25" fmla="*/ 0 h 700"/>
                  <a:gd name="T26" fmla="*/ 0 w 324"/>
                  <a:gd name="T27" fmla="*/ 0 h 700"/>
                  <a:gd name="T28" fmla="*/ 0 w 324"/>
                  <a:gd name="T29" fmla="*/ 0 h 700"/>
                  <a:gd name="T30" fmla="*/ 0 w 324"/>
                  <a:gd name="T31" fmla="*/ 0 h 700"/>
                  <a:gd name="T32" fmla="*/ 0 w 324"/>
                  <a:gd name="T33" fmla="*/ 0 h 700"/>
                  <a:gd name="T34" fmla="*/ 0 w 324"/>
                  <a:gd name="T35" fmla="*/ 0 h 700"/>
                  <a:gd name="T36" fmla="*/ 0 w 324"/>
                  <a:gd name="T37" fmla="*/ 0 h 700"/>
                  <a:gd name="T38" fmla="*/ 0 w 324"/>
                  <a:gd name="T39" fmla="*/ 0 h 700"/>
                  <a:gd name="T40" fmla="*/ 0 w 324"/>
                  <a:gd name="T41" fmla="*/ 0 h 700"/>
                  <a:gd name="T42" fmla="*/ 0 w 324"/>
                  <a:gd name="T43" fmla="*/ 0 h 700"/>
                  <a:gd name="T44" fmla="*/ 0 w 324"/>
                  <a:gd name="T45" fmla="*/ 0 h 700"/>
                  <a:gd name="T46" fmla="*/ 0 w 324"/>
                  <a:gd name="T47" fmla="*/ 0 h 700"/>
                  <a:gd name="T48" fmla="*/ 0 w 324"/>
                  <a:gd name="T49" fmla="*/ 0 h 700"/>
                  <a:gd name="T50" fmla="*/ 0 w 324"/>
                  <a:gd name="T51" fmla="*/ 0 h 700"/>
                  <a:gd name="T52" fmla="*/ 0 w 324"/>
                  <a:gd name="T53" fmla="*/ 0 h 700"/>
                  <a:gd name="T54" fmla="*/ 0 w 324"/>
                  <a:gd name="T55" fmla="*/ 0 h 700"/>
                  <a:gd name="T56" fmla="*/ 0 w 324"/>
                  <a:gd name="T57" fmla="*/ 0 h 700"/>
                  <a:gd name="T58" fmla="*/ 0 w 324"/>
                  <a:gd name="T59" fmla="*/ 0 h 700"/>
                  <a:gd name="T60" fmla="*/ 0 w 324"/>
                  <a:gd name="T61" fmla="*/ 0 h 700"/>
                  <a:gd name="T62" fmla="*/ 0 w 324"/>
                  <a:gd name="T63" fmla="*/ 0 h 700"/>
                  <a:gd name="T64" fmla="*/ 0 w 324"/>
                  <a:gd name="T65" fmla="*/ 0 h 700"/>
                  <a:gd name="T66" fmla="*/ 0 w 324"/>
                  <a:gd name="T67" fmla="*/ 0 h 700"/>
                  <a:gd name="T68" fmla="*/ 0 w 324"/>
                  <a:gd name="T69" fmla="*/ 0 h 7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4" h="700">
                    <a:moveTo>
                      <a:pt x="315" y="574"/>
                    </a:moveTo>
                    <a:lnTo>
                      <a:pt x="324" y="581"/>
                    </a:lnTo>
                    <a:lnTo>
                      <a:pt x="324" y="592"/>
                    </a:lnTo>
                    <a:lnTo>
                      <a:pt x="321" y="602"/>
                    </a:lnTo>
                    <a:lnTo>
                      <a:pt x="324" y="616"/>
                    </a:lnTo>
                    <a:lnTo>
                      <a:pt x="321" y="700"/>
                    </a:lnTo>
                    <a:lnTo>
                      <a:pt x="310" y="670"/>
                    </a:lnTo>
                    <a:lnTo>
                      <a:pt x="294" y="640"/>
                    </a:lnTo>
                    <a:lnTo>
                      <a:pt x="275" y="611"/>
                    </a:lnTo>
                    <a:lnTo>
                      <a:pt x="255" y="581"/>
                    </a:lnTo>
                    <a:lnTo>
                      <a:pt x="253" y="581"/>
                    </a:lnTo>
                    <a:lnTo>
                      <a:pt x="248" y="578"/>
                    </a:lnTo>
                    <a:lnTo>
                      <a:pt x="245" y="572"/>
                    </a:lnTo>
                    <a:lnTo>
                      <a:pt x="239" y="569"/>
                    </a:lnTo>
                    <a:lnTo>
                      <a:pt x="209" y="504"/>
                    </a:lnTo>
                    <a:lnTo>
                      <a:pt x="179" y="439"/>
                    </a:lnTo>
                    <a:lnTo>
                      <a:pt x="149" y="374"/>
                    </a:lnTo>
                    <a:lnTo>
                      <a:pt x="119" y="308"/>
                    </a:lnTo>
                    <a:lnTo>
                      <a:pt x="89" y="243"/>
                    </a:lnTo>
                    <a:lnTo>
                      <a:pt x="59" y="174"/>
                    </a:lnTo>
                    <a:lnTo>
                      <a:pt x="29" y="109"/>
                    </a:lnTo>
                    <a:lnTo>
                      <a:pt x="0" y="41"/>
                    </a:lnTo>
                    <a:lnTo>
                      <a:pt x="7" y="43"/>
                    </a:lnTo>
                    <a:lnTo>
                      <a:pt x="16" y="43"/>
                    </a:lnTo>
                    <a:lnTo>
                      <a:pt x="18" y="43"/>
                    </a:lnTo>
                    <a:lnTo>
                      <a:pt x="24" y="38"/>
                    </a:lnTo>
                    <a:lnTo>
                      <a:pt x="29" y="0"/>
                    </a:lnTo>
                    <a:lnTo>
                      <a:pt x="68" y="71"/>
                    </a:lnTo>
                    <a:lnTo>
                      <a:pt x="103" y="142"/>
                    </a:lnTo>
                    <a:lnTo>
                      <a:pt x="138" y="213"/>
                    </a:lnTo>
                    <a:lnTo>
                      <a:pt x="174" y="284"/>
                    </a:lnTo>
                    <a:lnTo>
                      <a:pt x="209" y="357"/>
                    </a:lnTo>
                    <a:lnTo>
                      <a:pt x="245" y="427"/>
                    </a:lnTo>
                    <a:lnTo>
                      <a:pt x="280" y="501"/>
                    </a:lnTo>
                    <a:lnTo>
                      <a:pt x="315" y="574"/>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40" name="Freeform 50"/>
              <p:cNvSpPr/>
              <p:nvPr/>
            </p:nvSpPr>
            <p:spPr bwMode="auto">
              <a:xfrm>
                <a:off x="2843" y="2091"/>
                <a:ext cx="8" cy="7"/>
              </a:xfrm>
              <a:custGeom>
                <a:avLst/>
                <a:gdLst>
                  <a:gd name="T0" fmla="*/ 0 w 36"/>
                  <a:gd name="T1" fmla="*/ 0 h 30"/>
                  <a:gd name="T2" fmla="*/ 0 w 36"/>
                  <a:gd name="T3" fmla="*/ 0 h 30"/>
                  <a:gd name="T4" fmla="*/ 0 w 36"/>
                  <a:gd name="T5" fmla="*/ 0 h 30"/>
                  <a:gd name="T6" fmla="*/ 0 w 36"/>
                  <a:gd name="T7" fmla="*/ 0 h 30"/>
                  <a:gd name="T8" fmla="*/ 0 w 36"/>
                  <a:gd name="T9" fmla="*/ 0 h 30"/>
                  <a:gd name="T10" fmla="*/ 0 w 36"/>
                  <a:gd name="T11" fmla="*/ 0 h 30"/>
                  <a:gd name="T12" fmla="*/ 0 w 36"/>
                  <a:gd name="T13" fmla="*/ 0 h 30"/>
                  <a:gd name="T14" fmla="*/ 0 w 36"/>
                  <a:gd name="T15" fmla="*/ 0 h 30"/>
                  <a:gd name="T16" fmla="*/ 0 w 36"/>
                  <a:gd name="T17" fmla="*/ 0 h 30"/>
                  <a:gd name="T18" fmla="*/ 0 w 36"/>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30">
                    <a:moveTo>
                      <a:pt x="36" y="19"/>
                    </a:moveTo>
                    <a:lnTo>
                      <a:pt x="6" y="30"/>
                    </a:lnTo>
                    <a:lnTo>
                      <a:pt x="2" y="22"/>
                    </a:lnTo>
                    <a:lnTo>
                      <a:pt x="2" y="14"/>
                    </a:lnTo>
                    <a:lnTo>
                      <a:pt x="0" y="5"/>
                    </a:lnTo>
                    <a:lnTo>
                      <a:pt x="6" y="0"/>
                    </a:lnTo>
                    <a:lnTo>
                      <a:pt x="14" y="5"/>
                    </a:lnTo>
                    <a:lnTo>
                      <a:pt x="22" y="8"/>
                    </a:lnTo>
                    <a:lnTo>
                      <a:pt x="30" y="14"/>
                    </a:lnTo>
                    <a:lnTo>
                      <a:pt x="36" y="19"/>
                    </a:ln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41" name="Freeform 51"/>
              <p:cNvSpPr/>
              <p:nvPr/>
            </p:nvSpPr>
            <p:spPr bwMode="auto">
              <a:xfrm>
                <a:off x="2672" y="2096"/>
                <a:ext cx="103" cy="179"/>
              </a:xfrm>
              <a:custGeom>
                <a:avLst/>
                <a:gdLst>
                  <a:gd name="T0" fmla="*/ 0 w 411"/>
                  <a:gd name="T1" fmla="*/ 0 h 717"/>
                  <a:gd name="T2" fmla="*/ 0 w 411"/>
                  <a:gd name="T3" fmla="*/ 0 h 717"/>
                  <a:gd name="T4" fmla="*/ 0 w 411"/>
                  <a:gd name="T5" fmla="*/ 0 h 717"/>
                  <a:gd name="T6" fmla="*/ 0 w 411"/>
                  <a:gd name="T7" fmla="*/ 0 h 717"/>
                  <a:gd name="T8" fmla="*/ 0 w 411"/>
                  <a:gd name="T9" fmla="*/ 0 h 717"/>
                  <a:gd name="T10" fmla="*/ 0 w 411"/>
                  <a:gd name="T11" fmla="*/ 0 h 717"/>
                  <a:gd name="T12" fmla="*/ 0 w 411"/>
                  <a:gd name="T13" fmla="*/ 0 h 717"/>
                  <a:gd name="T14" fmla="*/ 0 w 411"/>
                  <a:gd name="T15" fmla="*/ 0 h 717"/>
                  <a:gd name="T16" fmla="*/ 0 w 411"/>
                  <a:gd name="T17" fmla="*/ 0 h 717"/>
                  <a:gd name="T18" fmla="*/ 0 w 411"/>
                  <a:gd name="T19" fmla="*/ 0 h 717"/>
                  <a:gd name="T20" fmla="*/ 0 w 411"/>
                  <a:gd name="T21" fmla="*/ 0 h 717"/>
                  <a:gd name="T22" fmla="*/ 0 w 411"/>
                  <a:gd name="T23" fmla="*/ 0 h 717"/>
                  <a:gd name="T24" fmla="*/ 0 w 411"/>
                  <a:gd name="T25" fmla="*/ 0 h 717"/>
                  <a:gd name="T26" fmla="*/ 0 w 411"/>
                  <a:gd name="T27" fmla="*/ 0 h 717"/>
                  <a:gd name="T28" fmla="*/ 0 w 411"/>
                  <a:gd name="T29" fmla="*/ 0 h 717"/>
                  <a:gd name="T30" fmla="*/ 0 w 411"/>
                  <a:gd name="T31" fmla="*/ 0 h 717"/>
                  <a:gd name="T32" fmla="*/ 0 w 411"/>
                  <a:gd name="T33" fmla="*/ 0 h 717"/>
                  <a:gd name="T34" fmla="*/ 0 w 411"/>
                  <a:gd name="T35" fmla="*/ 0 h 717"/>
                  <a:gd name="T36" fmla="*/ 0 w 411"/>
                  <a:gd name="T37" fmla="*/ 0 h 717"/>
                  <a:gd name="T38" fmla="*/ 0 w 411"/>
                  <a:gd name="T39" fmla="*/ 0 h 717"/>
                  <a:gd name="T40" fmla="*/ 0 w 411"/>
                  <a:gd name="T41" fmla="*/ 0 h 717"/>
                  <a:gd name="T42" fmla="*/ 0 w 411"/>
                  <a:gd name="T43" fmla="*/ 0 h 717"/>
                  <a:gd name="T44" fmla="*/ 0 w 411"/>
                  <a:gd name="T45" fmla="*/ 0 h 717"/>
                  <a:gd name="T46" fmla="*/ 0 w 411"/>
                  <a:gd name="T47" fmla="*/ 0 h 717"/>
                  <a:gd name="T48" fmla="*/ 0 w 411"/>
                  <a:gd name="T49" fmla="*/ 0 h 717"/>
                  <a:gd name="T50" fmla="*/ 0 w 411"/>
                  <a:gd name="T51" fmla="*/ 0 h 717"/>
                  <a:gd name="T52" fmla="*/ 0 w 411"/>
                  <a:gd name="T53" fmla="*/ 0 h 717"/>
                  <a:gd name="T54" fmla="*/ 0 w 411"/>
                  <a:gd name="T55" fmla="*/ 0 h 717"/>
                  <a:gd name="T56" fmla="*/ 0 w 411"/>
                  <a:gd name="T57" fmla="*/ 0 h 717"/>
                  <a:gd name="T58" fmla="*/ 0 w 411"/>
                  <a:gd name="T59" fmla="*/ 0 h 717"/>
                  <a:gd name="T60" fmla="*/ 0 w 411"/>
                  <a:gd name="T61" fmla="*/ 0 h 717"/>
                  <a:gd name="T62" fmla="*/ 0 w 411"/>
                  <a:gd name="T63" fmla="*/ 0 h 717"/>
                  <a:gd name="T64" fmla="*/ 0 w 411"/>
                  <a:gd name="T65" fmla="*/ 0 h 717"/>
                  <a:gd name="T66" fmla="*/ 0 w 411"/>
                  <a:gd name="T67" fmla="*/ 0 h 717"/>
                  <a:gd name="T68" fmla="*/ 0 w 411"/>
                  <a:gd name="T69" fmla="*/ 0 h 717"/>
                  <a:gd name="T70" fmla="*/ 0 w 411"/>
                  <a:gd name="T71" fmla="*/ 0 h 717"/>
                  <a:gd name="T72" fmla="*/ 0 w 411"/>
                  <a:gd name="T73" fmla="*/ 0 h 717"/>
                  <a:gd name="T74" fmla="*/ 0 w 411"/>
                  <a:gd name="T75" fmla="*/ 0 h 7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11" h="717">
                    <a:moveTo>
                      <a:pt x="405" y="679"/>
                    </a:moveTo>
                    <a:lnTo>
                      <a:pt x="405" y="681"/>
                    </a:lnTo>
                    <a:lnTo>
                      <a:pt x="405" y="685"/>
                    </a:lnTo>
                    <a:lnTo>
                      <a:pt x="409" y="687"/>
                    </a:lnTo>
                    <a:lnTo>
                      <a:pt x="411" y="687"/>
                    </a:lnTo>
                    <a:lnTo>
                      <a:pt x="389" y="692"/>
                    </a:lnTo>
                    <a:lnTo>
                      <a:pt x="370" y="697"/>
                    </a:lnTo>
                    <a:lnTo>
                      <a:pt x="349" y="701"/>
                    </a:lnTo>
                    <a:lnTo>
                      <a:pt x="329" y="706"/>
                    </a:lnTo>
                    <a:lnTo>
                      <a:pt x="308" y="708"/>
                    </a:lnTo>
                    <a:lnTo>
                      <a:pt x="289" y="711"/>
                    </a:lnTo>
                    <a:lnTo>
                      <a:pt x="269" y="715"/>
                    </a:lnTo>
                    <a:lnTo>
                      <a:pt x="250" y="717"/>
                    </a:lnTo>
                    <a:lnTo>
                      <a:pt x="245" y="690"/>
                    </a:lnTo>
                    <a:lnTo>
                      <a:pt x="242" y="662"/>
                    </a:lnTo>
                    <a:lnTo>
                      <a:pt x="239" y="637"/>
                    </a:lnTo>
                    <a:lnTo>
                      <a:pt x="237" y="614"/>
                    </a:lnTo>
                    <a:lnTo>
                      <a:pt x="248" y="616"/>
                    </a:lnTo>
                    <a:lnTo>
                      <a:pt x="258" y="619"/>
                    </a:lnTo>
                    <a:lnTo>
                      <a:pt x="269" y="619"/>
                    </a:lnTo>
                    <a:lnTo>
                      <a:pt x="280" y="619"/>
                    </a:lnTo>
                    <a:lnTo>
                      <a:pt x="292" y="619"/>
                    </a:lnTo>
                    <a:lnTo>
                      <a:pt x="302" y="616"/>
                    </a:lnTo>
                    <a:lnTo>
                      <a:pt x="313" y="614"/>
                    </a:lnTo>
                    <a:lnTo>
                      <a:pt x="324" y="607"/>
                    </a:lnTo>
                    <a:lnTo>
                      <a:pt x="329" y="597"/>
                    </a:lnTo>
                    <a:lnTo>
                      <a:pt x="329" y="584"/>
                    </a:lnTo>
                    <a:lnTo>
                      <a:pt x="329" y="570"/>
                    </a:lnTo>
                    <a:lnTo>
                      <a:pt x="327" y="559"/>
                    </a:lnTo>
                    <a:lnTo>
                      <a:pt x="319" y="550"/>
                    </a:lnTo>
                    <a:lnTo>
                      <a:pt x="310" y="545"/>
                    </a:lnTo>
                    <a:lnTo>
                      <a:pt x="302" y="540"/>
                    </a:lnTo>
                    <a:lnTo>
                      <a:pt x="292" y="536"/>
                    </a:lnTo>
                    <a:lnTo>
                      <a:pt x="280" y="534"/>
                    </a:lnTo>
                    <a:lnTo>
                      <a:pt x="267" y="534"/>
                    </a:lnTo>
                    <a:lnTo>
                      <a:pt x="256" y="534"/>
                    </a:lnTo>
                    <a:lnTo>
                      <a:pt x="245" y="536"/>
                    </a:lnTo>
                    <a:lnTo>
                      <a:pt x="226" y="543"/>
                    </a:lnTo>
                    <a:lnTo>
                      <a:pt x="207" y="496"/>
                    </a:lnTo>
                    <a:lnTo>
                      <a:pt x="185" y="453"/>
                    </a:lnTo>
                    <a:lnTo>
                      <a:pt x="166" y="407"/>
                    </a:lnTo>
                    <a:lnTo>
                      <a:pt x="147" y="359"/>
                    </a:lnTo>
                    <a:lnTo>
                      <a:pt x="125" y="313"/>
                    </a:lnTo>
                    <a:lnTo>
                      <a:pt x="106" y="264"/>
                    </a:lnTo>
                    <a:lnTo>
                      <a:pt x="85" y="218"/>
                    </a:lnTo>
                    <a:lnTo>
                      <a:pt x="65" y="172"/>
                    </a:lnTo>
                    <a:lnTo>
                      <a:pt x="76" y="170"/>
                    </a:lnTo>
                    <a:lnTo>
                      <a:pt x="90" y="170"/>
                    </a:lnTo>
                    <a:lnTo>
                      <a:pt x="101" y="170"/>
                    </a:lnTo>
                    <a:lnTo>
                      <a:pt x="111" y="166"/>
                    </a:lnTo>
                    <a:lnTo>
                      <a:pt x="125" y="163"/>
                    </a:lnTo>
                    <a:lnTo>
                      <a:pt x="136" y="161"/>
                    </a:lnTo>
                    <a:lnTo>
                      <a:pt x="144" y="156"/>
                    </a:lnTo>
                    <a:lnTo>
                      <a:pt x="155" y="147"/>
                    </a:lnTo>
                    <a:lnTo>
                      <a:pt x="152" y="134"/>
                    </a:lnTo>
                    <a:lnTo>
                      <a:pt x="147" y="120"/>
                    </a:lnTo>
                    <a:lnTo>
                      <a:pt x="141" y="109"/>
                    </a:lnTo>
                    <a:lnTo>
                      <a:pt x="131" y="95"/>
                    </a:lnTo>
                    <a:lnTo>
                      <a:pt x="120" y="92"/>
                    </a:lnTo>
                    <a:lnTo>
                      <a:pt x="106" y="92"/>
                    </a:lnTo>
                    <a:lnTo>
                      <a:pt x="95" y="92"/>
                    </a:lnTo>
                    <a:lnTo>
                      <a:pt x="81" y="92"/>
                    </a:lnTo>
                    <a:lnTo>
                      <a:pt x="71" y="95"/>
                    </a:lnTo>
                    <a:lnTo>
                      <a:pt x="60" y="99"/>
                    </a:lnTo>
                    <a:lnTo>
                      <a:pt x="49" y="101"/>
                    </a:lnTo>
                    <a:lnTo>
                      <a:pt x="41" y="106"/>
                    </a:lnTo>
                    <a:lnTo>
                      <a:pt x="41" y="112"/>
                    </a:lnTo>
                    <a:lnTo>
                      <a:pt x="0" y="16"/>
                    </a:lnTo>
                    <a:lnTo>
                      <a:pt x="14" y="14"/>
                    </a:lnTo>
                    <a:lnTo>
                      <a:pt x="27" y="11"/>
                    </a:lnTo>
                    <a:lnTo>
                      <a:pt x="43" y="9"/>
                    </a:lnTo>
                    <a:lnTo>
                      <a:pt x="57" y="5"/>
                    </a:lnTo>
                    <a:lnTo>
                      <a:pt x="73" y="5"/>
                    </a:lnTo>
                    <a:lnTo>
                      <a:pt x="90" y="3"/>
                    </a:lnTo>
                    <a:lnTo>
                      <a:pt x="103" y="3"/>
                    </a:lnTo>
                    <a:lnTo>
                      <a:pt x="120" y="0"/>
                    </a:lnTo>
                    <a:lnTo>
                      <a:pt x="405" y="679"/>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42" name="Freeform 52"/>
              <p:cNvSpPr/>
              <p:nvPr/>
            </p:nvSpPr>
            <p:spPr bwMode="auto">
              <a:xfrm>
                <a:off x="2847" y="2099"/>
                <a:ext cx="35" cy="6"/>
              </a:xfrm>
              <a:custGeom>
                <a:avLst/>
                <a:gdLst>
                  <a:gd name="T0" fmla="*/ 0 w 138"/>
                  <a:gd name="T1" fmla="*/ 0 h 21"/>
                  <a:gd name="T2" fmla="*/ 0 w 138"/>
                  <a:gd name="T3" fmla="*/ 0 h 21"/>
                  <a:gd name="T4" fmla="*/ 0 w 138"/>
                  <a:gd name="T5" fmla="*/ 0 h 21"/>
                  <a:gd name="T6" fmla="*/ 0 w 138"/>
                  <a:gd name="T7" fmla="*/ 0 h 21"/>
                  <a:gd name="T8" fmla="*/ 0 w 138"/>
                  <a:gd name="T9" fmla="*/ 0 h 21"/>
                  <a:gd name="T10" fmla="*/ 0 w 138"/>
                  <a:gd name="T11" fmla="*/ 0 h 21"/>
                  <a:gd name="T12" fmla="*/ 0 w 138"/>
                  <a:gd name="T13" fmla="*/ 0 h 21"/>
                  <a:gd name="T14" fmla="*/ 0 w 138"/>
                  <a:gd name="T15" fmla="*/ 0 h 21"/>
                  <a:gd name="T16" fmla="*/ 0 w 138"/>
                  <a:gd name="T17" fmla="*/ 0 h 21"/>
                  <a:gd name="T18" fmla="*/ 0 w 138"/>
                  <a:gd name="T19" fmla="*/ 0 h 21"/>
                  <a:gd name="T20" fmla="*/ 0 w 138"/>
                  <a:gd name="T21" fmla="*/ 0 h 21"/>
                  <a:gd name="T22" fmla="*/ 0 w 138"/>
                  <a:gd name="T23" fmla="*/ 0 h 21"/>
                  <a:gd name="T24" fmla="*/ 0 w 138"/>
                  <a:gd name="T25" fmla="*/ 0 h 21"/>
                  <a:gd name="T26" fmla="*/ 0 w 138"/>
                  <a:gd name="T27" fmla="*/ 0 h 21"/>
                  <a:gd name="T28" fmla="*/ 0 w 138"/>
                  <a:gd name="T29" fmla="*/ 0 h 21"/>
                  <a:gd name="T30" fmla="*/ 0 w 138"/>
                  <a:gd name="T31" fmla="*/ 0 h 21"/>
                  <a:gd name="T32" fmla="*/ 0 w 138"/>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8" h="21">
                    <a:moveTo>
                      <a:pt x="0" y="13"/>
                    </a:moveTo>
                    <a:lnTo>
                      <a:pt x="16" y="5"/>
                    </a:lnTo>
                    <a:lnTo>
                      <a:pt x="35" y="0"/>
                    </a:lnTo>
                    <a:lnTo>
                      <a:pt x="51" y="0"/>
                    </a:lnTo>
                    <a:lnTo>
                      <a:pt x="70" y="2"/>
                    </a:lnTo>
                    <a:lnTo>
                      <a:pt x="87" y="7"/>
                    </a:lnTo>
                    <a:lnTo>
                      <a:pt x="106" y="13"/>
                    </a:lnTo>
                    <a:lnTo>
                      <a:pt x="122" y="19"/>
                    </a:lnTo>
                    <a:lnTo>
                      <a:pt x="138" y="21"/>
                    </a:lnTo>
                    <a:lnTo>
                      <a:pt x="133" y="21"/>
                    </a:lnTo>
                    <a:lnTo>
                      <a:pt x="122" y="21"/>
                    </a:lnTo>
                    <a:lnTo>
                      <a:pt x="106" y="19"/>
                    </a:lnTo>
                    <a:lnTo>
                      <a:pt x="83" y="16"/>
                    </a:lnTo>
                    <a:lnTo>
                      <a:pt x="62" y="16"/>
                    </a:lnTo>
                    <a:lnTo>
                      <a:pt x="37" y="13"/>
                    </a:lnTo>
                    <a:lnTo>
                      <a:pt x="16" y="13"/>
                    </a:lnTo>
                    <a:lnTo>
                      <a:pt x="0" y="13"/>
                    </a:ln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43" name="Freeform 53"/>
              <p:cNvSpPr/>
              <p:nvPr/>
            </p:nvSpPr>
            <p:spPr bwMode="auto">
              <a:xfrm>
                <a:off x="2637" y="2100"/>
                <a:ext cx="78" cy="180"/>
              </a:xfrm>
              <a:custGeom>
                <a:avLst/>
                <a:gdLst>
                  <a:gd name="T0" fmla="*/ 0 w 312"/>
                  <a:gd name="T1" fmla="*/ 0 h 722"/>
                  <a:gd name="T2" fmla="*/ 0 w 312"/>
                  <a:gd name="T3" fmla="*/ 0 h 722"/>
                  <a:gd name="T4" fmla="*/ 0 w 312"/>
                  <a:gd name="T5" fmla="*/ 0 h 722"/>
                  <a:gd name="T6" fmla="*/ 0 w 312"/>
                  <a:gd name="T7" fmla="*/ 0 h 722"/>
                  <a:gd name="T8" fmla="*/ 0 w 312"/>
                  <a:gd name="T9" fmla="*/ 0 h 722"/>
                  <a:gd name="T10" fmla="*/ 0 w 312"/>
                  <a:gd name="T11" fmla="*/ 0 h 722"/>
                  <a:gd name="T12" fmla="*/ 0 w 312"/>
                  <a:gd name="T13" fmla="*/ 0 h 722"/>
                  <a:gd name="T14" fmla="*/ 0 w 312"/>
                  <a:gd name="T15" fmla="*/ 0 h 722"/>
                  <a:gd name="T16" fmla="*/ 0 w 312"/>
                  <a:gd name="T17" fmla="*/ 0 h 722"/>
                  <a:gd name="T18" fmla="*/ 0 w 312"/>
                  <a:gd name="T19" fmla="*/ 0 h 722"/>
                  <a:gd name="T20" fmla="*/ 0 w 312"/>
                  <a:gd name="T21" fmla="*/ 0 h 722"/>
                  <a:gd name="T22" fmla="*/ 0 w 312"/>
                  <a:gd name="T23" fmla="*/ 0 h 722"/>
                  <a:gd name="T24" fmla="*/ 0 w 312"/>
                  <a:gd name="T25" fmla="*/ 0 h 722"/>
                  <a:gd name="T26" fmla="*/ 0 w 312"/>
                  <a:gd name="T27" fmla="*/ 0 h 722"/>
                  <a:gd name="T28" fmla="*/ 0 w 312"/>
                  <a:gd name="T29" fmla="*/ 0 h 722"/>
                  <a:gd name="T30" fmla="*/ 0 w 312"/>
                  <a:gd name="T31" fmla="*/ 0 h 722"/>
                  <a:gd name="T32" fmla="*/ 0 w 312"/>
                  <a:gd name="T33" fmla="*/ 0 h 722"/>
                  <a:gd name="T34" fmla="*/ 0 w 312"/>
                  <a:gd name="T35" fmla="*/ 0 h 722"/>
                  <a:gd name="T36" fmla="*/ 0 w 312"/>
                  <a:gd name="T37" fmla="*/ 0 h 722"/>
                  <a:gd name="T38" fmla="*/ 0 w 312"/>
                  <a:gd name="T39" fmla="*/ 0 h 722"/>
                  <a:gd name="T40" fmla="*/ 0 w 312"/>
                  <a:gd name="T41" fmla="*/ 0 h 722"/>
                  <a:gd name="T42" fmla="*/ 0 w 312"/>
                  <a:gd name="T43" fmla="*/ 0 h 722"/>
                  <a:gd name="T44" fmla="*/ 0 w 312"/>
                  <a:gd name="T45" fmla="*/ 0 h 722"/>
                  <a:gd name="T46" fmla="*/ 0 w 312"/>
                  <a:gd name="T47" fmla="*/ 0 h 722"/>
                  <a:gd name="T48" fmla="*/ 0 w 312"/>
                  <a:gd name="T49" fmla="*/ 0 h 722"/>
                  <a:gd name="T50" fmla="*/ 0 w 312"/>
                  <a:gd name="T51" fmla="*/ 0 h 722"/>
                  <a:gd name="T52" fmla="*/ 0 w 312"/>
                  <a:gd name="T53" fmla="*/ 0 h 722"/>
                  <a:gd name="T54" fmla="*/ 0 w 312"/>
                  <a:gd name="T55" fmla="*/ 0 h 722"/>
                  <a:gd name="T56" fmla="*/ 0 w 312"/>
                  <a:gd name="T57" fmla="*/ 0 h 7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2" h="722">
                    <a:moveTo>
                      <a:pt x="34" y="5"/>
                    </a:moveTo>
                    <a:lnTo>
                      <a:pt x="66" y="93"/>
                    </a:lnTo>
                    <a:lnTo>
                      <a:pt x="101" y="184"/>
                    </a:lnTo>
                    <a:lnTo>
                      <a:pt x="137" y="270"/>
                    </a:lnTo>
                    <a:lnTo>
                      <a:pt x="172" y="357"/>
                    </a:lnTo>
                    <a:lnTo>
                      <a:pt x="205" y="448"/>
                    </a:lnTo>
                    <a:lnTo>
                      <a:pt x="241" y="534"/>
                    </a:lnTo>
                    <a:lnTo>
                      <a:pt x="276" y="625"/>
                    </a:lnTo>
                    <a:lnTo>
                      <a:pt x="312" y="711"/>
                    </a:lnTo>
                    <a:lnTo>
                      <a:pt x="292" y="715"/>
                    </a:lnTo>
                    <a:lnTo>
                      <a:pt x="276" y="717"/>
                    </a:lnTo>
                    <a:lnTo>
                      <a:pt x="257" y="720"/>
                    </a:lnTo>
                    <a:lnTo>
                      <a:pt x="241" y="722"/>
                    </a:lnTo>
                    <a:lnTo>
                      <a:pt x="241" y="679"/>
                    </a:lnTo>
                    <a:lnTo>
                      <a:pt x="237" y="638"/>
                    </a:lnTo>
                    <a:lnTo>
                      <a:pt x="232" y="595"/>
                    </a:lnTo>
                    <a:lnTo>
                      <a:pt x="225" y="551"/>
                    </a:lnTo>
                    <a:lnTo>
                      <a:pt x="195" y="483"/>
                    </a:lnTo>
                    <a:lnTo>
                      <a:pt x="167" y="414"/>
                    </a:lnTo>
                    <a:lnTo>
                      <a:pt x="137" y="347"/>
                    </a:lnTo>
                    <a:lnTo>
                      <a:pt x="110" y="278"/>
                    </a:lnTo>
                    <a:lnTo>
                      <a:pt x="82" y="207"/>
                    </a:lnTo>
                    <a:lnTo>
                      <a:pt x="55" y="140"/>
                    </a:lnTo>
                    <a:lnTo>
                      <a:pt x="28" y="69"/>
                    </a:lnTo>
                    <a:lnTo>
                      <a:pt x="0" y="0"/>
                    </a:lnTo>
                    <a:lnTo>
                      <a:pt x="6" y="3"/>
                    </a:lnTo>
                    <a:lnTo>
                      <a:pt x="14" y="5"/>
                    </a:lnTo>
                    <a:lnTo>
                      <a:pt x="23" y="9"/>
                    </a:lnTo>
                    <a:lnTo>
                      <a:pt x="34" y="5"/>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44" name="Freeform 54"/>
              <p:cNvSpPr/>
              <p:nvPr/>
            </p:nvSpPr>
            <p:spPr bwMode="auto">
              <a:xfrm>
                <a:off x="2900" y="2103"/>
                <a:ext cx="79" cy="47"/>
              </a:xfrm>
              <a:custGeom>
                <a:avLst/>
                <a:gdLst>
                  <a:gd name="T0" fmla="*/ 0 w 316"/>
                  <a:gd name="T1" fmla="*/ 0 h 186"/>
                  <a:gd name="T2" fmla="*/ 0 w 316"/>
                  <a:gd name="T3" fmla="*/ 0 h 186"/>
                  <a:gd name="T4" fmla="*/ 0 w 316"/>
                  <a:gd name="T5" fmla="*/ 0 h 186"/>
                  <a:gd name="T6" fmla="*/ 0 w 316"/>
                  <a:gd name="T7" fmla="*/ 0 h 186"/>
                  <a:gd name="T8" fmla="*/ 0 w 316"/>
                  <a:gd name="T9" fmla="*/ 0 h 186"/>
                  <a:gd name="T10" fmla="*/ 0 w 316"/>
                  <a:gd name="T11" fmla="*/ 0 h 186"/>
                  <a:gd name="T12" fmla="*/ 0 w 316"/>
                  <a:gd name="T13" fmla="*/ 0 h 186"/>
                  <a:gd name="T14" fmla="*/ 0 w 316"/>
                  <a:gd name="T15" fmla="*/ 0 h 186"/>
                  <a:gd name="T16" fmla="*/ 0 w 316"/>
                  <a:gd name="T17" fmla="*/ 0 h 186"/>
                  <a:gd name="T18" fmla="*/ 0 w 316"/>
                  <a:gd name="T19" fmla="*/ 0 h 186"/>
                  <a:gd name="T20" fmla="*/ 0 w 316"/>
                  <a:gd name="T21" fmla="*/ 0 h 186"/>
                  <a:gd name="T22" fmla="*/ 0 w 316"/>
                  <a:gd name="T23" fmla="*/ 0 h 186"/>
                  <a:gd name="T24" fmla="*/ 0 w 316"/>
                  <a:gd name="T25" fmla="*/ 0 h 186"/>
                  <a:gd name="T26" fmla="*/ 0 w 316"/>
                  <a:gd name="T27" fmla="*/ 0 h 186"/>
                  <a:gd name="T28" fmla="*/ 0 w 316"/>
                  <a:gd name="T29" fmla="*/ 0 h 186"/>
                  <a:gd name="T30" fmla="*/ 0 w 316"/>
                  <a:gd name="T31" fmla="*/ 0 h 186"/>
                  <a:gd name="T32" fmla="*/ 0 w 316"/>
                  <a:gd name="T33" fmla="*/ 0 h 186"/>
                  <a:gd name="T34" fmla="*/ 0 w 316"/>
                  <a:gd name="T35" fmla="*/ 0 h 186"/>
                  <a:gd name="T36" fmla="*/ 0 w 316"/>
                  <a:gd name="T37" fmla="*/ 0 h 186"/>
                  <a:gd name="T38" fmla="*/ 0 w 316"/>
                  <a:gd name="T39" fmla="*/ 0 h 186"/>
                  <a:gd name="T40" fmla="*/ 0 w 316"/>
                  <a:gd name="T41" fmla="*/ 0 h 186"/>
                  <a:gd name="T42" fmla="*/ 0 w 316"/>
                  <a:gd name="T43" fmla="*/ 0 h 186"/>
                  <a:gd name="T44" fmla="*/ 0 w 316"/>
                  <a:gd name="T45" fmla="*/ 0 h 186"/>
                  <a:gd name="T46" fmla="*/ 0 w 316"/>
                  <a:gd name="T47" fmla="*/ 0 h 186"/>
                  <a:gd name="T48" fmla="*/ 0 w 316"/>
                  <a:gd name="T49" fmla="*/ 0 h 186"/>
                  <a:gd name="T50" fmla="*/ 0 w 316"/>
                  <a:gd name="T51" fmla="*/ 0 h 186"/>
                  <a:gd name="T52" fmla="*/ 0 w 316"/>
                  <a:gd name="T53" fmla="*/ 0 h 186"/>
                  <a:gd name="T54" fmla="*/ 0 w 316"/>
                  <a:gd name="T55" fmla="*/ 0 h 186"/>
                  <a:gd name="T56" fmla="*/ 0 w 316"/>
                  <a:gd name="T57" fmla="*/ 0 h 186"/>
                  <a:gd name="T58" fmla="*/ 0 w 316"/>
                  <a:gd name="T59" fmla="*/ 0 h 186"/>
                  <a:gd name="T60" fmla="*/ 0 w 316"/>
                  <a:gd name="T61" fmla="*/ 0 h 186"/>
                  <a:gd name="T62" fmla="*/ 0 w 316"/>
                  <a:gd name="T63" fmla="*/ 0 h 186"/>
                  <a:gd name="T64" fmla="*/ 0 w 316"/>
                  <a:gd name="T65" fmla="*/ 0 h 186"/>
                  <a:gd name="T66" fmla="*/ 0 w 316"/>
                  <a:gd name="T67" fmla="*/ 0 h 186"/>
                  <a:gd name="T68" fmla="*/ 0 w 316"/>
                  <a:gd name="T69" fmla="*/ 0 h 186"/>
                  <a:gd name="T70" fmla="*/ 0 w 316"/>
                  <a:gd name="T71" fmla="*/ 0 h 186"/>
                  <a:gd name="T72" fmla="*/ 0 w 316"/>
                  <a:gd name="T73" fmla="*/ 0 h 186"/>
                  <a:gd name="T74" fmla="*/ 0 w 316"/>
                  <a:gd name="T75" fmla="*/ 0 h 186"/>
                  <a:gd name="T76" fmla="*/ 0 w 316"/>
                  <a:gd name="T77" fmla="*/ 0 h 186"/>
                  <a:gd name="T78" fmla="*/ 0 w 316"/>
                  <a:gd name="T79" fmla="*/ 0 h 186"/>
                  <a:gd name="T80" fmla="*/ 0 w 316"/>
                  <a:gd name="T81" fmla="*/ 0 h 186"/>
                  <a:gd name="T82" fmla="*/ 0 w 316"/>
                  <a:gd name="T83" fmla="*/ 0 h 186"/>
                  <a:gd name="T84" fmla="*/ 0 w 316"/>
                  <a:gd name="T85" fmla="*/ 0 h 186"/>
                  <a:gd name="T86" fmla="*/ 0 w 316"/>
                  <a:gd name="T87" fmla="*/ 0 h 186"/>
                  <a:gd name="T88" fmla="*/ 0 w 316"/>
                  <a:gd name="T89" fmla="*/ 0 h 1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16" h="186">
                    <a:moveTo>
                      <a:pt x="223" y="46"/>
                    </a:moveTo>
                    <a:lnTo>
                      <a:pt x="237" y="55"/>
                    </a:lnTo>
                    <a:lnTo>
                      <a:pt x="248" y="62"/>
                    </a:lnTo>
                    <a:lnTo>
                      <a:pt x="256" y="71"/>
                    </a:lnTo>
                    <a:lnTo>
                      <a:pt x="267" y="82"/>
                    </a:lnTo>
                    <a:lnTo>
                      <a:pt x="278" y="92"/>
                    </a:lnTo>
                    <a:lnTo>
                      <a:pt x="286" y="104"/>
                    </a:lnTo>
                    <a:lnTo>
                      <a:pt x="297" y="115"/>
                    </a:lnTo>
                    <a:lnTo>
                      <a:pt x="311" y="122"/>
                    </a:lnTo>
                    <a:lnTo>
                      <a:pt x="316" y="133"/>
                    </a:lnTo>
                    <a:lnTo>
                      <a:pt x="308" y="142"/>
                    </a:lnTo>
                    <a:lnTo>
                      <a:pt x="294" y="147"/>
                    </a:lnTo>
                    <a:lnTo>
                      <a:pt x="281" y="152"/>
                    </a:lnTo>
                    <a:lnTo>
                      <a:pt x="253" y="163"/>
                    </a:lnTo>
                    <a:lnTo>
                      <a:pt x="226" y="172"/>
                    </a:lnTo>
                    <a:lnTo>
                      <a:pt x="196" y="177"/>
                    </a:lnTo>
                    <a:lnTo>
                      <a:pt x="166" y="180"/>
                    </a:lnTo>
                    <a:lnTo>
                      <a:pt x="136" y="182"/>
                    </a:lnTo>
                    <a:lnTo>
                      <a:pt x="106" y="186"/>
                    </a:lnTo>
                    <a:lnTo>
                      <a:pt x="74" y="186"/>
                    </a:lnTo>
                    <a:lnTo>
                      <a:pt x="44" y="186"/>
                    </a:lnTo>
                    <a:lnTo>
                      <a:pt x="28" y="180"/>
                    </a:lnTo>
                    <a:lnTo>
                      <a:pt x="19" y="170"/>
                    </a:lnTo>
                    <a:lnTo>
                      <a:pt x="11" y="152"/>
                    </a:lnTo>
                    <a:lnTo>
                      <a:pt x="5" y="136"/>
                    </a:lnTo>
                    <a:lnTo>
                      <a:pt x="3" y="120"/>
                    </a:lnTo>
                    <a:lnTo>
                      <a:pt x="0" y="104"/>
                    </a:lnTo>
                    <a:lnTo>
                      <a:pt x="3" y="87"/>
                    </a:lnTo>
                    <a:lnTo>
                      <a:pt x="14" y="76"/>
                    </a:lnTo>
                    <a:lnTo>
                      <a:pt x="28" y="71"/>
                    </a:lnTo>
                    <a:lnTo>
                      <a:pt x="41" y="65"/>
                    </a:lnTo>
                    <a:lnTo>
                      <a:pt x="55" y="57"/>
                    </a:lnTo>
                    <a:lnTo>
                      <a:pt x="69" y="52"/>
                    </a:lnTo>
                    <a:lnTo>
                      <a:pt x="81" y="44"/>
                    </a:lnTo>
                    <a:lnTo>
                      <a:pt x="95" y="35"/>
                    </a:lnTo>
                    <a:lnTo>
                      <a:pt x="109" y="30"/>
                    </a:lnTo>
                    <a:lnTo>
                      <a:pt x="120" y="22"/>
                    </a:lnTo>
                    <a:lnTo>
                      <a:pt x="131" y="22"/>
                    </a:lnTo>
                    <a:lnTo>
                      <a:pt x="136" y="14"/>
                    </a:lnTo>
                    <a:lnTo>
                      <a:pt x="142" y="5"/>
                    </a:lnTo>
                    <a:lnTo>
                      <a:pt x="150" y="0"/>
                    </a:lnTo>
                    <a:lnTo>
                      <a:pt x="169" y="5"/>
                    </a:lnTo>
                    <a:lnTo>
                      <a:pt x="188" y="19"/>
                    </a:lnTo>
                    <a:lnTo>
                      <a:pt x="205" y="35"/>
                    </a:lnTo>
                    <a:lnTo>
                      <a:pt x="223" y="46"/>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45" name="Freeform 55"/>
              <p:cNvSpPr/>
              <p:nvPr/>
            </p:nvSpPr>
            <p:spPr bwMode="auto">
              <a:xfrm>
                <a:off x="2885" y="2105"/>
                <a:ext cx="11" cy="20"/>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w 46"/>
                  <a:gd name="T21" fmla="*/ 0 h 82"/>
                  <a:gd name="T22" fmla="*/ 0 w 46"/>
                  <a:gd name="T23" fmla="*/ 0 h 82"/>
                  <a:gd name="T24" fmla="*/ 0 w 46"/>
                  <a:gd name="T25" fmla="*/ 0 h 82"/>
                  <a:gd name="T26" fmla="*/ 0 w 46"/>
                  <a:gd name="T27" fmla="*/ 0 h 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82">
                    <a:moveTo>
                      <a:pt x="44" y="6"/>
                    </a:moveTo>
                    <a:lnTo>
                      <a:pt x="46" y="25"/>
                    </a:lnTo>
                    <a:lnTo>
                      <a:pt x="44" y="44"/>
                    </a:lnTo>
                    <a:lnTo>
                      <a:pt x="41" y="64"/>
                    </a:lnTo>
                    <a:lnTo>
                      <a:pt x="44" y="82"/>
                    </a:lnTo>
                    <a:lnTo>
                      <a:pt x="33" y="77"/>
                    </a:lnTo>
                    <a:lnTo>
                      <a:pt x="19" y="77"/>
                    </a:lnTo>
                    <a:lnTo>
                      <a:pt x="5" y="71"/>
                    </a:lnTo>
                    <a:lnTo>
                      <a:pt x="0" y="60"/>
                    </a:lnTo>
                    <a:lnTo>
                      <a:pt x="14" y="0"/>
                    </a:lnTo>
                    <a:lnTo>
                      <a:pt x="22" y="4"/>
                    </a:lnTo>
                    <a:lnTo>
                      <a:pt x="30" y="6"/>
                    </a:lnTo>
                    <a:lnTo>
                      <a:pt x="35" y="6"/>
                    </a:lnTo>
                    <a:lnTo>
                      <a:pt x="44" y="6"/>
                    </a:ln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46" name="Freeform 56"/>
              <p:cNvSpPr/>
              <p:nvPr/>
            </p:nvSpPr>
            <p:spPr bwMode="auto">
              <a:xfrm>
                <a:off x="2820" y="2106"/>
                <a:ext cx="63" cy="39"/>
              </a:xfrm>
              <a:custGeom>
                <a:avLst/>
                <a:gdLst>
                  <a:gd name="T0" fmla="*/ 0 w 253"/>
                  <a:gd name="T1" fmla="*/ 0 h 155"/>
                  <a:gd name="T2" fmla="*/ 0 w 253"/>
                  <a:gd name="T3" fmla="*/ 0 h 155"/>
                  <a:gd name="T4" fmla="*/ 0 w 253"/>
                  <a:gd name="T5" fmla="*/ 0 h 155"/>
                  <a:gd name="T6" fmla="*/ 0 w 253"/>
                  <a:gd name="T7" fmla="*/ 0 h 155"/>
                  <a:gd name="T8" fmla="*/ 0 w 253"/>
                  <a:gd name="T9" fmla="*/ 0 h 155"/>
                  <a:gd name="T10" fmla="*/ 0 w 253"/>
                  <a:gd name="T11" fmla="*/ 0 h 155"/>
                  <a:gd name="T12" fmla="*/ 0 w 253"/>
                  <a:gd name="T13" fmla="*/ 0 h 155"/>
                  <a:gd name="T14" fmla="*/ 0 w 253"/>
                  <a:gd name="T15" fmla="*/ 0 h 155"/>
                  <a:gd name="T16" fmla="*/ 0 w 253"/>
                  <a:gd name="T17" fmla="*/ 0 h 155"/>
                  <a:gd name="T18" fmla="*/ 0 w 253"/>
                  <a:gd name="T19" fmla="*/ 0 h 155"/>
                  <a:gd name="T20" fmla="*/ 0 w 253"/>
                  <a:gd name="T21" fmla="*/ 0 h 155"/>
                  <a:gd name="T22" fmla="*/ 0 w 253"/>
                  <a:gd name="T23" fmla="*/ 0 h 155"/>
                  <a:gd name="T24" fmla="*/ 0 w 253"/>
                  <a:gd name="T25" fmla="*/ 0 h 155"/>
                  <a:gd name="T26" fmla="*/ 0 w 253"/>
                  <a:gd name="T27" fmla="*/ 0 h 155"/>
                  <a:gd name="T28" fmla="*/ 0 w 253"/>
                  <a:gd name="T29" fmla="*/ 0 h 155"/>
                  <a:gd name="T30" fmla="*/ 0 w 253"/>
                  <a:gd name="T31" fmla="*/ 0 h 155"/>
                  <a:gd name="T32" fmla="*/ 0 w 253"/>
                  <a:gd name="T33" fmla="*/ 0 h 155"/>
                  <a:gd name="T34" fmla="*/ 0 w 253"/>
                  <a:gd name="T35" fmla="*/ 0 h 155"/>
                  <a:gd name="T36" fmla="*/ 0 w 253"/>
                  <a:gd name="T37" fmla="*/ 0 h 155"/>
                  <a:gd name="T38" fmla="*/ 0 w 253"/>
                  <a:gd name="T39" fmla="*/ 0 h 155"/>
                  <a:gd name="T40" fmla="*/ 0 w 253"/>
                  <a:gd name="T41" fmla="*/ 0 h 155"/>
                  <a:gd name="T42" fmla="*/ 0 w 253"/>
                  <a:gd name="T43" fmla="*/ 0 h 155"/>
                  <a:gd name="T44" fmla="*/ 0 w 253"/>
                  <a:gd name="T45" fmla="*/ 0 h 155"/>
                  <a:gd name="T46" fmla="*/ 0 w 253"/>
                  <a:gd name="T47" fmla="*/ 0 h 155"/>
                  <a:gd name="T48" fmla="*/ 0 w 253"/>
                  <a:gd name="T49" fmla="*/ 0 h 155"/>
                  <a:gd name="T50" fmla="*/ 0 w 253"/>
                  <a:gd name="T51" fmla="*/ 0 h 155"/>
                  <a:gd name="T52" fmla="*/ 0 w 253"/>
                  <a:gd name="T53" fmla="*/ 0 h 155"/>
                  <a:gd name="T54" fmla="*/ 0 w 253"/>
                  <a:gd name="T55" fmla="*/ 0 h 155"/>
                  <a:gd name="T56" fmla="*/ 0 w 253"/>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3" h="155">
                    <a:moveTo>
                      <a:pt x="253" y="11"/>
                    </a:moveTo>
                    <a:lnTo>
                      <a:pt x="248" y="49"/>
                    </a:lnTo>
                    <a:lnTo>
                      <a:pt x="241" y="85"/>
                    </a:lnTo>
                    <a:lnTo>
                      <a:pt x="227" y="120"/>
                    </a:lnTo>
                    <a:lnTo>
                      <a:pt x="216" y="155"/>
                    </a:lnTo>
                    <a:lnTo>
                      <a:pt x="188" y="152"/>
                    </a:lnTo>
                    <a:lnTo>
                      <a:pt x="161" y="147"/>
                    </a:lnTo>
                    <a:lnTo>
                      <a:pt x="133" y="141"/>
                    </a:lnTo>
                    <a:lnTo>
                      <a:pt x="106" y="134"/>
                    </a:lnTo>
                    <a:lnTo>
                      <a:pt x="80" y="122"/>
                    </a:lnTo>
                    <a:lnTo>
                      <a:pt x="52" y="115"/>
                    </a:lnTo>
                    <a:lnTo>
                      <a:pt x="27" y="104"/>
                    </a:lnTo>
                    <a:lnTo>
                      <a:pt x="0" y="95"/>
                    </a:lnTo>
                    <a:lnTo>
                      <a:pt x="6" y="68"/>
                    </a:lnTo>
                    <a:lnTo>
                      <a:pt x="19" y="44"/>
                    </a:lnTo>
                    <a:lnTo>
                      <a:pt x="39" y="28"/>
                    </a:lnTo>
                    <a:lnTo>
                      <a:pt x="60" y="11"/>
                    </a:lnTo>
                    <a:lnTo>
                      <a:pt x="68" y="11"/>
                    </a:lnTo>
                    <a:lnTo>
                      <a:pt x="74" y="8"/>
                    </a:lnTo>
                    <a:lnTo>
                      <a:pt x="80" y="5"/>
                    </a:lnTo>
                    <a:lnTo>
                      <a:pt x="85" y="0"/>
                    </a:lnTo>
                    <a:lnTo>
                      <a:pt x="106" y="3"/>
                    </a:lnTo>
                    <a:lnTo>
                      <a:pt x="126" y="5"/>
                    </a:lnTo>
                    <a:lnTo>
                      <a:pt x="147" y="8"/>
                    </a:lnTo>
                    <a:lnTo>
                      <a:pt x="169" y="11"/>
                    </a:lnTo>
                    <a:lnTo>
                      <a:pt x="191" y="14"/>
                    </a:lnTo>
                    <a:lnTo>
                      <a:pt x="213" y="14"/>
                    </a:lnTo>
                    <a:lnTo>
                      <a:pt x="232" y="14"/>
                    </a:lnTo>
                    <a:lnTo>
                      <a:pt x="253" y="11"/>
                    </a:lnTo>
                    <a:close/>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47" name="Freeform 57"/>
              <p:cNvSpPr/>
              <p:nvPr/>
            </p:nvSpPr>
            <p:spPr bwMode="auto">
              <a:xfrm>
                <a:off x="2901" y="2106"/>
                <a:ext cx="14" cy="9"/>
              </a:xfrm>
              <a:custGeom>
                <a:avLst/>
                <a:gdLst>
                  <a:gd name="T0" fmla="*/ 0 w 55"/>
                  <a:gd name="T1" fmla="*/ 0 h 35"/>
                  <a:gd name="T2" fmla="*/ 0 w 55"/>
                  <a:gd name="T3" fmla="*/ 0 h 35"/>
                  <a:gd name="T4" fmla="*/ 0 w 55"/>
                  <a:gd name="T5" fmla="*/ 0 h 35"/>
                  <a:gd name="T6" fmla="*/ 0 w 55"/>
                  <a:gd name="T7" fmla="*/ 0 h 35"/>
                  <a:gd name="T8" fmla="*/ 0 w 55"/>
                  <a:gd name="T9" fmla="*/ 0 h 35"/>
                  <a:gd name="T10" fmla="*/ 0 w 55"/>
                  <a:gd name="T11" fmla="*/ 0 h 35"/>
                  <a:gd name="T12" fmla="*/ 0 w 55"/>
                  <a:gd name="T13" fmla="*/ 0 h 35"/>
                  <a:gd name="T14" fmla="*/ 0 w 55"/>
                  <a:gd name="T15" fmla="*/ 0 h 35"/>
                  <a:gd name="T16" fmla="*/ 0 w 55"/>
                  <a:gd name="T17" fmla="*/ 0 h 35"/>
                  <a:gd name="T18" fmla="*/ 0 w 55"/>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5">
                    <a:moveTo>
                      <a:pt x="20" y="0"/>
                    </a:moveTo>
                    <a:lnTo>
                      <a:pt x="20" y="3"/>
                    </a:lnTo>
                    <a:lnTo>
                      <a:pt x="20" y="5"/>
                    </a:lnTo>
                    <a:lnTo>
                      <a:pt x="28" y="8"/>
                    </a:lnTo>
                    <a:lnTo>
                      <a:pt x="39" y="8"/>
                    </a:lnTo>
                    <a:lnTo>
                      <a:pt x="46" y="5"/>
                    </a:lnTo>
                    <a:lnTo>
                      <a:pt x="55" y="5"/>
                    </a:lnTo>
                    <a:lnTo>
                      <a:pt x="0" y="35"/>
                    </a:lnTo>
                    <a:lnTo>
                      <a:pt x="0" y="0"/>
                    </a:lnTo>
                    <a:lnTo>
                      <a:pt x="20" y="0"/>
                    </a:ln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48" name="Freeform 58"/>
              <p:cNvSpPr/>
              <p:nvPr/>
            </p:nvSpPr>
            <p:spPr bwMode="auto">
              <a:xfrm>
                <a:off x="2606" y="2107"/>
                <a:ext cx="75" cy="178"/>
              </a:xfrm>
              <a:custGeom>
                <a:avLst/>
                <a:gdLst>
                  <a:gd name="T0" fmla="*/ 0 w 300"/>
                  <a:gd name="T1" fmla="*/ 0 h 712"/>
                  <a:gd name="T2" fmla="*/ 0 w 300"/>
                  <a:gd name="T3" fmla="*/ 0 h 712"/>
                  <a:gd name="T4" fmla="*/ 0 w 300"/>
                  <a:gd name="T5" fmla="*/ 0 h 712"/>
                  <a:gd name="T6" fmla="*/ 0 w 300"/>
                  <a:gd name="T7" fmla="*/ 0 h 712"/>
                  <a:gd name="T8" fmla="*/ 0 w 300"/>
                  <a:gd name="T9" fmla="*/ 0 h 712"/>
                  <a:gd name="T10" fmla="*/ 0 w 300"/>
                  <a:gd name="T11" fmla="*/ 0 h 712"/>
                  <a:gd name="T12" fmla="*/ 0 w 300"/>
                  <a:gd name="T13" fmla="*/ 0 h 712"/>
                  <a:gd name="T14" fmla="*/ 0 w 300"/>
                  <a:gd name="T15" fmla="*/ 0 h 712"/>
                  <a:gd name="T16" fmla="*/ 0 w 300"/>
                  <a:gd name="T17" fmla="*/ 0 h 712"/>
                  <a:gd name="T18" fmla="*/ 0 w 300"/>
                  <a:gd name="T19" fmla="*/ 0 h 712"/>
                  <a:gd name="T20" fmla="*/ 0 w 300"/>
                  <a:gd name="T21" fmla="*/ 0 h 712"/>
                  <a:gd name="T22" fmla="*/ 0 w 300"/>
                  <a:gd name="T23" fmla="*/ 0 h 712"/>
                  <a:gd name="T24" fmla="*/ 0 w 300"/>
                  <a:gd name="T25" fmla="*/ 0 h 712"/>
                  <a:gd name="T26" fmla="*/ 0 w 300"/>
                  <a:gd name="T27" fmla="*/ 0 h 712"/>
                  <a:gd name="T28" fmla="*/ 0 w 300"/>
                  <a:gd name="T29" fmla="*/ 0 h 712"/>
                  <a:gd name="T30" fmla="*/ 0 w 300"/>
                  <a:gd name="T31" fmla="*/ 0 h 712"/>
                  <a:gd name="T32" fmla="*/ 0 w 300"/>
                  <a:gd name="T33" fmla="*/ 0 h 712"/>
                  <a:gd name="T34" fmla="*/ 0 w 300"/>
                  <a:gd name="T35" fmla="*/ 0 h 712"/>
                  <a:gd name="T36" fmla="*/ 0 w 300"/>
                  <a:gd name="T37" fmla="*/ 0 h 712"/>
                  <a:gd name="T38" fmla="*/ 0 w 300"/>
                  <a:gd name="T39" fmla="*/ 0 h 712"/>
                  <a:gd name="T40" fmla="*/ 0 w 300"/>
                  <a:gd name="T41" fmla="*/ 0 h 712"/>
                  <a:gd name="T42" fmla="*/ 0 w 300"/>
                  <a:gd name="T43" fmla="*/ 0 h 712"/>
                  <a:gd name="T44" fmla="*/ 0 w 300"/>
                  <a:gd name="T45" fmla="*/ 0 h 7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0" h="712">
                    <a:moveTo>
                      <a:pt x="44" y="25"/>
                    </a:moveTo>
                    <a:lnTo>
                      <a:pt x="77" y="110"/>
                    </a:lnTo>
                    <a:lnTo>
                      <a:pt x="109" y="194"/>
                    </a:lnTo>
                    <a:lnTo>
                      <a:pt x="142" y="278"/>
                    </a:lnTo>
                    <a:lnTo>
                      <a:pt x="171" y="363"/>
                    </a:lnTo>
                    <a:lnTo>
                      <a:pt x="205" y="448"/>
                    </a:lnTo>
                    <a:lnTo>
                      <a:pt x="237" y="532"/>
                    </a:lnTo>
                    <a:lnTo>
                      <a:pt x="267" y="616"/>
                    </a:lnTo>
                    <a:lnTo>
                      <a:pt x="300" y="701"/>
                    </a:lnTo>
                    <a:lnTo>
                      <a:pt x="240" y="712"/>
                    </a:lnTo>
                    <a:lnTo>
                      <a:pt x="235" y="649"/>
                    </a:lnTo>
                    <a:lnTo>
                      <a:pt x="224" y="586"/>
                    </a:lnTo>
                    <a:lnTo>
                      <a:pt x="205" y="526"/>
                    </a:lnTo>
                    <a:lnTo>
                      <a:pt x="183" y="469"/>
                    </a:lnTo>
                    <a:lnTo>
                      <a:pt x="159" y="409"/>
                    </a:lnTo>
                    <a:lnTo>
                      <a:pt x="131" y="352"/>
                    </a:lnTo>
                    <a:lnTo>
                      <a:pt x="107" y="295"/>
                    </a:lnTo>
                    <a:lnTo>
                      <a:pt x="85" y="235"/>
                    </a:lnTo>
                    <a:lnTo>
                      <a:pt x="0" y="0"/>
                    </a:lnTo>
                    <a:lnTo>
                      <a:pt x="14" y="3"/>
                    </a:lnTo>
                    <a:lnTo>
                      <a:pt x="28" y="3"/>
                    </a:lnTo>
                    <a:lnTo>
                      <a:pt x="38" y="9"/>
                    </a:lnTo>
                    <a:lnTo>
                      <a:pt x="44" y="25"/>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49" name="Freeform 59"/>
              <p:cNvSpPr/>
              <p:nvPr/>
            </p:nvSpPr>
            <p:spPr bwMode="auto">
              <a:xfrm>
                <a:off x="2526" y="2116"/>
                <a:ext cx="117" cy="179"/>
              </a:xfrm>
              <a:custGeom>
                <a:avLst/>
                <a:gdLst>
                  <a:gd name="T0" fmla="*/ 0 w 471"/>
                  <a:gd name="T1" fmla="*/ 0 h 716"/>
                  <a:gd name="T2" fmla="*/ 0 w 471"/>
                  <a:gd name="T3" fmla="*/ 0 h 716"/>
                  <a:gd name="T4" fmla="*/ 0 w 471"/>
                  <a:gd name="T5" fmla="*/ 0 h 716"/>
                  <a:gd name="T6" fmla="*/ 0 w 471"/>
                  <a:gd name="T7" fmla="*/ 0 h 716"/>
                  <a:gd name="T8" fmla="*/ 0 w 471"/>
                  <a:gd name="T9" fmla="*/ 0 h 716"/>
                  <a:gd name="T10" fmla="*/ 0 w 471"/>
                  <a:gd name="T11" fmla="*/ 0 h 716"/>
                  <a:gd name="T12" fmla="*/ 0 w 471"/>
                  <a:gd name="T13" fmla="*/ 0 h 716"/>
                  <a:gd name="T14" fmla="*/ 0 w 471"/>
                  <a:gd name="T15" fmla="*/ 0 h 716"/>
                  <a:gd name="T16" fmla="*/ 0 w 471"/>
                  <a:gd name="T17" fmla="*/ 0 h 716"/>
                  <a:gd name="T18" fmla="*/ 0 w 471"/>
                  <a:gd name="T19" fmla="*/ 0 h 716"/>
                  <a:gd name="T20" fmla="*/ 0 w 471"/>
                  <a:gd name="T21" fmla="*/ 0 h 716"/>
                  <a:gd name="T22" fmla="*/ 0 w 471"/>
                  <a:gd name="T23" fmla="*/ 0 h 716"/>
                  <a:gd name="T24" fmla="*/ 0 w 471"/>
                  <a:gd name="T25" fmla="*/ 0 h 716"/>
                  <a:gd name="T26" fmla="*/ 0 w 471"/>
                  <a:gd name="T27" fmla="*/ 0 h 716"/>
                  <a:gd name="T28" fmla="*/ 0 w 471"/>
                  <a:gd name="T29" fmla="*/ 0 h 716"/>
                  <a:gd name="T30" fmla="*/ 0 w 471"/>
                  <a:gd name="T31" fmla="*/ 0 h 716"/>
                  <a:gd name="T32" fmla="*/ 0 w 471"/>
                  <a:gd name="T33" fmla="*/ 0 h 716"/>
                  <a:gd name="T34" fmla="*/ 0 w 471"/>
                  <a:gd name="T35" fmla="*/ 0 h 716"/>
                  <a:gd name="T36" fmla="*/ 0 w 471"/>
                  <a:gd name="T37" fmla="*/ 0 h 716"/>
                  <a:gd name="T38" fmla="*/ 0 w 471"/>
                  <a:gd name="T39" fmla="*/ 0 h 716"/>
                  <a:gd name="T40" fmla="*/ 0 w 471"/>
                  <a:gd name="T41" fmla="*/ 0 h 716"/>
                  <a:gd name="T42" fmla="*/ 0 w 471"/>
                  <a:gd name="T43" fmla="*/ 0 h 716"/>
                  <a:gd name="T44" fmla="*/ 0 w 471"/>
                  <a:gd name="T45" fmla="*/ 0 h 716"/>
                  <a:gd name="T46" fmla="*/ 0 w 471"/>
                  <a:gd name="T47" fmla="*/ 0 h 716"/>
                  <a:gd name="T48" fmla="*/ 0 w 471"/>
                  <a:gd name="T49" fmla="*/ 0 h 716"/>
                  <a:gd name="T50" fmla="*/ 0 w 471"/>
                  <a:gd name="T51" fmla="*/ 0 h 716"/>
                  <a:gd name="T52" fmla="*/ 0 w 471"/>
                  <a:gd name="T53" fmla="*/ 0 h 716"/>
                  <a:gd name="T54" fmla="*/ 0 w 471"/>
                  <a:gd name="T55" fmla="*/ 0 h 716"/>
                  <a:gd name="T56" fmla="*/ 0 w 471"/>
                  <a:gd name="T57" fmla="*/ 0 h 716"/>
                  <a:gd name="T58" fmla="*/ 0 w 471"/>
                  <a:gd name="T59" fmla="*/ 0 h 716"/>
                  <a:gd name="T60" fmla="*/ 0 w 471"/>
                  <a:gd name="T61" fmla="*/ 0 h 716"/>
                  <a:gd name="T62" fmla="*/ 0 w 471"/>
                  <a:gd name="T63" fmla="*/ 0 h 716"/>
                  <a:gd name="T64" fmla="*/ 0 w 471"/>
                  <a:gd name="T65" fmla="*/ 0 h 716"/>
                  <a:gd name="T66" fmla="*/ 0 w 471"/>
                  <a:gd name="T67" fmla="*/ 0 h 716"/>
                  <a:gd name="T68" fmla="*/ 0 w 471"/>
                  <a:gd name="T69" fmla="*/ 0 h 716"/>
                  <a:gd name="T70" fmla="*/ 0 w 471"/>
                  <a:gd name="T71" fmla="*/ 0 h 716"/>
                  <a:gd name="T72" fmla="*/ 0 w 471"/>
                  <a:gd name="T73" fmla="*/ 0 h 716"/>
                  <a:gd name="T74" fmla="*/ 0 w 471"/>
                  <a:gd name="T75" fmla="*/ 0 h 716"/>
                  <a:gd name="T76" fmla="*/ 0 w 471"/>
                  <a:gd name="T77" fmla="*/ 0 h 716"/>
                  <a:gd name="T78" fmla="*/ 0 w 471"/>
                  <a:gd name="T79" fmla="*/ 0 h 716"/>
                  <a:gd name="T80" fmla="*/ 0 w 471"/>
                  <a:gd name="T81" fmla="*/ 0 h 716"/>
                  <a:gd name="T82" fmla="*/ 0 w 471"/>
                  <a:gd name="T83" fmla="*/ 0 h 716"/>
                  <a:gd name="T84" fmla="*/ 0 w 471"/>
                  <a:gd name="T85" fmla="*/ 0 h 716"/>
                  <a:gd name="T86" fmla="*/ 0 w 471"/>
                  <a:gd name="T87" fmla="*/ 0 h 7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716">
                    <a:moveTo>
                      <a:pt x="269" y="164"/>
                    </a:moveTo>
                    <a:lnTo>
                      <a:pt x="471" y="689"/>
                    </a:lnTo>
                    <a:lnTo>
                      <a:pt x="450" y="695"/>
                    </a:lnTo>
                    <a:lnTo>
                      <a:pt x="428" y="697"/>
                    </a:lnTo>
                    <a:lnTo>
                      <a:pt x="406" y="703"/>
                    </a:lnTo>
                    <a:lnTo>
                      <a:pt x="386" y="706"/>
                    </a:lnTo>
                    <a:lnTo>
                      <a:pt x="365" y="711"/>
                    </a:lnTo>
                    <a:lnTo>
                      <a:pt x="345" y="714"/>
                    </a:lnTo>
                    <a:lnTo>
                      <a:pt x="324" y="716"/>
                    </a:lnTo>
                    <a:lnTo>
                      <a:pt x="305" y="716"/>
                    </a:lnTo>
                    <a:lnTo>
                      <a:pt x="269" y="689"/>
                    </a:lnTo>
                    <a:lnTo>
                      <a:pt x="237" y="659"/>
                    </a:lnTo>
                    <a:lnTo>
                      <a:pt x="207" y="633"/>
                    </a:lnTo>
                    <a:lnTo>
                      <a:pt x="179" y="603"/>
                    </a:lnTo>
                    <a:lnTo>
                      <a:pt x="152" y="569"/>
                    </a:lnTo>
                    <a:lnTo>
                      <a:pt x="128" y="537"/>
                    </a:lnTo>
                    <a:lnTo>
                      <a:pt x="106" y="504"/>
                    </a:lnTo>
                    <a:lnTo>
                      <a:pt x="84" y="466"/>
                    </a:lnTo>
                    <a:lnTo>
                      <a:pt x="98" y="454"/>
                    </a:lnTo>
                    <a:lnTo>
                      <a:pt x="114" y="452"/>
                    </a:lnTo>
                    <a:lnTo>
                      <a:pt x="133" y="449"/>
                    </a:lnTo>
                    <a:lnTo>
                      <a:pt x="149" y="447"/>
                    </a:lnTo>
                    <a:lnTo>
                      <a:pt x="166" y="447"/>
                    </a:lnTo>
                    <a:lnTo>
                      <a:pt x="179" y="438"/>
                    </a:lnTo>
                    <a:lnTo>
                      <a:pt x="188" y="428"/>
                    </a:lnTo>
                    <a:lnTo>
                      <a:pt x="191" y="406"/>
                    </a:lnTo>
                    <a:lnTo>
                      <a:pt x="177" y="371"/>
                    </a:lnTo>
                    <a:lnTo>
                      <a:pt x="163" y="335"/>
                    </a:lnTo>
                    <a:lnTo>
                      <a:pt x="152" y="297"/>
                    </a:lnTo>
                    <a:lnTo>
                      <a:pt x="138" y="256"/>
                    </a:lnTo>
                    <a:lnTo>
                      <a:pt x="122" y="247"/>
                    </a:lnTo>
                    <a:lnTo>
                      <a:pt x="106" y="245"/>
                    </a:lnTo>
                    <a:lnTo>
                      <a:pt x="90" y="245"/>
                    </a:lnTo>
                    <a:lnTo>
                      <a:pt x="73" y="247"/>
                    </a:lnTo>
                    <a:lnTo>
                      <a:pt x="55" y="251"/>
                    </a:lnTo>
                    <a:lnTo>
                      <a:pt x="37" y="253"/>
                    </a:lnTo>
                    <a:lnTo>
                      <a:pt x="21" y="256"/>
                    </a:lnTo>
                    <a:lnTo>
                      <a:pt x="5" y="259"/>
                    </a:lnTo>
                    <a:lnTo>
                      <a:pt x="0" y="199"/>
                    </a:lnTo>
                    <a:lnTo>
                      <a:pt x="11" y="144"/>
                    </a:lnTo>
                    <a:lnTo>
                      <a:pt x="25" y="88"/>
                    </a:lnTo>
                    <a:lnTo>
                      <a:pt x="41" y="24"/>
                    </a:lnTo>
                    <a:lnTo>
                      <a:pt x="207" y="0"/>
                    </a:lnTo>
                    <a:lnTo>
                      <a:pt x="269" y="164"/>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50" name="Freeform 60"/>
              <p:cNvSpPr/>
              <p:nvPr/>
            </p:nvSpPr>
            <p:spPr bwMode="auto">
              <a:xfrm>
                <a:off x="3030" y="2120"/>
                <a:ext cx="27" cy="15"/>
              </a:xfrm>
              <a:custGeom>
                <a:avLst/>
                <a:gdLst>
                  <a:gd name="T0" fmla="*/ 0 w 110"/>
                  <a:gd name="T1" fmla="*/ 0 h 61"/>
                  <a:gd name="T2" fmla="*/ 0 w 110"/>
                  <a:gd name="T3" fmla="*/ 0 h 61"/>
                  <a:gd name="T4" fmla="*/ 0 w 110"/>
                  <a:gd name="T5" fmla="*/ 0 h 61"/>
                  <a:gd name="T6" fmla="*/ 0 w 110"/>
                  <a:gd name="T7" fmla="*/ 0 h 61"/>
                  <a:gd name="T8" fmla="*/ 0 w 110"/>
                  <a:gd name="T9" fmla="*/ 0 h 61"/>
                  <a:gd name="T10" fmla="*/ 0 w 110"/>
                  <a:gd name="T11" fmla="*/ 0 h 61"/>
                  <a:gd name="T12" fmla="*/ 0 w 110"/>
                  <a:gd name="T13" fmla="*/ 0 h 61"/>
                  <a:gd name="T14" fmla="*/ 0 w 110"/>
                  <a:gd name="T15" fmla="*/ 0 h 61"/>
                  <a:gd name="T16" fmla="*/ 0 w 110"/>
                  <a:gd name="T17" fmla="*/ 0 h 61"/>
                  <a:gd name="T18" fmla="*/ 0 w 110"/>
                  <a:gd name="T19" fmla="*/ 0 h 61"/>
                  <a:gd name="T20" fmla="*/ 0 w 110"/>
                  <a:gd name="T21" fmla="*/ 0 h 61"/>
                  <a:gd name="T22" fmla="*/ 0 w 110"/>
                  <a:gd name="T23" fmla="*/ 0 h 61"/>
                  <a:gd name="T24" fmla="*/ 0 w 110"/>
                  <a:gd name="T25" fmla="*/ 0 h 61"/>
                  <a:gd name="T26" fmla="*/ 0 w 110"/>
                  <a:gd name="T27" fmla="*/ 0 h 61"/>
                  <a:gd name="T28" fmla="*/ 0 w 110"/>
                  <a:gd name="T29" fmla="*/ 0 h 61"/>
                  <a:gd name="T30" fmla="*/ 0 w 110"/>
                  <a:gd name="T31" fmla="*/ 0 h 61"/>
                  <a:gd name="T32" fmla="*/ 0 w 110"/>
                  <a:gd name="T33" fmla="*/ 0 h 61"/>
                  <a:gd name="T34" fmla="*/ 0 w 110"/>
                  <a:gd name="T35" fmla="*/ 0 h 61"/>
                  <a:gd name="T36" fmla="*/ 0 w 110"/>
                  <a:gd name="T37" fmla="*/ 0 h 61"/>
                  <a:gd name="T38" fmla="*/ 0 w 110"/>
                  <a:gd name="T39" fmla="*/ 0 h 61"/>
                  <a:gd name="T40" fmla="*/ 0 w 110"/>
                  <a:gd name="T41" fmla="*/ 0 h 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61">
                    <a:moveTo>
                      <a:pt x="96" y="11"/>
                    </a:moveTo>
                    <a:lnTo>
                      <a:pt x="99" y="20"/>
                    </a:lnTo>
                    <a:lnTo>
                      <a:pt x="104" y="27"/>
                    </a:lnTo>
                    <a:lnTo>
                      <a:pt x="110" y="36"/>
                    </a:lnTo>
                    <a:lnTo>
                      <a:pt x="107" y="47"/>
                    </a:lnTo>
                    <a:lnTo>
                      <a:pt x="94" y="57"/>
                    </a:lnTo>
                    <a:lnTo>
                      <a:pt x="77" y="61"/>
                    </a:lnTo>
                    <a:lnTo>
                      <a:pt x="58" y="61"/>
                    </a:lnTo>
                    <a:lnTo>
                      <a:pt x="39" y="61"/>
                    </a:lnTo>
                    <a:lnTo>
                      <a:pt x="28" y="57"/>
                    </a:lnTo>
                    <a:lnTo>
                      <a:pt x="14" y="55"/>
                    </a:lnTo>
                    <a:lnTo>
                      <a:pt x="4" y="50"/>
                    </a:lnTo>
                    <a:lnTo>
                      <a:pt x="0" y="36"/>
                    </a:lnTo>
                    <a:lnTo>
                      <a:pt x="4" y="25"/>
                    </a:lnTo>
                    <a:lnTo>
                      <a:pt x="9" y="17"/>
                    </a:lnTo>
                    <a:lnTo>
                      <a:pt x="18" y="11"/>
                    </a:lnTo>
                    <a:lnTo>
                      <a:pt x="25" y="6"/>
                    </a:lnTo>
                    <a:lnTo>
                      <a:pt x="41" y="4"/>
                    </a:lnTo>
                    <a:lnTo>
                      <a:pt x="64" y="0"/>
                    </a:lnTo>
                    <a:lnTo>
                      <a:pt x="82" y="4"/>
                    </a:lnTo>
                    <a:lnTo>
                      <a:pt x="96"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51" name="Freeform 61"/>
              <p:cNvSpPr/>
              <p:nvPr/>
            </p:nvSpPr>
            <p:spPr bwMode="auto">
              <a:xfrm>
                <a:off x="2819" y="2143"/>
                <a:ext cx="238" cy="71"/>
              </a:xfrm>
              <a:custGeom>
                <a:avLst/>
                <a:gdLst>
                  <a:gd name="T0" fmla="*/ 0 w 954"/>
                  <a:gd name="T1" fmla="*/ 0 h 280"/>
                  <a:gd name="T2" fmla="*/ 0 w 954"/>
                  <a:gd name="T3" fmla="*/ 0 h 280"/>
                  <a:gd name="T4" fmla="*/ 0 w 954"/>
                  <a:gd name="T5" fmla="*/ 0 h 280"/>
                  <a:gd name="T6" fmla="*/ 0 w 954"/>
                  <a:gd name="T7" fmla="*/ 0 h 280"/>
                  <a:gd name="T8" fmla="*/ 0 w 954"/>
                  <a:gd name="T9" fmla="*/ 0 h 280"/>
                  <a:gd name="T10" fmla="*/ 0 w 954"/>
                  <a:gd name="T11" fmla="*/ 0 h 280"/>
                  <a:gd name="T12" fmla="*/ 0 w 954"/>
                  <a:gd name="T13" fmla="*/ 0 h 280"/>
                  <a:gd name="T14" fmla="*/ 0 w 954"/>
                  <a:gd name="T15" fmla="*/ 0 h 280"/>
                  <a:gd name="T16" fmla="*/ 0 w 954"/>
                  <a:gd name="T17" fmla="*/ 0 h 280"/>
                  <a:gd name="T18" fmla="*/ 0 w 954"/>
                  <a:gd name="T19" fmla="*/ 0 h 280"/>
                  <a:gd name="T20" fmla="*/ 0 w 954"/>
                  <a:gd name="T21" fmla="*/ 0 h 280"/>
                  <a:gd name="T22" fmla="*/ 0 w 954"/>
                  <a:gd name="T23" fmla="*/ 0 h 280"/>
                  <a:gd name="T24" fmla="*/ 0 w 954"/>
                  <a:gd name="T25" fmla="*/ 0 h 280"/>
                  <a:gd name="T26" fmla="*/ 0 w 954"/>
                  <a:gd name="T27" fmla="*/ 0 h 280"/>
                  <a:gd name="T28" fmla="*/ 0 w 954"/>
                  <a:gd name="T29" fmla="*/ 0 h 280"/>
                  <a:gd name="T30" fmla="*/ 0 w 954"/>
                  <a:gd name="T31" fmla="*/ 0 h 280"/>
                  <a:gd name="T32" fmla="*/ 0 w 954"/>
                  <a:gd name="T33" fmla="*/ 0 h 280"/>
                  <a:gd name="T34" fmla="*/ 0 w 954"/>
                  <a:gd name="T35" fmla="*/ 0 h 280"/>
                  <a:gd name="T36" fmla="*/ 0 w 954"/>
                  <a:gd name="T37" fmla="*/ 0 h 280"/>
                  <a:gd name="T38" fmla="*/ 0 w 954"/>
                  <a:gd name="T39" fmla="*/ 0 h 280"/>
                  <a:gd name="T40" fmla="*/ 0 w 954"/>
                  <a:gd name="T41" fmla="*/ 0 h 280"/>
                  <a:gd name="T42" fmla="*/ 0 w 954"/>
                  <a:gd name="T43" fmla="*/ 0 h 280"/>
                  <a:gd name="T44" fmla="*/ 0 w 954"/>
                  <a:gd name="T45" fmla="*/ 0 h 280"/>
                  <a:gd name="T46" fmla="*/ 0 w 954"/>
                  <a:gd name="T47" fmla="*/ 0 h 280"/>
                  <a:gd name="T48" fmla="*/ 0 w 954"/>
                  <a:gd name="T49" fmla="*/ 0 h 280"/>
                  <a:gd name="T50" fmla="*/ 0 w 954"/>
                  <a:gd name="T51" fmla="*/ 0 h 2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54" h="280">
                    <a:moveTo>
                      <a:pt x="945" y="120"/>
                    </a:moveTo>
                    <a:lnTo>
                      <a:pt x="11" y="280"/>
                    </a:lnTo>
                    <a:lnTo>
                      <a:pt x="0" y="248"/>
                    </a:lnTo>
                    <a:lnTo>
                      <a:pt x="0" y="207"/>
                    </a:lnTo>
                    <a:lnTo>
                      <a:pt x="2" y="166"/>
                    </a:lnTo>
                    <a:lnTo>
                      <a:pt x="5" y="131"/>
                    </a:lnTo>
                    <a:lnTo>
                      <a:pt x="37" y="131"/>
                    </a:lnTo>
                    <a:lnTo>
                      <a:pt x="81" y="131"/>
                    </a:lnTo>
                    <a:lnTo>
                      <a:pt x="136" y="128"/>
                    </a:lnTo>
                    <a:lnTo>
                      <a:pt x="196" y="122"/>
                    </a:lnTo>
                    <a:lnTo>
                      <a:pt x="262" y="115"/>
                    </a:lnTo>
                    <a:lnTo>
                      <a:pt x="329" y="106"/>
                    </a:lnTo>
                    <a:lnTo>
                      <a:pt x="403" y="98"/>
                    </a:lnTo>
                    <a:lnTo>
                      <a:pt x="476" y="87"/>
                    </a:lnTo>
                    <a:lnTo>
                      <a:pt x="554" y="76"/>
                    </a:lnTo>
                    <a:lnTo>
                      <a:pt x="624" y="65"/>
                    </a:lnTo>
                    <a:lnTo>
                      <a:pt x="695" y="51"/>
                    </a:lnTo>
                    <a:lnTo>
                      <a:pt x="761" y="41"/>
                    </a:lnTo>
                    <a:lnTo>
                      <a:pt x="820" y="30"/>
                    </a:lnTo>
                    <a:lnTo>
                      <a:pt x="874" y="19"/>
                    </a:lnTo>
                    <a:lnTo>
                      <a:pt x="918" y="9"/>
                    </a:lnTo>
                    <a:lnTo>
                      <a:pt x="954" y="0"/>
                    </a:lnTo>
                    <a:lnTo>
                      <a:pt x="951" y="32"/>
                    </a:lnTo>
                    <a:lnTo>
                      <a:pt x="951" y="60"/>
                    </a:lnTo>
                    <a:lnTo>
                      <a:pt x="948" y="90"/>
                    </a:lnTo>
                    <a:lnTo>
                      <a:pt x="945" y="120"/>
                    </a:lnTo>
                    <a:close/>
                  </a:path>
                </a:pathLst>
              </a:custGeom>
              <a:solidFill>
                <a:srgbClr val="AFAFA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52" name="Freeform 62"/>
              <p:cNvSpPr/>
              <p:nvPr/>
            </p:nvSpPr>
            <p:spPr bwMode="auto">
              <a:xfrm>
                <a:off x="3065" y="2148"/>
                <a:ext cx="25" cy="68"/>
              </a:xfrm>
              <a:custGeom>
                <a:avLst/>
                <a:gdLst>
                  <a:gd name="T0" fmla="*/ 0 w 101"/>
                  <a:gd name="T1" fmla="*/ 0 h 276"/>
                  <a:gd name="T2" fmla="*/ 0 w 101"/>
                  <a:gd name="T3" fmla="*/ 0 h 276"/>
                  <a:gd name="T4" fmla="*/ 0 w 101"/>
                  <a:gd name="T5" fmla="*/ 0 h 276"/>
                  <a:gd name="T6" fmla="*/ 0 w 101"/>
                  <a:gd name="T7" fmla="*/ 0 h 276"/>
                  <a:gd name="T8" fmla="*/ 0 w 101"/>
                  <a:gd name="T9" fmla="*/ 0 h 276"/>
                  <a:gd name="T10" fmla="*/ 0 w 101"/>
                  <a:gd name="T11" fmla="*/ 0 h 276"/>
                  <a:gd name="T12" fmla="*/ 0 w 101"/>
                  <a:gd name="T13" fmla="*/ 0 h 276"/>
                  <a:gd name="T14" fmla="*/ 0 w 101"/>
                  <a:gd name="T15" fmla="*/ 0 h 276"/>
                  <a:gd name="T16" fmla="*/ 0 w 101"/>
                  <a:gd name="T17" fmla="*/ 0 h 276"/>
                  <a:gd name="T18" fmla="*/ 0 w 101"/>
                  <a:gd name="T19" fmla="*/ 0 h 276"/>
                  <a:gd name="T20" fmla="*/ 0 w 101"/>
                  <a:gd name="T21" fmla="*/ 0 h 276"/>
                  <a:gd name="T22" fmla="*/ 0 w 101"/>
                  <a:gd name="T23" fmla="*/ 0 h 276"/>
                  <a:gd name="T24" fmla="*/ 0 w 101"/>
                  <a:gd name="T25" fmla="*/ 0 h 276"/>
                  <a:gd name="T26" fmla="*/ 0 w 101"/>
                  <a:gd name="T27" fmla="*/ 0 h 276"/>
                  <a:gd name="T28" fmla="*/ 0 w 101"/>
                  <a:gd name="T29" fmla="*/ 0 h 276"/>
                  <a:gd name="T30" fmla="*/ 0 w 101"/>
                  <a:gd name="T31" fmla="*/ 0 h 276"/>
                  <a:gd name="T32" fmla="*/ 0 w 101"/>
                  <a:gd name="T33" fmla="*/ 0 h 276"/>
                  <a:gd name="T34" fmla="*/ 0 w 101"/>
                  <a:gd name="T35" fmla="*/ 0 h 276"/>
                  <a:gd name="T36" fmla="*/ 0 w 101"/>
                  <a:gd name="T37" fmla="*/ 0 h 276"/>
                  <a:gd name="T38" fmla="*/ 0 w 101"/>
                  <a:gd name="T39" fmla="*/ 0 h 276"/>
                  <a:gd name="T40" fmla="*/ 0 w 101"/>
                  <a:gd name="T41" fmla="*/ 0 h 276"/>
                  <a:gd name="T42" fmla="*/ 0 w 101"/>
                  <a:gd name="T43" fmla="*/ 0 h 276"/>
                  <a:gd name="T44" fmla="*/ 0 w 101"/>
                  <a:gd name="T45" fmla="*/ 0 h 276"/>
                  <a:gd name="T46" fmla="*/ 0 w 101"/>
                  <a:gd name="T47" fmla="*/ 0 h 276"/>
                  <a:gd name="T48" fmla="*/ 0 w 101"/>
                  <a:gd name="T49" fmla="*/ 0 h 2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76">
                    <a:moveTo>
                      <a:pt x="101" y="128"/>
                    </a:moveTo>
                    <a:lnTo>
                      <a:pt x="95" y="164"/>
                    </a:lnTo>
                    <a:lnTo>
                      <a:pt x="92" y="202"/>
                    </a:lnTo>
                    <a:lnTo>
                      <a:pt x="92" y="237"/>
                    </a:lnTo>
                    <a:lnTo>
                      <a:pt x="90" y="276"/>
                    </a:lnTo>
                    <a:lnTo>
                      <a:pt x="78" y="257"/>
                    </a:lnTo>
                    <a:lnTo>
                      <a:pt x="65" y="240"/>
                    </a:lnTo>
                    <a:lnTo>
                      <a:pt x="51" y="221"/>
                    </a:lnTo>
                    <a:lnTo>
                      <a:pt x="37" y="202"/>
                    </a:lnTo>
                    <a:lnTo>
                      <a:pt x="25" y="182"/>
                    </a:lnTo>
                    <a:lnTo>
                      <a:pt x="14" y="164"/>
                    </a:lnTo>
                    <a:lnTo>
                      <a:pt x="5" y="145"/>
                    </a:lnTo>
                    <a:lnTo>
                      <a:pt x="0" y="126"/>
                    </a:lnTo>
                    <a:lnTo>
                      <a:pt x="5" y="96"/>
                    </a:lnTo>
                    <a:lnTo>
                      <a:pt x="7" y="66"/>
                    </a:lnTo>
                    <a:lnTo>
                      <a:pt x="7" y="33"/>
                    </a:lnTo>
                    <a:lnTo>
                      <a:pt x="11" y="0"/>
                    </a:lnTo>
                    <a:lnTo>
                      <a:pt x="21" y="16"/>
                    </a:lnTo>
                    <a:lnTo>
                      <a:pt x="32" y="33"/>
                    </a:lnTo>
                    <a:lnTo>
                      <a:pt x="43" y="49"/>
                    </a:lnTo>
                    <a:lnTo>
                      <a:pt x="55" y="66"/>
                    </a:lnTo>
                    <a:lnTo>
                      <a:pt x="65" y="82"/>
                    </a:lnTo>
                    <a:lnTo>
                      <a:pt x="76" y="99"/>
                    </a:lnTo>
                    <a:lnTo>
                      <a:pt x="87" y="115"/>
                    </a:lnTo>
                    <a:lnTo>
                      <a:pt x="101" y="128"/>
                    </a:lnTo>
                    <a:close/>
                  </a:path>
                </a:pathLst>
              </a:custGeom>
              <a:solidFill>
                <a:srgbClr val="ADE2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53" name="Freeform 63"/>
              <p:cNvSpPr/>
              <p:nvPr/>
            </p:nvSpPr>
            <p:spPr bwMode="auto">
              <a:xfrm>
                <a:off x="2810" y="2149"/>
                <a:ext cx="32" cy="18"/>
              </a:xfrm>
              <a:custGeom>
                <a:avLst/>
                <a:gdLst>
                  <a:gd name="T0" fmla="*/ 0 w 125"/>
                  <a:gd name="T1" fmla="*/ 0 h 74"/>
                  <a:gd name="T2" fmla="*/ 0 w 125"/>
                  <a:gd name="T3" fmla="*/ 0 h 74"/>
                  <a:gd name="T4" fmla="*/ 0 w 125"/>
                  <a:gd name="T5" fmla="*/ 0 h 74"/>
                  <a:gd name="T6" fmla="*/ 0 w 125"/>
                  <a:gd name="T7" fmla="*/ 0 h 74"/>
                  <a:gd name="T8" fmla="*/ 0 w 125"/>
                  <a:gd name="T9" fmla="*/ 0 h 74"/>
                  <a:gd name="T10" fmla="*/ 0 w 125"/>
                  <a:gd name="T11" fmla="*/ 0 h 74"/>
                  <a:gd name="T12" fmla="*/ 0 w 125"/>
                  <a:gd name="T13" fmla="*/ 0 h 74"/>
                  <a:gd name="T14" fmla="*/ 0 w 125"/>
                  <a:gd name="T15" fmla="*/ 0 h 74"/>
                  <a:gd name="T16" fmla="*/ 0 w 125"/>
                  <a:gd name="T17" fmla="*/ 0 h 74"/>
                  <a:gd name="T18" fmla="*/ 0 w 125"/>
                  <a:gd name="T19" fmla="*/ 0 h 74"/>
                  <a:gd name="T20" fmla="*/ 0 w 125"/>
                  <a:gd name="T21" fmla="*/ 0 h 74"/>
                  <a:gd name="T22" fmla="*/ 0 w 125"/>
                  <a:gd name="T23" fmla="*/ 0 h 74"/>
                  <a:gd name="T24" fmla="*/ 0 w 125"/>
                  <a:gd name="T25" fmla="*/ 0 h 74"/>
                  <a:gd name="T26" fmla="*/ 0 w 125"/>
                  <a:gd name="T27" fmla="*/ 0 h 74"/>
                  <a:gd name="T28" fmla="*/ 0 w 125"/>
                  <a:gd name="T29" fmla="*/ 0 h 74"/>
                  <a:gd name="T30" fmla="*/ 0 w 125"/>
                  <a:gd name="T31" fmla="*/ 0 h 74"/>
                  <a:gd name="T32" fmla="*/ 0 w 125"/>
                  <a:gd name="T33" fmla="*/ 0 h 74"/>
                  <a:gd name="T34" fmla="*/ 0 w 125"/>
                  <a:gd name="T35" fmla="*/ 0 h 74"/>
                  <a:gd name="T36" fmla="*/ 0 w 125"/>
                  <a:gd name="T37" fmla="*/ 0 h 74"/>
                  <a:gd name="T38" fmla="*/ 0 w 125"/>
                  <a:gd name="T39" fmla="*/ 0 h 74"/>
                  <a:gd name="T40" fmla="*/ 0 w 125"/>
                  <a:gd name="T41" fmla="*/ 0 h 74"/>
                  <a:gd name="T42" fmla="*/ 0 w 125"/>
                  <a:gd name="T43" fmla="*/ 0 h 74"/>
                  <a:gd name="T44" fmla="*/ 0 w 125"/>
                  <a:gd name="T45" fmla="*/ 0 h 74"/>
                  <a:gd name="T46" fmla="*/ 0 w 125"/>
                  <a:gd name="T47" fmla="*/ 0 h 74"/>
                  <a:gd name="T48" fmla="*/ 0 w 125"/>
                  <a:gd name="T49" fmla="*/ 0 h 74"/>
                  <a:gd name="T50" fmla="*/ 0 w 125"/>
                  <a:gd name="T51" fmla="*/ 0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74">
                    <a:moveTo>
                      <a:pt x="123" y="34"/>
                    </a:moveTo>
                    <a:lnTo>
                      <a:pt x="125" y="47"/>
                    </a:lnTo>
                    <a:lnTo>
                      <a:pt x="118" y="55"/>
                    </a:lnTo>
                    <a:lnTo>
                      <a:pt x="104" y="61"/>
                    </a:lnTo>
                    <a:lnTo>
                      <a:pt x="93" y="69"/>
                    </a:lnTo>
                    <a:lnTo>
                      <a:pt x="82" y="71"/>
                    </a:lnTo>
                    <a:lnTo>
                      <a:pt x="70" y="71"/>
                    </a:lnTo>
                    <a:lnTo>
                      <a:pt x="60" y="74"/>
                    </a:lnTo>
                    <a:lnTo>
                      <a:pt x="49" y="74"/>
                    </a:lnTo>
                    <a:lnTo>
                      <a:pt x="38" y="71"/>
                    </a:lnTo>
                    <a:lnTo>
                      <a:pt x="27" y="69"/>
                    </a:lnTo>
                    <a:lnTo>
                      <a:pt x="17" y="64"/>
                    </a:lnTo>
                    <a:lnTo>
                      <a:pt x="8" y="55"/>
                    </a:lnTo>
                    <a:lnTo>
                      <a:pt x="3" y="50"/>
                    </a:lnTo>
                    <a:lnTo>
                      <a:pt x="0" y="41"/>
                    </a:lnTo>
                    <a:lnTo>
                      <a:pt x="0" y="30"/>
                    </a:lnTo>
                    <a:lnTo>
                      <a:pt x="3" y="20"/>
                    </a:lnTo>
                    <a:lnTo>
                      <a:pt x="11" y="11"/>
                    </a:lnTo>
                    <a:lnTo>
                      <a:pt x="22" y="6"/>
                    </a:lnTo>
                    <a:lnTo>
                      <a:pt x="35" y="4"/>
                    </a:lnTo>
                    <a:lnTo>
                      <a:pt x="47" y="0"/>
                    </a:lnTo>
                    <a:lnTo>
                      <a:pt x="60" y="4"/>
                    </a:lnTo>
                    <a:lnTo>
                      <a:pt x="74" y="4"/>
                    </a:lnTo>
                    <a:lnTo>
                      <a:pt x="88" y="6"/>
                    </a:lnTo>
                    <a:lnTo>
                      <a:pt x="98" y="9"/>
                    </a:lnTo>
                    <a:lnTo>
                      <a:pt x="12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54" name="Freeform 64"/>
              <p:cNvSpPr/>
              <p:nvPr/>
            </p:nvSpPr>
            <p:spPr bwMode="auto">
              <a:xfrm>
                <a:off x="3228" y="2154"/>
                <a:ext cx="7" cy="43"/>
              </a:xfrm>
              <a:custGeom>
                <a:avLst/>
                <a:gdLst>
                  <a:gd name="T0" fmla="*/ 0 w 30"/>
                  <a:gd name="T1" fmla="*/ 0 h 171"/>
                  <a:gd name="T2" fmla="*/ 0 w 30"/>
                  <a:gd name="T3" fmla="*/ 0 h 171"/>
                  <a:gd name="T4" fmla="*/ 0 w 30"/>
                  <a:gd name="T5" fmla="*/ 0 h 171"/>
                  <a:gd name="T6" fmla="*/ 0 w 30"/>
                  <a:gd name="T7" fmla="*/ 0 h 171"/>
                  <a:gd name="T8" fmla="*/ 0 w 30"/>
                  <a:gd name="T9" fmla="*/ 0 h 171"/>
                  <a:gd name="T10" fmla="*/ 0 w 30"/>
                  <a:gd name="T11" fmla="*/ 0 h 171"/>
                  <a:gd name="T12" fmla="*/ 0 w 30"/>
                  <a:gd name="T13" fmla="*/ 0 h 171"/>
                  <a:gd name="T14" fmla="*/ 0 w 30"/>
                  <a:gd name="T15" fmla="*/ 0 h 171"/>
                  <a:gd name="T16" fmla="*/ 0 w 30"/>
                  <a:gd name="T17" fmla="*/ 0 h 171"/>
                  <a:gd name="T18" fmla="*/ 0 w 30"/>
                  <a:gd name="T19" fmla="*/ 0 h 171"/>
                  <a:gd name="T20" fmla="*/ 0 w 30"/>
                  <a:gd name="T21" fmla="*/ 0 h 171"/>
                  <a:gd name="T22" fmla="*/ 0 w 30"/>
                  <a:gd name="T23" fmla="*/ 0 h 171"/>
                  <a:gd name="T24" fmla="*/ 0 w 30"/>
                  <a:gd name="T25" fmla="*/ 0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71">
                    <a:moveTo>
                      <a:pt x="27" y="168"/>
                    </a:moveTo>
                    <a:lnTo>
                      <a:pt x="22" y="168"/>
                    </a:lnTo>
                    <a:lnTo>
                      <a:pt x="16" y="171"/>
                    </a:lnTo>
                    <a:lnTo>
                      <a:pt x="8" y="171"/>
                    </a:lnTo>
                    <a:lnTo>
                      <a:pt x="0" y="171"/>
                    </a:lnTo>
                    <a:lnTo>
                      <a:pt x="6" y="127"/>
                    </a:lnTo>
                    <a:lnTo>
                      <a:pt x="16" y="87"/>
                    </a:lnTo>
                    <a:lnTo>
                      <a:pt x="25" y="44"/>
                    </a:lnTo>
                    <a:lnTo>
                      <a:pt x="27" y="0"/>
                    </a:lnTo>
                    <a:lnTo>
                      <a:pt x="30" y="44"/>
                    </a:lnTo>
                    <a:lnTo>
                      <a:pt x="30" y="87"/>
                    </a:lnTo>
                    <a:lnTo>
                      <a:pt x="27" y="127"/>
                    </a:lnTo>
                    <a:lnTo>
                      <a:pt x="27" y="168"/>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55" name="Freeform 65"/>
              <p:cNvSpPr/>
              <p:nvPr/>
            </p:nvSpPr>
            <p:spPr bwMode="auto">
              <a:xfrm>
                <a:off x="3195" y="2167"/>
                <a:ext cx="7" cy="36"/>
              </a:xfrm>
              <a:custGeom>
                <a:avLst/>
                <a:gdLst>
                  <a:gd name="T0" fmla="*/ 0 w 27"/>
                  <a:gd name="T1" fmla="*/ 0 h 142"/>
                  <a:gd name="T2" fmla="*/ 0 w 27"/>
                  <a:gd name="T3" fmla="*/ 0 h 142"/>
                  <a:gd name="T4" fmla="*/ 0 w 27"/>
                  <a:gd name="T5" fmla="*/ 0 h 142"/>
                  <a:gd name="T6" fmla="*/ 0 w 27"/>
                  <a:gd name="T7" fmla="*/ 0 h 142"/>
                  <a:gd name="T8" fmla="*/ 0 w 27"/>
                  <a:gd name="T9" fmla="*/ 0 h 142"/>
                  <a:gd name="T10" fmla="*/ 0 w 27"/>
                  <a:gd name="T11" fmla="*/ 0 h 142"/>
                  <a:gd name="T12" fmla="*/ 0 w 27"/>
                  <a:gd name="T13" fmla="*/ 0 h 142"/>
                  <a:gd name="T14" fmla="*/ 0 w 27"/>
                  <a:gd name="T15" fmla="*/ 0 h 142"/>
                  <a:gd name="T16" fmla="*/ 0 w 27"/>
                  <a:gd name="T17" fmla="*/ 0 h 142"/>
                  <a:gd name="T18" fmla="*/ 0 w 27"/>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42">
                    <a:moveTo>
                      <a:pt x="22" y="126"/>
                    </a:moveTo>
                    <a:lnTo>
                      <a:pt x="25" y="137"/>
                    </a:lnTo>
                    <a:lnTo>
                      <a:pt x="27" y="139"/>
                    </a:lnTo>
                    <a:lnTo>
                      <a:pt x="22" y="139"/>
                    </a:lnTo>
                    <a:lnTo>
                      <a:pt x="0" y="142"/>
                    </a:lnTo>
                    <a:lnTo>
                      <a:pt x="27" y="0"/>
                    </a:lnTo>
                    <a:lnTo>
                      <a:pt x="25" y="31"/>
                    </a:lnTo>
                    <a:lnTo>
                      <a:pt x="25" y="63"/>
                    </a:lnTo>
                    <a:lnTo>
                      <a:pt x="25" y="96"/>
                    </a:lnTo>
                    <a:lnTo>
                      <a:pt x="22" y="126"/>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56" name="Freeform 66"/>
              <p:cNvSpPr/>
              <p:nvPr/>
            </p:nvSpPr>
            <p:spPr bwMode="auto">
              <a:xfrm>
                <a:off x="3157" y="2171"/>
                <a:ext cx="8" cy="37"/>
              </a:xfrm>
              <a:custGeom>
                <a:avLst/>
                <a:gdLst>
                  <a:gd name="T0" fmla="*/ 0 w 30"/>
                  <a:gd name="T1" fmla="*/ 0 h 144"/>
                  <a:gd name="T2" fmla="*/ 0 w 30"/>
                  <a:gd name="T3" fmla="*/ 0 h 144"/>
                  <a:gd name="T4" fmla="*/ 0 w 30"/>
                  <a:gd name="T5" fmla="*/ 0 h 144"/>
                  <a:gd name="T6" fmla="*/ 0 w 30"/>
                  <a:gd name="T7" fmla="*/ 0 h 144"/>
                  <a:gd name="T8" fmla="*/ 0 w 30"/>
                  <a:gd name="T9" fmla="*/ 0 h 144"/>
                  <a:gd name="T10" fmla="*/ 0 w 30"/>
                  <a:gd name="T11" fmla="*/ 0 h 144"/>
                  <a:gd name="T12" fmla="*/ 0 w 30"/>
                  <a:gd name="T13" fmla="*/ 0 h 144"/>
                  <a:gd name="T14" fmla="*/ 0 w 30"/>
                  <a:gd name="T15" fmla="*/ 0 h 144"/>
                  <a:gd name="T16" fmla="*/ 0 w 30"/>
                  <a:gd name="T17" fmla="*/ 0 h 144"/>
                  <a:gd name="T18" fmla="*/ 0 w 30"/>
                  <a:gd name="T19" fmla="*/ 0 h 144"/>
                  <a:gd name="T20" fmla="*/ 0 w 30"/>
                  <a:gd name="T21" fmla="*/ 0 h 144"/>
                  <a:gd name="T22" fmla="*/ 0 w 30"/>
                  <a:gd name="T23" fmla="*/ 0 h 144"/>
                  <a:gd name="T24" fmla="*/ 0 w 30"/>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44">
                    <a:moveTo>
                      <a:pt x="23" y="139"/>
                    </a:moveTo>
                    <a:lnTo>
                      <a:pt x="23" y="141"/>
                    </a:lnTo>
                    <a:lnTo>
                      <a:pt x="16" y="144"/>
                    </a:lnTo>
                    <a:lnTo>
                      <a:pt x="9" y="144"/>
                    </a:lnTo>
                    <a:lnTo>
                      <a:pt x="0" y="144"/>
                    </a:lnTo>
                    <a:lnTo>
                      <a:pt x="6" y="109"/>
                    </a:lnTo>
                    <a:lnTo>
                      <a:pt x="11" y="74"/>
                    </a:lnTo>
                    <a:lnTo>
                      <a:pt x="19" y="35"/>
                    </a:lnTo>
                    <a:lnTo>
                      <a:pt x="28" y="0"/>
                    </a:lnTo>
                    <a:lnTo>
                      <a:pt x="30" y="35"/>
                    </a:lnTo>
                    <a:lnTo>
                      <a:pt x="30" y="70"/>
                    </a:lnTo>
                    <a:lnTo>
                      <a:pt x="28" y="106"/>
                    </a:lnTo>
                    <a:lnTo>
                      <a:pt x="23" y="139"/>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57" name="Freeform 67"/>
              <p:cNvSpPr/>
              <p:nvPr/>
            </p:nvSpPr>
            <p:spPr bwMode="auto">
              <a:xfrm>
                <a:off x="3205" y="2176"/>
                <a:ext cx="18" cy="25"/>
              </a:xfrm>
              <a:custGeom>
                <a:avLst/>
                <a:gdLst>
                  <a:gd name="T0" fmla="*/ 0 w 71"/>
                  <a:gd name="T1" fmla="*/ 0 h 101"/>
                  <a:gd name="T2" fmla="*/ 0 w 71"/>
                  <a:gd name="T3" fmla="*/ 0 h 101"/>
                  <a:gd name="T4" fmla="*/ 0 w 71"/>
                  <a:gd name="T5" fmla="*/ 0 h 101"/>
                  <a:gd name="T6" fmla="*/ 0 w 71"/>
                  <a:gd name="T7" fmla="*/ 0 h 101"/>
                  <a:gd name="T8" fmla="*/ 0 w 71"/>
                  <a:gd name="T9" fmla="*/ 0 h 101"/>
                  <a:gd name="T10" fmla="*/ 0 w 71"/>
                  <a:gd name="T11" fmla="*/ 0 h 101"/>
                  <a:gd name="T12" fmla="*/ 0 w 71"/>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101">
                    <a:moveTo>
                      <a:pt x="71" y="85"/>
                    </a:moveTo>
                    <a:lnTo>
                      <a:pt x="0" y="101"/>
                    </a:lnTo>
                    <a:lnTo>
                      <a:pt x="6" y="0"/>
                    </a:lnTo>
                    <a:lnTo>
                      <a:pt x="25" y="19"/>
                    </a:lnTo>
                    <a:lnTo>
                      <a:pt x="41" y="41"/>
                    </a:lnTo>
                    <a:lnTo>
                      <a:pt x="55" y="65"/>
                    </a:lnTo>
                    <a:lnTo>
                      <a:pt x="71" y="85"/>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58" name="Freeform 68"/>
              <p:cNvSpPr/>
              <p:nvPr/>
            </p:nvSpPr>
            <p:spPr bwMode="auto">
              <a:xfrm>
                <a:off x="3167" y="2179"/>
                <a:ext cx="20" cy="27"/>
              </a:xfrm>
              <a:custGeom>
                <a:avLst/>
                <a:gdLst>
                  <a:gd name="T0" fmla="*/ 0 w 76"/>
                  <a:gd name="T1" fmla="*/ 0 h 107"/>
                  <a:gd name="T2" fmla="*/ 0 w 76"/>
                  <a:gd name="T3" fmla="*/ 0 h 107"/>
                  <a:gd name="T4" fmla="*/ 0 w 76"/>
                  <a:gd name="T5" fmla="*/ 0 h 107"/>
                  <a:gd name="T6" fmla="*/ 0 w 76"/>
                  <a:gd name="T7" fmla="*/ 0 h 107"/>
                  <a:gd name="T8" fmla="*/ 0 w 76"/>
                  <a:gd name="T9" fmla="*/ 0 h 107"/>
                  <a:gd name="T10" fmla="*/ 0 w 76"/>
                  <a:gd name="T11" fmla="*/ 0 h 107"/>
                  <a:gd name="T12" fmla="*/ 0 w 76"/>
                  <a:gd name="T13" fmla="*/ 0 h 107"/>
                  <a:gd name="T14" fmla="*/ 0 w 76"/>
                  <a:gd name="T15" fmla="*/ 0 h 107"/>
                  <a:gd name="T16" fmla="*/ 0 w 76"/>
                  <a:gd name="T17" fmla="*/ 0 h 107"/>
                  <a:gd name="T18" fmla="*/ 0 w 76"/>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107">
                    <a:moveTo>
                      <a:pt x="76" y="95"/>
                    </a:moveTo>
                    <a:lnTo>
                      <a:pt x="0" y="107"/>
                    </a:lnTo>
                    <a:lnTo>
                      <a:pt x="3" y="82"/>
                    </a:lnTo>
                    <a:lnTo>
                      <a:pt x="5" y="58"/>
                    </a:lnTo>
                    <a:lnTo>
                      <a:pt x="5" y="30"/>
                    </a:lnTo>
                    <a:lnTo>
                      <a:pt x="5" y="0"/>
                    </a:lnTo>
                    <a:lnTo>
                      <a:pt x="25" y="24"/>
                    </a:lnTo>
                    <a:lnTo>
                      <a:pt x="41" y="49"/>
                    </a:lnTo>
                    <a:lnTo>
                      <a:pt x="60" y="74"/>
                    </a:lnTo>
                    <a:lnTo>
                      <a:pt x="76" y="95"/>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59" name="Freeform 69"/>
              <p:cNvSpPr/>
              <p:nvPr/>
            </p:nvSpPr>
            <p:spPr bwMode="auto">
              <a:xfrm>
                <a:off x="3057" y="2182"/>
                <a:ext cx="6" cy="42"/>
              </a:xfrm>
              <a:custGeom>
                <a:avLst/>
                <a:gdLst>
                  <a:gd name="T0" fmla="*/ 0 w 25"/>
                  <a:gd name="T1" fmla="*/ 0 h 166"/>
                  <a:gd name="T2" fmla="*/ 0 w 25"/>
                  <a:gd name="T3" fmla="*/ 0 h 166"/>
                  <a:gd name="T4" fmla="*/ 0 w 25"/>
                  <a:gd name="T5" fmla="*/ 0 h 166"/>
                  <a:gd name="T6" fmla="*/ 0 w 25"/>
                  <a:gd name="T7" fmla="*/ 0 h 166"/>
                  <a:gd name="T8" fmla="*/ 0 w 25"/>
                  <a:gd name="T9" fmla="*/ 0 h 166"/>
                  <a:gd name="T10" fmla="*/ 0 w 25"/>
                  <a:gd name="T11" fmla="*/ 0 h 166"/>
                  <a:gd name="T12" fmla="*/ 0 w 25"/>
                  <a:gd name="T13" fmla="*/ 0 h 166"/>
                  <a:gd name="T14" fmla="*/ 0 w 25"/>
                  <a:gd name="T15" fmla="*/ 0 h 166"/>
                  <a:gd name="T16" fmla="*/ 0 w 25"/>
                  <a:gd name="T17" fmla="*/ 0 h 166"/>
                  <a:gd name="T18" fmla="*/ 0 w 25"/>
                  <a:gd name="T19" fmla="*/ 0 h 166"/>
                  <a:gd name="T20" fmla="*/ 0 w 25"/>
                  <a:gd name="T21" fmla="*/ 0 h 166"/>
                  <a:gd name="T22" fmla="*/ 0 w 25"/>
                  <a:gd name="T23" fmla="*/ 0 h 166"/>
                  <a:gd name="T24" fmla="*/ 0 w 25"/>
                  <a:gd name="T25" fmla="*/ 0 h 166"/>
                  <a:gd name="T26" fmla="*/ 0 w 25"/>
                  <a:gd name="T27" fmla="*/ 0 h 166"/>
                  <a:gd name="T28" fmla="*/ 0 w 25"/>
                  <a:gd name="T29" fmla="*/ 0 h 166"/>
                  <a:gd name="T30" fmla="*/ 0 w 25"/>
                  <a:gd name="T31" fmla="*/ 0 h 166"/>
                  <a:gd name="T32" fmla="*/ 0 w 25"/>
                  <a:gd name="T33" fmla="*/ 0 h 166"/>
                  <a:gd name="T34" fmla="*/ 0 w 25"/>
                  <a:gd name="T35" fmla="*/ 0 h 166"/>
                  <a:gd name="T36" fmla="*/ 0 w 25"/>
                  <a:gd name="T37" fmla="*/ 0 h 166"/>
                  <a:gd name="T38" fmla="*/ 0 w 25"/>
                  <a:gd name="T39" fmla="*/ 0 h 166"/>
                  <a:gd name="T40" fmla="*/ 0 w 25"/>
                  <a:gd name="T41" fmla="*/ 0 h 166"/>
                  <a:gd name="T42" fmla="*/ 0 w 25"/>
                  <a:gd name="T43" fmla="*/ 0 h 166"/>
                  <a:gd name="T44" fmla="*/ 0 w 25"/>
                  <a:gd name="T45" fmla="*/ 0 h 166"/>
                  <a:gd name="T46" fmla="*/ 0 w 25"/>
                  <a:gd name="T47" fmla="*/ 0 h 166"/>
                  <a:gd name="T48" fmla="*/ 0 w 25"/>
                  <a:gd name="T49" fmla="*/ 0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 h="166">
                    <a:moveTo>
                      <a:pt x="16" y="0"/>
                    </a:moveTo>
                    <a:lnTo>
                      <a:pt x="14" y="37"/>
                    </a:lnTo>
                    <a:lnTo>
                      <a:pt x="16" y="76"/>
                    </a:lnTo>
                    <a:lnTo>
                      <a:pt x="19" y="113"/>
                    </a:lnTo>
                    <a:lnTo>
                      <a:pt x="16" y="154"/>
                    </a:lnTo>
                    <a:lnTo>
                      <a:pt x="19" y="157"/>
                    </a:lnTo>
                    <a:lnTo>
                      <a:pt x="21" y="159"/>
                    </a:lnTo>
                    <a:lnTo>
                      <a:pt x="25" y="159"/>
                    </a:lnTo>
                    <a:lnTo>
                      <a:pt x="19" y="159"/>
                    </a:lnTo>
                    <a:lnTo>
                      <a:pt x="14" y="163"/>
                    </a:lnTo>
                    <a:lnTo>
                      <a:pt x="11" y="166"/>
                    </a:lnTo>
                    <a:lnTo>
                      <a:pt x="5" y="166"/>
                    </a:lnTo>
                    <a:lnTo>
                      <a:pt x="8" y="157"/>
                    </a:lnTo>
                    <a:lnTo>
                      <a:pt x="8" y="149"/>
                    </a:lnTo>
                    <a:lnTo>
                      <a:pt x="2" y="143"/>
                    </a:lnTo>
                    <a:lnTo>
                      <a:pt x="0" y="136"/>
                    </a:lnTo>
                    <a:lnTo>
                      <a:pt x="0" y="106"/>
                    </a:lnTo>
                    <a:lnTo>
                      <a:pt x="2" y="73"/>
                    </a:lnTo>
                    <a:lnTo>
                      <a:pt x="8" y="40"/>
                    </a:lnTo>
                    <a:lnTo>
                      <a:pt x="11" y="10"/>
                    </a:lnTo>
                    <a:lnTo>
                      <a:pt x="5" y="5"/>
                    </a:lnTo>
                    <a:lnTo>
                      <a:pt x="8" y="2"/>
                    </a:lnTo>
                    <a:lnTo>
                      <a:pt x="11" y="0"/>
                    </a:lnTo>
                    <a:lnTo>
                      <a:pt x="14" y="0"/>
                    </a:lnTo>
                    <a:lnTo>
                      <a:pt x="16" y="0"/>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60" name="Freeform 70"/>
              <p:cNvSpPr/>
              <p:nvPr/>
            </p:nvSpPr>
            <p:spPr bwMode="auto">
              <a:xfrm>
                <a:off x="3091" y="2182"/>
                <a:ext cx="4" cy="37"/>
              </a:xfrm>
              <a:custGeom>
                <a:avLst/>
                <a:gdLst>
                  <a:gd name="T0" fmla="*/ 0 w 14"/>
                  <a:gd name="T1" fmla="*/ 0 h 147"/>
                  <a:gd name="T2" fmla="*/ 0 w 14"/>
                  <a:gd name="T3" fmla="*/ 0 h 147"/>
                  <a:gd name="T4" fmla="*/ 0 w 14"/>
                  <a:gd name="T5" fmla="*/ 0 h 147"/>
                  <a:gd name="T6" fmla="*/ 0 w 14"/>
                  <a:gd name="T7" fmla="*/ 0 h 147"/>
                  <a:gd name="T8" fmla="*/ 0 w 14"/>
                  <a:gd name="T9" fmla="*/ 0 h 147"/>
                  <a:gd name="T10" fmla="*/ 0 w 14"/>
                  <a:gd name="T11" fmla="*/ 0 h 147"/>
                  <a:gd name="T12" fmla="*/ 0 w 14"/>
                  <a:gd name="T13" fmla="*/ 0 h 147"/>
                  <a:gd name="T14" fmla="*/ 0 w 14"/>
                  <a:gd name="T15" fmla="*/ 0 h 147"/>
                  <a:gd name="T16" fmla="*/ 0 w 14"/>
                  <a:gd name="T17" fmla="*/ 0 h 147"/>
                  <a:gd name="T18" fmla="*/ 0 w 14"/>
                  <a:gd name="T19" fmla="*/ 0 h 147"/>
                  <a:gd name="T20" fmla="*/ 0 w 14"/>
                  <a:gd name="T21" fmla="*/ 0 h 147"/>
                  <a:gd name="T22" fmla="*/ 0 w 14"/>
                  <a:gd name="T23" fmla="*/ 0 h 147"/>
                  <a:gd name="T24" fmla="*/ 0 w 14"/>
                  <a:gd name="T25" fmla="*/ 0 h 147"/>
                  <a:gd name="T26" fmla="*/ 0 w 14"/>
                  <a:gd name="T27" fmla="*/ 0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47">
                    <a:moveTo>
                      <a:pt x="14" y="46"/>
                    </a:moveTo>
                    <a:lnTo>
                      <a:pt x="14" y="141"/>
                    </a:lnTo>
                    <a:lnTo>
                      <a:pt x="11" y="141"/>
                    </a:lnTo>
                    <a:lnTo>
                      <a:pt x="9" y="141"/>
                    </a:lnTo>
                    <a:lnTo>
                      <a:pt x="6" y="143"/>
                    </a:lnTo>
                    <a:lnTo>
                      <a:pt x="0" y="147"/>
                    </a:lnTo>
                    <a:lnTo>
                      <a:pt x="6" y="108"/>
                    </a:lnTo>
                    <a:lnTo>
                      <a:pt x="6" y="70"/>
                    </a:lnTo>
                    <a:lnTo>
                      <a:pt x="6" y="35"/>
                    </a:lnTo>
                    <a:lnTo>
                      <a:pt x="11" y="0"/>
                    </a:lnTo>
                    <a:lnTo>
                      <a:pt x="14" y="10"/>
                    </a:lnTo>
                    <a:lnTo>
                      <a:pt x="11" y="21"/>
                    </a:lnTo>
                    <a:lnTo>
                      <a:pt x="9" y="35"/>
                    </a:lnTo>
                    <a:lnTo>
                      <a:pt x="14" y="46"/>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61" name="Freeform 71"/>
              <p:cNvSpPr/>
              <p:nvPr/>
            </p:nvSpPr>
            <p:spPr bwMode="auto">
              <a:xfrm>
                <a:off x="3046" y="2184"/>
                <a:ext cx="9" cy="27"/>
              </a:xfrm>
              <a:custGeom>
                <a:avLst/>
                <a:gdLst>
                  <a:gd name="T0" fmla="*/ 0 w 35"/>
                  <a:gd name="T1" fmla="*/ 0 h 108"/>
                  <a:gd name="T2" fmla="*/ 0 w 35"/>
                  <a:gd name="T3" fmla="*/ 0 h 108"/>
                  <a:gd name="T4" fmla="*/ 0 w 35"/>
                  <a:gd name="T5" fmla="*/ 0 h 108"/>
                  <a:gd name="T6" fmla="*/ 0 w 35"/>
                  <a:gd name="T7" fmla="*/ 0 h 108"/>
                  <a:gd name="T8" fmla="*/ 0 w 35"/>
                  <a:gd name="T9" fmla="*/ 0 h 108"/>
                  <a:gd name="T10" fmla="*/ 0 w 35"/>
                  <a:gd name="T11" fmla="*/ 0 h 108"/>
                  <a:gd name="T12" fmla="*/ 0 w 35"/>
                  <a:gd name="T13" fmla="*/ 0 h 108"/>
                  <a:gd name="T14" fmla="*/ 0 w 35"/>
                  <a:gd name="T15" fmla="*/ 0 h 108"/>
                  <a:gd name="T16" fmla="*/ 0 w 35"/>
                  <a:gd name="T17" fmla="*/ 0 h 108"/>
                  <a:gd name="T18" fmla="*/ 0 w 35"/>
                  <a:gd name="T19" fmla="*/ 0 h 108"/>
                  <a:gd name="T20" fmla="*/ 0 w 35"/>
                  <a:gd name="T21" fmla="*/ 0 h 108"/>
                  <a:gd name="T22" fmla="*/ 0 w 35"/>
                  <a:gd name="T23" fmla="*/ 0 h 108"/>
                  <a:gd name="T24" fmla="*/ 0 w 35"/>
                  <a:gd name="T25" fmla="*/ 0 h 108"/>
                  <a:gd name="T26" fmla="*/ 0 w 35"/>
                  <a:gd name="T27" fmla="*/ 0 h 108"/>
                  <a:gd name="T28" fmla="*/ 0 w 35"/>
                  <a:gd name="T29" fmla="*/ 0 h 1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108">
                    <a:moveTo>
                      <a:pt x="35" y="0"/>
                    </a:moveTo>
                    <a:lnTo>
                      <a:pt x="33" y="27"/>
                    </a:lnTo>
                    <a:lnTo>
                      <a:pt x="30" y="55"/>
                    </a:lnTo>
                    <a:lnTo>
                      <a:pt x="28" y="84"/>
                    </a:lnTo>
                    <a:lnTo>
                      <a:pt x="25" y="108"/>
                    </a:lnTo>
                    <a:lnTo>
                      <a:pt x="19" y="101"/>
                    </a:lnTo>
                    <a:lnTo>
                      <a:pt x="16" y="90"/>
                    </a:lnTo>
                    <a:lnTo>
                      <a:pt x="8" y="81"/>
                    </a:lnTo>
                    <a:lnTo>
                      <a:pt x="0" y="78"/>
                    </a:lnTo>
                    <a:lnTo>
                      <a:pt x="0" y="11"/>
                    </a:lnTo>
                    <a:lnTo>
                      <a:pt x="0" y="5"/>
                    </a:lnTo>
                    <a:lnTo>
                      <a:pt x="8" y="5"/>
                    </a:lnTo>
                    <a:lnTo>
                      <a:pt x="16" y="5"/>
                    </a:lnTo>
                    <a:lnTo>
                      <a:pt x="25" y="2"/>
                    </a:lnTo>
                    <a:lnTo>
                      <a:pt x="35"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62" name="Freeform 72"/>
              <p:cNvSpPr/>
              <p:nvPr/>
            </p:nvSpPr>
            <p:spPr bwMode="auto">
              <a:xfrm>
                <a:off x="3024" y="2186"/>
                <a:ext cx="15" cy="32"/>
              </a:xfrm>
              <a:custGeom>
                <a:avLst/>
                <a:gdLst>
                  <a:gd name="T0" fmla="*/ 0 w 60"/>
                  <a:gd name="T1" fmla="*/ 0 h 125"/>
                  <a:gd name="T2" fmla="*/ 0 w 60"/>
                  <a:gd name="T3" fmla="*/ 0 h 125"/>
                  <a:gd name="T4" fmla="*/ 0 w 60"/>
                  <a:gd name="T5" fmla="*/ 0 h 125"/>
                  <a:gd name="T6" fmla="*/ 0 w 60"/>
                  <a:gd name="T7" fmla="*/ 0 h 125"/>
                  <a:gd name="T8" fmla="*/ 0 w 60"/>
                  <a:gd name="T9" fmla="*/ 0 h 125"/>
                  <a:gd name="T10" fmla="*/ 0 w 60"/>
                  <a:gd name="T11" fmla="*/ 0 h 125"/>
                  <a:gd name="T12" fmla="*/ 0 w 60"/>
                  <a:gd name="T13" fmla="*/ 0 h 125"/>
                  <a:gd name="T14" fmla="*/ 0 w 60"/>
                  <a:gd name="T15" fmla="*/ 0 h 125"/>
                  <a:gd name="T16" fmla="*/ 0 w 60"/>
                  <a:gd name="T17" fmla="*/ 0 h 125"/>
                  <a:gd name="T18" fmla="*/ 0 w 60"/>
                  <a:gd name="T19" fmla="*/ 0 h 125"/>
                  <a:gd name="T20" fmla="*/ 0 w 60"/>
                  <a:gd name="T21" fmla="*/ 0 h 125"/>
                  <a:gd name="T22" fmla="*/ 0 w 60"/>
                  <a:gd name="T23" fmla="*/ 0 h 125"/>
                  <a:gd name="T24" fmla="*/ 0 w 60"/>
                  <a:gd name="T25" fmla="*/ 0 h 125"/>
                  <a:gd name="T26" fmla="*/ 0 w 60"/>
                  <a:gd name="T27" fmla="*/ 0 h 125"/>
                  <a:gd name="T28" fmla="*/ 0 w 60"/>
                  <a:gd name="T29" fmla="*/ 0 h 125"/>
                  <a:gd name="T30" fmla="*/ 0 w 60"/>
                  <a:gd name="T31" fmla="*/ 0 h 125"/>
                  <a:gd name="T32" fmla="*/ 0 w 60"/>
                  <a:gd name="T33" fmla="*/ 0 h 125"/>
                  <a:gd name="T34" fmla="*/ 0 w 60"/>
                  <a:gd name="T35" fmla="*/ 0 h 125"/>
                  <a:gd name="T36" fmla="*/ 0 w 60"/>
                  <a:gd name="T37" fmla="*/ 0 h 125"/>
                  <a:gd name="T38" fmla="*/ 0 w 60"/>
                  <a:gd name="T39" fmla="*/ 0 h 1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0" h="125">
                    <a:moveTo>
                      <a:pt x="60" y="0"/>
                    </a:moveTo>
                    <a:lnTo>
                      <a:pt x="52" y="30"/>
                    </a:lnTo>
                    <a:lnTo>
                      <a:pt x="49" y="62"/>
                    </a:lnTo>
                    <a:lnTo>
                      <a:pt x="47" y="92"/>
                    </a:lnTo>
                    <a:lnTo>
                      <a:pt x="44" y="125"/>
                    </a:lnTo>
                    <a:lnTo>
                      <a:pt x="33" y="111"/>
                    </a:lnTo>
                    <a:lnTo>
                      <a:pt x="22" y="95"/>
                    </a:lnTo>
                    <a:lnTo>
                      <a:pt x="14" y="81"/>
                    </a:lnTo>
                    <a:lnTo>
                      <a:pt x="8" y="67"/>
                    </a:lnTo>
                    <a:lnTo>
                      <a:pt x="3" y="57"/>
                    </a:lnTo>
                    <a:lnTo>
                      <a:pt x="0" y="40"/>
                    </a:lnTo>
                    <a:lnTo>
                      <a:pt x="3" y="26"/>
                    </a:lnTo>
                    <a:lnTo>
                      <a:pt x="3" y="14"/>
                    </a:lnTo>
                    <a:lnTo>
                      <a:pt x="3" y="10"/>
                    </a:lnTo>
                    <a:lnTo>
                      <a:pt x="3" y="8"/>
                    </a:lnTo>
                    <a:lnTo>
                      <a:pt x="0" y="8"/>
                    </a:lnTo>
                    <a:lnTo>
                      <a:pt x="11" y="5"/>
                    </a:lnTo>
                    <a:lnTo>
                      <a:pt x="28" y="2"/>
                    </a:lnTo>
                    <a:lnTo>
                      <a:pt x="44" y="0"/>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63" name="Freeform 73"/>
              <p:cNvSpPr/>
              <p:nvPr/>
            </p:nvSpPr>
            <p:spPr bwMode="auto">
              <a:xfrm>
                <a:off x="2547" y="2189"/>
                <a:ext cx="16" cy="31"/>
              </a:xfrm>
              <a:custGeom>
                <a:avLst/>
                <a:gdLst>
                  <a:gd name="T0" fmla="*/ 0 w 65"/>
                  <a:gd name="T1" fmla="*/ 0 h 125"/>
                  <a:gd name="T2" fmla="*/ 0 w 65"/>
                  <a:gd name="T3" fmla="*/ 0 h 125"/>
                  <a:gd name="T4" fmla="*/ 0 w 65"/>
                  <a:gd name="T5" fmla="*/ 0 h 125"/>
                  <a:gd name="T6" fmla="*/ 0 w 65"/>
                  <a:gd name="T7" fmla="*/ 0 h 125"/>
                  <a:gd name="T8" fmla="*/ 0 w 65"/>
                  <a:gd name="T9" fmla="*/ 0 h 125"/>
                  <a:gd name="T10" fmla="*/ 0 w 65"/>
                  <a:gd name="T11" fmla="*/ 0 h 125"/>
                  <a:gd name="T12" fmla="*/ 0 w 65"/>
                  <a:gd name="T13" fmla="*/ 0 h 125"/>
                  <a:gd name="T14" fmla="*/ 0 w 65"/>
                  <a:gd name="T15" fmla="*/ 0 h 125"/>
                  <a:gd name="T16" fmla="*/ 0 w 65"/>
                  <a:gd name="T17" fmla="*/ 0 h 125"/>
                  <a:gd name="T18" fmla="*/ 0 w 65"/>
                  <a:gd name="T19" fmla="*/ 0 h 125"/>
                  <a:gd name="T20" fmla="*/ 0 w 65"/>
                  <a:gd name="T21" fmla="*/ 0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25">
                    <a:moveTo>
                      <a:pt x="65" y="123"/>
                    </a:moveTo>
                    <a:lnTo>
                      <a:pt x="35" y="125"/>
                    </a:lnTo>
                    <a:lnTo>
                      <a:pt x="27" y="98"/>
                    </a:lnTo>
                    <a:lnTo>
                      <a:pt x="19" y="68"/>
                    </a:lnTo>
                    <a:lnTo>
                      <a:pt x="8" y="41"/>
                    </a:lnTo>
                    <a:lnTo>
                      <a:pt x="0" y="11"/>
                    </a:lnTo>
                    <a:lnTo>
                      <a:pt x="3" y="6"/>
                    </a:lnTo>
                    <a:lnTo>
                      <a:pt x="8" y="0"/>
                    </a:lnTo>
                    <a:lnTo>
                      <a:pt x="14" y="0"/>
                    </a:lnTo>
                    <a:lnTo>
                      <a:pt x="22" y="0"/>
                    </a:lnTo>
                    <a:lnTo>
                      <a:pt x="65" y="123"/>
                    </a:lnTo>
                    <a:close/>
                  </a:path>
                </a:pathLst>
              </a:custGeom>
              <a:solidFill>
                <a:srgbClr val="3FF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64" name="Freeform 74"/>
              <p:cNvSpPr/>
              <p:nvPr/>
            </p:nvSpPr>
            <p:spPr bwMode="auto">
              <a:xfrm>
                <a:off x="2998" y="2190"/>
                <a:ext cx="18" cy="31"/>
              </a:xfrm>
              <a:custGeom>
                <a:avLst/>
                <a:gdLst>
                  <a:gd name="T0" fmla="*/ 0 w 73"/>
                  <a:gd name="T1" fmla="*/ 0 h 124"/>
                  <a:gd name="T2" fmla="*/ 0 w 73"/>
                  <a:gd name="T3" fmla="*/ 0 h 124"/>
                  <a:gd name="T4" fmla="*/ 0 w 73"/>
                  <a:gd name="T5" fmla="*/ 0 h 124"/>
                  <a:gd name="T6" fmla="*/ 0 w 73"/>
                  <a:gd name="T7" fmla="*/ 0 h 124"/>
                  <a:gd name="T8" fmla="*/ 0 w 73"/>
                  <a:gd name="T9" fmla="*/ 0 h 124"/>
                  <a:gd name="T10" fmla="*/ 0 w 73"/>
                  <a:gd name="T11" fmla="*/ 0 h 124"/>
                  <a:gd name="T12" fmla="*/ 0 w 73"/>
                  <a:gd name="T13" fmla="*/ 0 h 124"/>
                  <a:gd name="T14" fmla="*/ 0 w 73"/>
                  <a:gd name="T15" fmla="*/ 0 h 124"/>
                  <a:gd name="T16" fmla="*/ 0 w 73"/>
                  <a:gd name="T17" fmla="*/ 0 h 124"/>
                  <a:gd name="T18" fmla="*/ 0 w 73"/>
                  <a:gd name="T19" fmla="*/ 0 h 124"/>
                  <a:gd name="T20" fmla="*/ 0 w 73"/>
                  <a:gd name="T21" fmla="*/ 0 h 124"/>
                  <a:gd name="T22" fmla="*/ 0 w 73"/>
                  <a:gd name="T23" fmla="*/ 0 h 124"/>
                  <a:gd name="T24" fmla="*/ 0 w 73"/>
                  <a:gd name="T25" fmla="*/ 0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124">
                    <a:moveTo>
                      <a:pt x="73" y="0"/>
                    </a:moveTo>
                    <a:lnTo>
                      <a:pt x="67" y="30"/>
                    </a:lnTo>
                    <a:lnTo>
                      <a:pt x="65" y="62"/>
                    </a:lnTo>
                    <a:lnTo>
                      <a:pt x="60" y="92"/>
                    </a:lnTo>
                    <a:lnTo>
                      <a:pt x="51" y="124"/>
                    </a:lnTo>
                    <a:lnTo>
                      <a:pt x="30" y="97"/>
                    </a:lnTo>
                    <a:lnTo>
                      <a:pt x="10" y="70"/>
                    </a:lnTo>
                    <a:lnTo>
                      <a:pt x="0" y="40"/>
                    </a:lnTo>
                    <a:lnTo>
                      <a:pt x="2" y="10"/>
                    </a:lnTo>
                    <a:lnTo>
                      <a:pt x="21" y="7"/>
                    </a:lnTo>
                    <a:lnTo>
                      <a:pt x="37" y="2"/>
                    </a:lnTo>
                    <a:lnTo>
                      <a:pt x="57" y="0"/>
                    </a:lnTo>
                    <a:lnTo>
                      <a:pt x="73"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65" name="Freeform 75"/>
              <p:cNvSpPr/>
              <p:nvPr/>
            </p:nvSpPr>
            <p:spPr bwMode="auto">
              <a:xfrm>
                <a:off x="3038" y="2190"/>
                <a:ext cx="5" cy="37"/>
              </a:xfrm>
              <a:custGeom>
                <a:avLst/>
                <a:gdLst>
                  <a:gd name="T0" fmla="*/ 0 w 19"/>
                  <a:gd name="T1" fmla="*/ 0 h 147"/>
                  <a:gd name="T2" fmla="*/ 0 w 19"/>
                  <a:gd name="T3" fmla="*/ 0 h 147"/>
                  <a:gd name="T4" fmla="*/ 0 w 19"/>
                  <a:gd name="T5" fmla="*/ 0 h 147"/>
                  <a:gd name="T6" fmla="*/ 0 w 19"/>
                  <a:gd name="T7" fmla="*/ 0 h 147"/>
                  <a:gd name="T8" fmla="*/ 0 w 19"/>
                  <a:gd name="T9" fmla="*/ 0 h 147"/>
                  <a:gd name="T10" fmla="*/ 0 w 19"/>
                  <a:gd name="T11" fmla="*/ 0 h 147"/>
                  <a:gd name="T12" fmla="*/ 0 w 19"/>
                  <a:gd name="T13" fmla="*/ 0 h 147"/>
                  <a:gd name="T14" fmla="*/ 0 w 19"/>
                  <a:gd name="T15" fmla="*/ 0 h 147"/>
                  <a:gd name="T16" fmla="*/ 0 w 19"/>
                  <a:gd name="T17" fmla="*/ 0 h 147"/>
                  <a:gd name="T18" fmla="*/ 0 w 19"/>
                  <a:gd name="T19" fmla="*/ 0 h 147"/>
                  <a:gd name="T20" fmla="*/ 0 w 19"/>
                  <a:gd name="T21" fmla="*/ 0 h 147"/>
                  <a:gd name="T22" fmla="*/ 0 w 19"/>
                  <a:gd name="T23" fmla="*/ 0 h 147"/>
                  <a:gd name="T24" fmla="*/ 0 w 19"/>
                  <a:gd name="T25" fmla="*/ 0 h 147"/>
                  <a:gd name="T26" fmla="*/ 0 w 19"/>
                  <a:gd name="T27" fmla="*/ 0 h 147"/>
                  <a:gd name="T28" fmla="*/ 0 w 19"/>
                  <a:gd name="T29" fmla="*/ 0 h 147"/>
                  <a:gd name="T30" fmla="*/ 0 w 19"/>
                  <a:gd name="T31" fmla="*/ 0 h 147"/>
                  <a:gd name="T32" fmla="*/ 0 w 19"/>
                  <a:gd name="T33" fmla="*/ 0 h 1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 h="147">
                    <a:moveTo>
                      <a:pt x="10" y="141"/>
                    </a:moveTo>
                    <a:lnTo>
                      <a:pt x="16" y="147"/>
                    </a:lnTo>
                    <a:lnTo>
                      <a:pt x="13" y="147"/>
                    </a:lnTo>
                    <a:lnTo>
                      <a:pt x="7" y="147"/>
                    </a:lnTo>
                    <a:lnTo>
                      <a:pt x="5" y="147"/>
                    </a:lnTo>
                    <a:lnTo>
                      <a:pt x="0" y="122"/>
                    </a:lnTo>
                    <a:lnTo>
                      <a:pt x="0" y="97"/>
                    </a:lnTo>
                    <a:lnTo>
                      <a:pt x="2" y="73"/>
                    </a:lnTo>
                    <a:lnTo>
                      <a:pt x="5" y="46"/>
                    </a:lnTo>
                    <a:lnTo>
                      <a:pt x="5" y="35"/>
                    </a:lnTo>
                    <a:lnTo>
                      <a:pt x="7" y="21"/>
                    </a:lnTo>
                    <a:lnTo>
                      <a:pt x="13" y="10"/>
                    </a:lnTo>
                    <a:lnTo>
                      <a:pt x="16" y="0"/>
                    </a:lnTo>
                    <a:lnTo>
                      <a:pt x="16" y="35"/>
                    </a:lnTo>
                    <a:lnTo>
                      <a:pt x="19" y="70"/>
                    </a:lnTo>
                    <a:lnTo>
                      <a:pt x="16" y="106"/>
                    </a:lnTo>
                    <a:lnTo>
                      <a:pt x="10" y="141"/>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66" name="Freeform 76"/>
              <p:cNvSpPr/>
              <p:nvPr/>
            </p:nvSpPr>
            <p:spPr bwMode="auto">
              <a:xfrm>
                <a:off x="3065" y="2193"/>
                <a:ext cx="19" cy="29"/>
              </a:xfrm>
              <a:custGeom>
                <a:avLst/>
                <a:gdLst>
                  <a:gd name="T0" fmla="*/ 0 w 76"/>
                  <a:gd name="T1" fmla="*/ 0 h 119"/>
                  <a:gd name="T2" fmla="*/ 0 w 76"/>
                  <a:gd name="T3" fmla="*/ 0 h 119"/>
                  <a:gd name="T4" fmla="*/ 0 w 76"/>
                  <a:gd name="T5" fmla="*/ 0 h 119"/>
                  <a:gd name="T6" fmla="*/ 0 w 76"/>
                  <a:gd name="T7" fmla="*/ 0 h 119"/>
                  <a:gd name="T8" fmla="*/ 0 w 76"/>
                  <a:gd name="T9" fmla="*/ 0 h 119"/>
                  <a:gd name="T10" fmla="*/ 0 w 76"/>
                  <a:gd name="T11" fmla="*/ 0 h 119"/>
                  <a:gd name="T12" fmla="*/ 0 w 76"/>
                  <a:gd name="T13" fmla="*/ 0 h 119"/>
                  <a:gd name="T14" fmla="*/ 0 w 76"/>
                  <a:gd name="T15" fmla="*/ 0 h 1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6" h="119">
                    <a:moveTo>
                      <a:pt x="76" y="109"/>
                    </a:moveTo>
                    <a:lnTo>
                      <a:pt x="0" y="119"/>
                    </a:lnTo>
                    <a:lnTo>
                      <a:pt x="5" y="114"/>
                    </a:lnTo>
                    <a:lnTo>
                      <a:pt x="5" y="0"/>
                    </a:lnTo>
                    <a:lnTo>
                      <a:pt x="21" y="30"/>
                    </a:lnTo>
                    <a:lnTo>
                      <a:pt x="41" y="55"/>
                    </a:lnTo>
                    <a:lnTo>
                      <a:pt x="60" y="82"/>
                    </a:lnTo>
                    <a:lnTo>
                      <a:pt x="76" y="109"/>
                    </a:lnTo>
                    <a:close/>
                  </a:path>
                </a:pathLst>
              </a:custGeom>
              <a:solidFill>
                <a:srgbClr val="E8E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67" name="Freeform 77"/>
              <p:cNvSpPr/>
              <p:nvPr/>
            </p:nvSpPr>
            <p:spPr bwMode="auto">
              <a:xfrm>
                <a:off x="2968" y="2194"/>
                <a:ext cx="22" cy="37"/>
              </a:xfrm>
              <a:custGeom>
                <a:avLst/>
                <a:gdLst>
                  <a:gd name="T0" fmla="*/ 0 w 87"/>
                  <a:gd name="T1" fmla="*/ 0 h 150"/>
                  <a:gd name="T2" fmla="*/ 0 w 87"/>
                  <a:gd name="T3" fmla="*/ 0 h 150"/>
                  <a:gd name="T4" fmla="*/ 0 w 87"/>
                  <a:gd name="T5" fmla="*/ 0 h 150"/>
                  <a:gd name="T6" fmla="*/ 0 w 87"/>
                  <a:gd name="T7" fmla="*/ 0 h 150"/>
                  <a:gd name="T8" fmla="*/ 0 w 87"/>
                  <a:gd name="T9" fmla="*/ 0 h 150"/>
                  <a:gd name="T10" fmla="*/ 0 w 87"/>
                  <a:gd name="T11" fmla="*/ 0 h 150"/>
                  <a:gd name="T12" fmla="*/ 0 w 87"/>
                  <a:gd name="T13" fmla="*/ 0 h 150"/>
                  <a:gd name="T14" fmla="*/ 0 w 87"/>
                  <a:gd name="T15" fmla="*/ 0 h 150"/>
                  <a:gd name="T16" fmla="*/ 0 w 87"/>
                  <a:gd name="T17" fmla="*/ 0 h 150"/>
                  <a:gd name="T18" fmla="*/ 0 w 87"/>
                  <a:gd name="T19" fmla="*/ 0 h 150"/>
                  <a:gd name="T20" fmla="*/ 0 w 87"/>
                  <a:gd name="T21" fmla="*/ 0 h 150"/>
                  <a:gd name="T22" fmla="*/ 0 w 87"/>
                  <a:gd name="T23" fmla="*/ 0 h 150"/>
                  <a:gd name="T24" fmla="*/ 0 w 87"/>
                  <a:gd name="T25" fmla="*/ 0 h 150"/>
                  <a:gd name="T26" fmla="*/ 0 w 87"/>
                  <a:gd name="T27" fmla="*/ 0 h 150"/>
                  <a:gd name="T28" fmla="*/ 0 w 87"/>
                  <a:gd name="T29" fmla="*/ 0 h 150"/>
                  <a:gd name="T30" fmla="*/ 0 w 87"/>
                  <a:gd name="T31" fmla="*/ 0 h 150"/>
                  <a:gd name="T32" fmla="*/ 0 w 87"/>
                  <a:gd name="T33" fmla="*/ 0 h 150"/>
                  <a:gd name="T34" fmla="*/ 0 w 87"/>
                  <a:gd name="T35" fmla="*/ 0 h 150"/>
                  <a:gd name="T36" fmla="*/ 0 w 87"/>
                  <a:gd name="T37" fmla="*/ 0 h 150"/>
                  <a:gd name="T38" fmla="*/ 0 w 87"/>
                  <a:gd name="T39" fmla="*/ 0 h 150"/>
                  <a:gd name="T40" fmla="*/ 0 w 87"/>
                  <a:gd name="T41" fmla="*/ 0 h 150"/>
                  <a:gd name="T42" fmla="*/ 0 w 87"/>
                  <a:gd name="T43" fmla="*/ 0 h 150"/>
                  <a:gd name="T44" fmla="*/ 0 w 87"/>
                  <a:gd name="T45" fmla="*/ 0 h 150"/>
                  <a:gd name="T46" fmla="*/ 0 w 87"/>
                  <a:gd name="T47" fmla="*/ 0 h 150"/>
                  <a:gd name="T48" fmla="*/ 0 w 87"/>
                  <a:gd name="T49" fmla="*/ 0 h 1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150">
                    <a:moveTo>
                      <a:pt x="87" y="0"/>
                    </a:moveTo>
                    <a:lnTo>
                      <a:pt x="87" y="30"/>
                    </a:lnTo>
                    <a:lnTo>
                      <a:pt x="85" y="57"/>
                    </a:lnTo>
                    <a:lnTo>
                      <a:pt x="80" y="87"/>
                    </a:lnTo>
                    <a:lnTo>
                      <a:pt x="77" y="113"/>
                    </a:lnTo>
                    <a:lnTo>
                      <a:pt x="75" y="122"/>
                    </a:lnTo>
                    <a:lnTo>
                      <a:pt x="75" y="131"/>
                    </a:lnTo>
                    <a:lnTo>
                      <a:pt x="71" y="138"/>
                    </a:lnTo>
                    <a:lnTo>
                      <a:pt x="71" y="150"/>
                    </a:lnTo>
                    <a:lnTo>
                      <a:pt x="55" y="125"/>
                    </a:lnTo>
                    <a:lnTo>
                      <a:pt x="39" y="97"/>
                    </a:lnTo>
                    <a:lnTo>
                      <a:pt x="20" y="73"/>
                    </a:lnTo>
                    <a:lnTo>
                      <a:pt x="4" y="49"/>
                    </a:lnTo>
                    <a:lnTo>
                      <a:pt x="6" y="37"/>
                    </a:lnTo>
                    <a:lnTo>
                      <a:pt x="4" y="30"/>
                    </a:lnTo>
                    <a:lnTo>
                      <a:pt x="0" y="21"/>
                    </a:lnTo>
                    <a:lnTo>
                      <a:pt x="4" y="14"/>
                    </a:lnTo>
                    <a:lnTo>
                      <a:pt x="14" y="10"/>
                    </a:lnTo>
                    <a:lnTo>
                      <a:pt x="25" y="7"/>
                    </a:lnTo>
                    <a:lnTo>
                      <a:pt x="36" y="7"/>
                    </a:lnTo>
                    <a:lnTo>
                      <a:pt x="47" y="5"/>
                    </a:lnTo>
                    <a:lnTo>
                      <a:pt x="55" y="2"/>
                    </a:lnTo>
                    <a:lnTo>
                      <a:pt x="66" y="0"/>
                    </a:lnTo>
                    <a:lnTo>
                      <a:pt x="77" y="0"/>
                    </a:lnTo>
                    <a:lnTo>
                      <a:pt x="87"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68" name="Freeform 78"/>
              <p:cNvSpPr/>
              <p:nvPr/>
            </p:nvSpPr>
            <p:spPr bwMode="auto">
              <a:xfrm>
                <a:off x="3014" y="2195"/>
                <a:ext cx="7" cy="36"/>
              </a:xfrm>
              <a:custGeom>
                <a:avLst/>
                <a:gdLst>
                  <a:gd name="T0" fmla="*/ 0 w 27"/>
                  <a:gd name="T1" fmla="*/ 0 h 145"/>
                  <a:gd name="T2" fmla="*/ 0 w 27"/>
                  <a:gd name="T3" fmla="*/ 0 h 145"/>
                  <a:gd name="T4" fmla="*/ 0 w 27"/>
                  <a:gd name="T5" fmla="*/ 0 h 145"/>
                  <a:gd name="T6" fmla="*/ 0 w 27"/>
                  <a:gd name="T7" fmla="*/ 0 h 145"/>
                  <a:gd name="T8" fmla="*/ 0 w 27"/>
                  <a:gd name="T9" fmla="*/ 0 h 145"/>
                  <a:gd name="T10" fmla="*/ 0 w 27"/>
                  <a:gd name="T11" fmla="*/ 0 h 145"/>
                  <a:gd name="T12" fmla="*/ 0 w 27"/>
                  <a:gd name="T13" fmla="*/ 0 h 145"/>
                  <a:gd name="T14" fmla="*/ 0 w 27"/>
                  <a:gd name="T15" fmla="*/ 0 h 145"/>
                  <a:gd name="T16" fmla="*/ 0 w 27"/>
                  <a:gd name="T17" fmla="*/ 0 h 145"/>
                  <a:gd name="T18" fmla="*/ 0 w 27"/>
                  <a:gd name="T19" fmla="*/ 0 h 145"/>
                  <a:gd name="T20" fmla="*/ 0 w 27"/>
                  <a:gd name="T21" fmla="*/ 0 h 145"/>
                  <a:gd name="T22" fmla="*/ 0 w 27"/>
                  <a:gd name="T23" fmla="*/ 0 h 145"/>
                  <a:gd name="T24" fmla="*/ 0 w 27"/>
                  <a:gd name="T25" fmla="*/ 0 h 145"/>
                  <a:gd name="T26" fmla="*/ 0 w 27"/>
                  <a:gd name="T27" fmla="*/ 0 h 145"/>
                  <a:gd name="T28" fmla="*/ 0 w 27"/>
                  <a:gd name="T29" fmla="*/ 0 h 145"/>
                  <a:gd name="T30" fmla="*/ 0 w 27"/>
                  <a:gd name="T31" fmla="*/ 0 h 145"/>
                  <a:gd name="T32" fmla="*/ 0 w 27"/>
                  <a:gd name="T33" fmla="*/ 0 h 1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145">
                    <a:moveTo>
                      <a:pt x="22" y="133"/>
                    </a:moveTo>
                    <a:lnTo>
                      <a:pt x="25" y="133"/>
                    </a:lnTo>
                    <a:lnTo>
                      <a:pt x="27" y="133"/>
                    </a:lnTo>
                    <a:lnTo>
                      <a:pt x="22" y="138"/>
                    </a:lnTo>
                    <a:lnTo>
                      <a:pt x="16" y="142"/>
                    </a:lnTo>
                    <a:lnTo>
                      <a:pt x="11" y="142"/>
                    </a:lnTo>
                    <a:lnTo>
                      <a:pt x="8" y="145"/>
                    </a:lnTo>
                    <a:lnTo>
                      <a:pt x="2" y="138"/>
                    </a:lnTo>
                    <a:lnTo>
                      <a:pt x="0" y="128"/>
                    </a:lnTo>
                    <a:lnTo>
                      <a:pt x="0" y="115"/>
                    </a:lnTo>
                    <a:lnTo>
                      <a:pt x="2" y="98"/>
                    </a:lnTo>
                    <a:lnTo>
                      <a:pt x="2" y="85"/>
                    </a:lnTo>
                    <a:lnTo>
                      <a:pt x="11" y="66"/>
                    </a:lnTo>
                    <a:lnTo>
                      <a:pt x="14" y="41"/>
                    </a:lnTo>
                    <a:lnTo>
                      <a:pt x="16" y="19"/>
                    </a:lnTo>
                    <a:lnTo>
                      <a:pt x="22" y="0"/>
                    </a:lnTo>
                    <a:lnTo>
                      <a:pt x="22" y="133"/>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69" name="Freeform 79"/>
              <p:cNvSpPr/>
              <p:nvPr/>
            </p:nvSpPr>
            <p:spPr bwMode="auto">
              <a:xfrm>
                <a:off x="2943" y="2199"/>
                <a:ext cx="18" cy="32"/>
              </a:xfrm>
              <a:custGeom>
                <a:avLst/>
                <a:gdLst>
                  <a:gd name="T0" fmla="*/ 0 w 71"/>
                  <a:gd name="T1" fmla="*/ 0 h 131"/>
                  <a:gd name="T2" fmla="*/ 0 w 71"/>
                  <a:gd name="T3" fmla="*/ 0 h 131"/>
                  <a:gd name="T4" fmla="*/ 0 w 71"/>
                  <a:gd name="T5" fmla="*/ 0 h 131"/>
                  <a:gd name="T6" fmla="*/ 0 w 71"/>
                  <a:gd name="T7" fmla="*/ 0 h 131"/>
                  <a:gd name="T8" fmla="*/ 0 w 71"/>
                  <a:gd name="T9" fmla="*/ 0 h 131"/>
                  <a:gd name="T10" fmla="*/ 0 w 71"/>
                  <a:gd name="T11" fmla="*/ 0 h 131"/>
                  <a:gd name="T12" fmla="*/ 0 w 71"/>
                  <a:gd name="T13" fmla="*/ 0 h 131"/>
                  <a:gd name="T14" fmla="*/ 0 w 71"/>
                  <a:gd name="T15" fmla="*/ 0 h 131"/>
                  <a:gd name="T16" fmla="*/ 0 w 71"/>
                  <a:gd name="T17" fmla="*/ 0 h 131"/>
                  <a:gd name="T18" fmla="*/ 0 w 71"/>
                  <a:gd name="T19" fmla="*/ 0 h 131"/>
                  <a:gd name="T20" fmla="*/ 0 w 71"/>
                  <a:gd name="T21" fmla="*/ 0 h 131"/>
                  <a:gd name="T22" fmla="*/ 0 w 71"/>
                  <a:gd name="T23" fmla="*/ 0 h 131"/>
                  <a:gd name="T24" fmla="*/ 0 w 71"/>
                  <a:gd name="T25" fmla="*/ 0 h 131"/>
                  <a:gd name="T26" fmla="*/ 0 w 71"/>
                  <a:gd name="T27" fmla="*/ 0 h 131"/>
                  <a:gd name="T28" fmla="*/ 0 w 71"/>
                  <a:gd name="T29" fmla="*/ 0 h 131"/>
                  <a:gd name="T30" fmla="*/ 0 w 71"/>
                  <a:gd name="T31" fmla="*/ 0 h 131"/>
                  <a:gd name="T32" fmla="*/ 0 w 71"/>
                  <a:gd name="T33" fmla="*/ 0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 h="131">
                    <a:moveTo>
                      <a:pt x="71" y="0"/>
                    </a:moveTo>
                    <a:lnTo>
                      <a:pt x="65" y="35"/>
                    </a:lnTo>
                    <a:lnTo>
                      <a:pt x="62" y="68"/>
                    </a:lnTo>
                    <a:lnTo>
                      <a:pt x="60" y="101"/>
                    </a:lnTo>
                    <a:lnTo>
                      <a:pt x="55" y="131"/>
                    </a:lnTo>
                    <a:lnTo>
                      <a:pt x="43" y="108"/>
                    </a:lnTo>
                    <a:lnTo>
                      <a:pt x="32" y="87"/>
                    </a:lnTo>
                    <a:lnTo>
                      <a:pt x="18" y="65"/>
                    </a:lnTo>
                    <a:lnTo>
                      <a:pt x="5" y="46"/>
                    </a:lnTo>
                    <a:lnTo>
                      <a:pt x="5" y="38"/>
                    </a:lnTo>
                    <a:lnTo>
                      <a:pt x="2" y="27"/>
                    </a:lnTo>
                    <a:lnTo>
                      <a:pt x="0" y="18"/>
                    </a:lnTo>
                    <a:lnTo>
                      <a:pt x="0" y="11"/>
                    </a:lnTo>
                    <a:lnTo>
                      <a:pt x="18" y="11"/>
                    </a:lnTo>
                    <a:lnTo>
                      <a:pt x="35" y="8"/>
                    </a:lnTo>
                    <a:lnTo>
                      <a:pt x="55" y="2"/>
                    </a:lnTo>
                    <a:lnTo>
                      <a:pt x="71"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70" name="Freeform 80"/>
              <p:cNvSpPr/>
              <p:nvPr/>
            </p:nvSpPr>
            <p:spPr bwMode="auto">
              <a:xfrm>
                <a:off x="2990" y="2199"/>
                <a:ext cx="4" cy="36"/>
              </a:xfrm>
              <a:custGeom>
                <a:avLst/>
                <a:gdLst>
                  <a:gd name="T0" fmla="*/ 0 w 20"/>
                  <a:gd name="T1" fmla="*/ 0 h 144"/>
                  <a:gd name="T2" fmla="*/ 0 w 20"/>
                  <a:gd name="T3" fmla="*/ 0 h 144"/>
                  <a:gd name="T4" fmla="*/ 0 w 20"/>
                  <a:gd name="T5" fmla="*/ 0 h 144"/>
                  <a:gd name="T6" fmla="*/ 0 w 20"/>
                  <a:gd name="T7" fmla="*/ 0 h 144"/>
                  <a:gd name="T8" fmla="*/ 0 w 20"/>
                  <a:gd name="T9" fmla="*/ 0 h 144"/>
                  <a:gd name="T10" fmla="*/ 0 w 20"/>
                  <a:gd name="T11" fmla="*/ 0 h 144"/>
                  <a:gd name="T12" fmla="*/ 0 w 20"/>
                  <a:gd name="T13" fmla="*/ 0 h 144"/>
                  <a:gd name="T14" fmla="*/ 0 w 20"/>
                  <a:gd name="T15" fmla="*/ 0 h 144"/>
                  <a:gd name="T16" fmla="*/ 0 w 20"/>
                  <a:gd name="T17" fmla="*/ 0 h 144"/>
                  <a:gd name="T18" fmla="*/ 0 w 20"/>
                  <a:gd name="T19" fmla="*/ 0 h 144"/>
                  <a:gd name="T20" fmla="*/ 0 w 20"/>
                  <a:gd name="T21" fmla="*/ 0 h 144"/>
                  <a:gd name="T22" fmla="*/ 0 w 20"/>
                  <a:gd name="T23" fmla="*/ 0 h 144"/>
                  <a:gd name="T24" fmla="*/ 0 w 20"/>
                  <a:gd name="T25" fmla="*/ 0 h 144"/>
                  <a:gd name="T26" fmla="*/ 0 w 20"/>
                  <a:gd name="T27" fmla="*/ 0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144">
                    <a:moveTo>
                      <a:pt x="18" y="136"/>
                    </a:moveTo>
                    <a:lnTo>
                      <a:pt x="20" y="142"/>
                    </a:lnTo>
                    <a:lnTo>
                      <a:pt x="14" y="142"/>
                    </a:lnTo>
                    <a:lnTo>
                      <a:pt x="9" y="144"/>
                    </a:lnTo>
                    <a:lnTo>
                      <a:pt x="7" y="144"/>
                    </a:lnTo>
                    <a:lnTo>
                      <a:pt x="0" y="142"/>
                    </a:lnTo>
                    <a:lnTo>
                      <a:pt x="7" y="106"/>
                    </a:lnTo>
                    <a:lnTo>
                      <a:pt x="12" y="71"/>
                    </a:lnTo>
                    <a:lnTo>
                      <a:pt x="18" y="35"/>
                    </a:lnTo>
                    <a:lnTo>
                      <a:pt x="20" y="0"/>
                    </a:lnTo>
                    <a:lnTo>
                      <a:pt x="20" y="35"/>
                    </a:lnTo>
                    <a:lnTo>
                      <a:pt x="20" y="68"/>
                    </a:lnTo>
                    <a:lnTo>
                      <a:pt x="20" y="101"/>
                    </a:lnTo>
                    <a:lnTo>
                      <a:pt x="18" y="136"/>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71" name="Freeform 81"/>
              <p:cNvSpPr/>
              <p:nvPr/>
            </p:nvSpPr>
            <p:spPr bwMode="auto">
              <a:xfrm>
                <a:off x="2922" y="2203"/>
                <a:ext cx="15" cy="33"/>
              </a:xfrm>
              <a:custGeom>
                <a:avLst/>
                <a:gdLst>
                  <a:gd name="T0" fmla="*/ 0 w 60"/>
                  <a:gd name="T1" fmla="*/ 0 h 133"/>
                  <a:gd name="T2" fmla="*/ 0 w 60"/>
                  <a:gd name="T3" fmla="*/ 0 h 133"/>
                  <a:gd name="T4" fmla="*/ 0 w 60"/>
                  <a:gd name="T5" fmla="*/ 0 h 133"/>
                  <a:gd name="T6" fmla="*/ 0 w 60"/>
                  <a:gd name="T7" fmla="*/ 0 h 133"/>
                  <a:gd name="T8" fmla="*/ 0 w 60"/>
                  <a:gd name="T9" fmla="*/ 0 h 133"/>
                  <a:gd name="T10" fmla="*/ 0 w 60"/>
                  <a:gd name="T11" fmla="*/ 0 h 133"/>
                  <a:gd name="T12" fmla="*/ 0 w 60"/>
                  <a:gd name="T13" fmla="*/ 0 h 133"/>
                  <a:gd name="T14" fmla="*/ 0 w 60"/>
                  <a:gd name="T15" fmla="*/ 0 h 133"/>
                  <a:gd name="T16" fmla="*/ 0 w 60"/>
                  <a:gd name="T17" fmla="*/ 0 h 133"/>
                  <a:gd name="T18" fmla="*/ 0 w 60"/>
                  <a:gd name="T19" fmla="*/ 0 h 133"/>
                  <a:gd name="T20" fmla="*/ 0 w 60"/>
                  <a:gd name="T21" fmla="*/ 0 h 133"/>
                  <a:gd name="T22" fmla="*/ 0 w 60"/>
                  <a:gd name="T23" fmla="*/ 0 h 133"/>
                  <a:gd name="T24" fmla="*/ 0 w 60"/>
                  <a:gd name="T25" fmla="*/ 0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133">
                    <a:moveTo>
                      <a:pt x="60" y="0"/>
                    </a:moveTo>
                    <a:lnTo>
                      <a:pt x="52" y="32"/>
                    </a:lnTo>
                    <a:lnTo>
                      <a:pt x="49" y="68"/>
                    </a:lnTo>
                    <a:lnTo>
                      <a:pt x="44" y="103"/>
                    </a:lnTo>
                    <a:lnTo>
                      <a:pt x="44" y="133"/>
                    </a:lnTo>
                    <a:lnTo>
                      <a:pt x="32" y="108"/>
                    </a:lnTo>
                    <a:lnTo>
                      <a:pt x="21" y="82"/>
                    </a:lnTo>
                    <a:lnTo>
                      <a:pt x="11" y="57"/>
                    </a:lnTo>
                    <a:lnTo>
                      <a:pt x="0" y="30"/>
                    </a:lnTo>
                    <a:lnTo>
                      <a:pt x="3" y="11"/>
                    </a:lnTo>
                    <a:lnTo>
                      <a:pt x="19" y="5"/>
                    </a:lnTo>
                    <a:lnTo>
                      <a:pt x="41" y="2"/>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72" name="Freeform 82"/>
              <p:cNvSpPr/>
              <p:nvPr/>
            </p:nvSpPr>
            <p:spPr bwMode="auto">
              <a:xfrm>
                <a:off x="2961" y="2203"/>
                <a:ext cx="5" cy="36"/>
              </a:xfrm>
              <a:custGeom>
                <a:avLst/>
                <a:gdLst>
                  <a:gd name="T0" fmla="*/ 0 w 19"/>
                  <a:gd name="T1" fmla="*/ 0 h 142"/>
                  <a:gd name="T2" fmla="*/ 0 w 19"/>
                  <a:gd name="T3" fmla="*/ 0 h 142"/>
                  <a:gd name="T4" fmla="*/ 0 w 19"/>
                  <a:gd name="T5" fmla="*/ 0 h 142"/>
                  <a:gd name="T6" fmla="*/ 0 w 19"/>
                  <a:gd name="T7" fmla="*/ 0 h 142"/>
                  <a:gd name="T8" fmla="*/ 0 w 19"/>
                  <a:gd name="T9" fmla="*/ 0 h 142"/>
                  <a:gd name="T10" fmla="*/ 0 w 19"/>
                  <a:gd name="T11" fmla="*/ 0 h 142"/>
                  <a:gd name="T12" fmla="*/ 0 w 19"/>
                  <a:gd name="T13" fmla="*/ 0 h 142"/>
                  <a:gd name="T14" fmla="*/ 0 w 19"/>
                  <a:gd name="T15" fmla="*/ 0 h 142"/>
                  <a:gd name="T16" fmla="*/ 0 w 19"/>
                  <a:gd name="T17" fmla="*/ 0 h 142"/>
                  <a:gd name="T18" fmla="*/ 0 w 19"/>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2">
                    <a:moveTo>
                      <a:pt x="13" y="142"/>
                    </a:moveTo>
                    <a:lnTo>
                      <a:pt x="0" y="142"/>
                    </a:lnTo>
                    <a:lnTo>
                      <a:pt x="0" y="106"/>
                    </a:lnTo>
                    <a:lnTo>
                      <a:pt x="2" y="71"/>
                    </a:lnTo>
                    <a:lnTo>
                      <a:pt x="7" y="34"/>
                    </a:lnTo>
                    <a:lnTo>
                      <a:pt x="13" y="0"/>
                    </a:lnTo>
                    <a:lnTo>
                      <a:pt x="16" y="36"/>
                    </a:lnTo>
                    <a:lnTo>
                      <a:pt x="19" y="74"/>
                    </a:lnTo>
                    <a:lnTo>
                      <a:pt x="19" y="110"/>
                    </a:lnTo>
                    <a:lnTo>
                      <a:pt x="13" y="142"/>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73" name="Freeform 83"/>
              <p:cNvSpPr/>
              <p:nvPr/>
            </p:nvSpPr>
            <p:spPr bwMode="auto">
              <a:xfrm>
                <a:off x="3032" y="2204"/>
                <a:ext cx="269" cy="62"/>
              </a:xfrm>
              <a:custGeom>
                <a:avLst/>
                <a:gdLst>
                  <a:gd name="T0" fmla="*/ 0 w 1074"/>
                  <a:gd name="T1" fmla="*/ 0 h 246"/>
                  <a:gd name="T2" fmla="*/ 0 w 1074"/>
                  <a:gd name="T3" fmla="*/ 0 h 246"/>
                  <a:gd name="T4" fmla="*/ 0 w 1074"/>
                  <a:gd name="T5" fmla="*/ 0 h 246"/>
                  <a:gd name="T6" fmla="*/ 0 w 1074"/>
                  <a:gd name="T7" fmla="*/ 0 h 246"/>
                  <a:gd name="T8" fmla="*/ 0 w 1074"/>
                  <a:gd name="T9" fmla="*/ 0 h 246"/>
                  <a:gd name="T10" fmla="*/ 0 w 1074"/>
                  <a:gd name="T11" fmla="*/ 0 h 246"/>
                  <a:gd name="T12" fmla="*/ 0 w 1074"/>
                  <a:gd name="T13" fmla="*/ 0 h 246"/>
                  <a:gd name="T14" fmla="*/ 0 w 1074"/>
                  <a:gd name="T15" fmla="*/ 0 h 246"/>
                  <a:gd name="T16" fmla="*/ 0 w 1074"/>
                  <a:gd name="T17" fmla="*/ 0 h 246"/>
                  <a:gd name="T18" fmla="*/ 0 w 1074"/>
                  <a:gd name="T19" fmla="*/ 0 h 246"/>
                  <a:gd name="T20" fmla="*/ 0 w 1074"/>
                  <a:gd name="T21" fmla="*/ 0 h 246"/>
                  <a:gd name="T22" fmla="*/ 0 w 1074"/>
                  <a:gd name="T23" fmla="*/ 0 h 246"/>
                  <a:gd name="T24" fmla="*/ 0 w 1074"/>
                  <a:gd name="T25" fmla="*/ 0 h 246"/>
                  <a:gd name="T26" fmla="*/ 0 w 1074"/>
                  <a:gd name="T27" fmla="*/ 0 h 246"/>
                  <a:gd name="T28" fmla="*/ 0 w 1074"/>
                  <a:gd name="T29" fmla="*/ 0 h 246"/>
                  <a:gd name="T30" fmla="*/ 0 w 1074"/>
                  <a:gd name="T31" fmla="*/ 0 h 246"/>
                  <a:gd name="T32" fmla="*/ 0 w 1074"/>
                  <a:gd name="T33" fmla="*/ 0 h 246"/>
                  <a:gd name="T34" fmla="*/ 0 w 1074"/>
                  <a:gd name="T35" fmla="*/ 0 h 246"/>
                  <a:gd name="T36" fmla="*/ 0 w 1074"/>
                  <a:gd name="T37" fmla="*/ 0 h 246"/>
                  <a:gd name="T38" fmla="*/ 0 w 1074"/>
                  <a:gd name="T39" fmla="*/ 0 h 246"/>
                  <a:gd name="T40" fmla="*/ 0 w 1074"/>
                  <a:gd name="T41" fmla="*/ 0 h 246"/>
                  <a:gd name="T42" fmla="*/ 0 w 1074"/>
                  <a:gd name="T43" fmla="*/ 0 h 246"/>
                  <a:gd name="T44" fmla="*/ 0 w 1074"/>
                  <a:gd name="T45" fmla="*/ 0 h 246"/>
                  <a:gd name="T46" fmla="*/ 0 w 1074"/>
                  <a:gd name="T47" fmla="*/ 0 h 246"/>
                  <a:gd name="T48" fmla="*/ 0 w 1074"/>
                  <a:gd name="T49" fmla="*/ 0 h 246"/>
                  <a:gd name="T50" fmla="*/ 0 w 1074"/>
                  <a:gd name="T51" fmla="*/ 0 h 246"/>
                  <a:gd name="T52" fmla="*/ 0 w 1074"/>
                  <a:gd name="T53" fmla="*/ 0 h 246"/>
                  <a:gd name="T54" fmla="*/ 0 w 1074"/>
                  <a:gd name="T55" fmla="*/ 0 h 246"/>
                  <a:gd name="T56" fmla="*/ 0 w 1074"/>
                  <a:gd name="T57" fmla="*/ 0 h 246"/>
                  <a:gd name="T58" fmla="*/ 0 w 1074"/>
                  <a:gd name="T59" fmla="*/ 0 h 246"/>
                  <a:gd name="T60" fmla="*/ 0 w 1074"/>
                  <a:gd name="T61" fmla="*/ 0 h 246"/>
                  <a:gd name="T62" fmla="*/ 0 w 1074"/>
                  <a:gd name="T63" fmla="*/ 0 h 246"/>
                  <a:gd name="T64" fmla="*/ 0 w 1074"/>
                  <a:gd name="T65" fmla="*/ 0 h 246"/>
                  <a:gd name="T66" fmla="*/ 0 w 1074"/>
                  <a:gd name="T67" fmla="*/ 0 h 246"/>
                  <a:gd name="T68" fmla="*/ 0 w 1074"/>
                  <a:gd name="T69" fmla="*/ 0 h 246"/>
                  <a:gd name="T70" fmla="*/ 0 w 1074"/>
                  <a:gd name="T71" fmla="*/ 0 h 246"/>
                  <a:gd name="T72" fmla="*/ 0 w 1074"/>
                  <a:gd name="T73" fmla="*/ 0 h 246"/>
                  <a:gd name="T74" fmla="*/ 0 w 1074"/>
                  <a:gd name="T75" fmla="*/ 0 h 2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4" h="246">
                    <a:moveTo>
                      <a:pt x="1074" y="68"/>
                    </a:moveTo>
                    <a:lnTo>
                      <a:pt x="1009" y="80"/>
                    </a:lnTo>
                    <a:lnTo>
                      <a:pt x="943" y="91"/>
                    </a:lnTo>
                    <a:lnTo>
                      <a:pt x="875" y="101"/>
                    </a:lnTo>
                    <a:lnTo>
                      <a:pt x="809" y="112"/>
                    </a:lnTo>
                    <a:lnTo>
                      <a:pt x="744" y="123"/>
                    </a:lnTo>
                    <a:lnTo>
                      <a:pt x="676" y="134"/>
                    </a:lnTo>
                    <a:lnTo>
                      <a:pt x="611" y="145"/>
                    </a:lnTo>
                    <a:lnTo>
                      <a:pt x="545" y="156"/>
                    </a:lnTo>
                    <a:lnTo>
                      <a:pt x="476" y="167"/>
                    </a:lnTo>
                    <a:lnTo>
                      <a:pt x="411" y="178"/>
                    </a:lnTo>
                    <a:lnTo>
                      <a:pt x="346" y="188"/>
                    </a:lnTo>
                    <a:lnTo>
                      <a:pt x="278" y="202"/>
                    </a:lnTo>
                    <a:lnTo>
                      <a:pt x="212" y="213"/>
                    </a:lnTo>
                    <a:lnTo>
                      <a:pt x="145" y="224"/>
                    </a:lnTo>
                    <a:lnTo>
                      <a:pt x="79" y="234"/>
                    </a:lnTo>
                    <a:lnTo>
                      <a:pt x="11" y="246"/>
                    </a:lnTo>
                    <a:lnTo>
                      <a:pt x="9" y="243"/>
                    </a:lnTo>
                    <a:lnTo>
                      <a:pt x="2" y="238"/>
                    </a:lnTo>
                    <a:lnTo>
                      <a:pt x="0" y="234"/>
                    </a:lnTo>
                    <a:lnTo>
                      <a:pt x="0" y="229"/>
                    </a:lnTo>
                    <a:lnTo>
                      <a:pt x="11" y="227"/>
                    </a:lnTo>
                    <a:lnTo>
                      <a:pt x="21" y="224"/>
                    </a:lnTo>
                    <a:lnTo>
                      <a:pt x="35" y="224"/>
                    </a:lnTo>
                    <a:lnTo>
                      <a:pt x="46" y="224"/>
                    </a:lnTo>
                    <a:lnTo>
                      <a:pt x="57" y="221"/>
                    </a:lnTo>
                    <a:lnTo>
                      <a:pt x="68" y="218"/>
                    </a:lnTo>
                    <a:lnTo>
                      <a:pt x="76" y="210"/>
                    </a:lnTo>
                    <a:lnTo>
                      <a:pt x="82" y="199"/>
                    </a:lnTo>
                    <a:lnTo>
                      <a:pt x="85" y="186"/>
                    </a:lnTo>
                    <a:lnTo>
                      <a:pt x="82" y="174"/>
                    </a:lnTo>
                    <a:lnTo>
                      <a:pt x="79" y="164"/>
                    </a:lnTo>
                    <a:lnTo>
                      <a:pt x="82" y="151"/>
                    </a:lnTo>
                    <a:lnTo>
                      <a:pt x="1009" y="0"/>
                    </a:lnTo>
                    <a:lnTo>
                      <a:pt x="1025" y="17"/>
                    </a:lnTo>
                    <a:lnTo>
                      <a:pt x="1041" y="33"/>
                    </a:lnTo>
                    <a:lnTo>
                      <a:pt x="1057" y="50"/>
                    </a:lnTo>
                    <a:lnTo>
                      <a:pt x="1074" y="68"/>
                    </a:lnTo>
                    <a:close/>
                  </a:path>
                </a:pathLst>
              </a:custGeom>
              <a:solidFill>
                <a:srgbClr val="3FF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74" name="Freeform 84"/>
              <p:cNvSpPr/>
              <p:nvPr/>
            </p:nvSpPr>
            <p:spPr bwMode="auto">
              <a:xfrm>
                <a:off x="2894" y="2206"/>
                <a:ext cx="21" cy="30"/>
              </a:xfrm>
              <a:custGeom>
                <a:avLst/>
                <a:gdLst>
                  <a:gd name="T0" fmla="*/ 0 w 82"/>
                  <a:gd name="T1" fmla="*/ 0 h 119"/>
                  <a:gd name="T2" fmla="*/ 0 w 82"/>
                  <a:gd name="T3" fmla="*/ 0 h 119"/>
                  <a:gd name="T4" fmla="*/ 0 w 82"/>
                  <a:gd name="T5" fmla="*/ 0 h 119"/>
                  <a:gd name="T6" fmla="*/ 0 w 82"/>
                  <a:gd name="T7" fmla="*/ 0 h 119"/>
                  <a:gd name="T8" fmla="*/ 0 w 82"/>
                  <a:gd name="T9" fmla="*/ 0 h 119"/>
                  <a:gd name="T10" fmla="*/ 0 w 82"/>
                  <a:gd name="T11" fmla="*/ 0 h 119"/>
                  <a:gd name="T12" fmla="*/ 0 w 82"/>
                  <a:gd name="T13" fmla="*/ 0 h 119"/>
                  <a:gd name="T14" fmla="*/ 0 w 82"/>
                  <a:gd name="T15" fmla="*/ 0 h 119"/>
                  <a:gd name="T16" fmla="*/ 0 w 82"/>
                  <a:gd name="T17" fmla="*/ 0 h 119"/>
                  <a:gd name="T18" fmla="*/ 0 w 82"/>
                  <a:gd name="T19" fmla="*/ 0 h 119"/>
                  <a:gd name="T20" fmla="*/ 0 w 82"/>
                  <a:gd name="T21" fmla="*/ 0 h 119"/>
                  <a:gd name="T22" fmla="*/ 0 w 82"/>
                  <a:gd name="T23" fmla="*/ 0 h 119"/>
                  <a:gd name="T24" fmla="*/ 0 w 82"/>
                  <a:gd name="T25" fmla="*/ 0 h 119"/>
                  <a:gd name="T26" fmla="*/ 0 w 82"/>
                  <a:gd name="T27" fmla="*/ 0 h 119"/>
                  <a:gd name="T28" fmla="*/ 0 w 82"/>
                  <a:gd name="T29" fmla="*/ 0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2" h="119">
                    <a:moveTo>
                      <a:pt x="82" y="0"/>
                    </a:moveTo>
                    <a:lnTo>
                      <a:pt x="73" y="29"/>
                    </a:lnTo>
                    <a:lnTo>
                      <a:pt x="71" y="59"/>
                    </a:lnTo>
                    <a:lnTo>
                      <a:pt x="71" y="89"/>
                    </a:lnTo>
                    <a:lnTo>
                      <a:pt x="66" y="119"/>
                    </a:lnTo>
                    <a:lnTo>
                      <a:pt x="11" y="24"/>
                    </a:lnTo>
                    <a:lnTo>
                      <a:pt x="0" y="16"/>
                    </a:lnTo>
                    <a:lnTo>
                      <a:pt x="11" y="13"/>
                    </a:lnTo>
                    <a:lnTo>
                      <a:pt x="22" y="11"/>
                    </a:lnTo>
                    <a:lnTo>
                      <a:pt x="33" y="8"/>
                    </a:lnTo>
                    <a:lnTo>
                      <a:pt x="41" y="5"/>
                    </a:lnTo>
                    <a:lnTo>
                      <a:pt x="52" y="5"/>
                    </a:lnTo>
                    <a:lnTo>
                      <a:pt x="63" y="2"/>
                    </a:lnTo>
                    <a:lnTo>
                      <a:pt x="73" y="2"/>
                    </a:lnTo>
                    <a:lnTo>
                      <a:pt x="82"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75" name="Freeform 85"/>
              <p:cNvSpPr/>
              <p:nvPr/>
            </p:nvSpPr>
            <p:spPr bwMode="auto">
              <a:xfrm>
                <a:off x="2937" y="2208"/>
                <a:ext cx="4" cy="35"/>
              </a:xfrm>
              <a:custGeom>
                <a:avLst/>
                <a:gdLst>
                  <a:gd name="T0" fmla="*/ 0 w 14"/>
                  <a:gd name="T1" fmla="*/ 0 h 142"/>
                  <a:gd name="T2" fmla="*/ 0 w 14"/>
                  <a:gd name="T3" fmla="*/ 0 h 142"/>
                  <a:gd name="T4" fmla="*/ 0 w 14"/>
                  <a:gd name="T5" fmla="*/ 0 h 142"/>
                  <a:gd name="T6" fmla="*/ 0 w 14"/>
                  <a:gd name="T7" fmla="*/ 0 h 142"/>
                  <a:gd name="T8" fmla="*/ 0 w 14"/>
                  <a:gd name="T9" fmla="*/ 0 h 142"/>
                  <a:gd name="T10" fmla="*/ 0 w 14"/>
                  <a:gd name="T11" fmla="*/ 0 h 142"/>
                  <a:gd name="T12" fmla="*/ 0 w 14"/>
                  <a:gd name="T13" fmla="*/ 0 h 142"/>
                  <a:gd name="T14" fmla="*/ 0 w 14"/>
                  <a:gd name="T15" fmla="*/ 0 h 142"/>
                  <a:gd name="T16" fmla="*/ 0 w 14"/>
                  <a:gd name="T17" fmla="*/ 0 h 142"/>
                  <a:gd name="T18" fmla="*/ 0 w 14"/>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2">
                    <a:moveTo>
                      <a:pt x="11" y="139"/>
                    </a:moveTo>
                    <a:lnTo>
                      <a:pt x="5" y="142"/>
                    </a:lnTo>
                    <a:lnTo>
                      <a:pt x="0" y="107"/>
                    </a:lnTo>
                    <a:lnTo>
                      <a:pt x="2" y="71"/>
                    </a:lnTo>
                    <a:lnTo>
                      <a:pt x="8" y="36"/>
                    </a:lnTo>
                    <a:lnTo>
                      <a:pt x="11" y="0"/>
                    </a:lnTo>
                    <a:lnTo>
                      <a:pt x="14" y="36"/>
                    </a:lnTo>
                    <a:lnTo>
                      <a:pt x="14" y="68"/>
                    </a:lnTo>
                    <a:lnTo>
                      <a:pt x="11" y="103"/>
                    </a:lnTo>
                    <a:lnTo>
                      <a:pt x="11" y="139"/>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76" name="Freeform 86"/>
              <p:cNvSpPr/>
              <p:nvPr/>
            </p:nvSpPr>
            <p:spPr bwMode="auto">
              <a:xfrm>
                <a:off x="3024" y="2209"/>
                <a:ext cx="11" cy="20"/>
              </a:xfrm>
              <a:custGeom>
                <a:avLst/>
                <a:gdLst>
                  <a:gd name="T0" fmla="*/ 0 w 44"/>
                  <a:gd name="T1" fmla="*/ 0 h 78"/>
                  <a:gd name="T2" fmla="*/ 0 w 44"/>
                  <a:gd name="T3" fmla="*/ 0 h 78"/>
                  <a:gd name="T4" fmla="*/ 0 w 44"/>
                  <a:gd name="T5" fmla="*/ 0 h 78"/>
                  <a:gd name="T6" fmla="*/ 0 w 44"/>
                  <a:gd name="T7" fmla="*/ 0 h 78"/>
                  <a:gd name="T8" fmla="*/ 0 w 44"/>
                  <a:gd name="T9" fmla="*/ 0 h 78"/>
                  <a:gd name="T10" fmla="*/ 0 w 44"/>
                  <a:gd name="T11" fmla="*/ 0 h 78"/>
                  <a:gd name="T12" fmla="*/ 0 w 44"/>
                  <a:gd name="T13" fmla="*/ 0 h 78"/>
                  <a:gd name="T14" fmla="*/ 0 w 44"/>
                  <a:gd name="T15" fmla="*/ 0 h 78"/>
                  <a:gd name="T16" fmla="*/ 0 w 44"/>
                  <a:gd name="T17" fmla="*/ 0 h 78"/>
                  <a:gd name="T18" fmla="*/ 0 w 44"/>
                  <a:gd name="T19" fmla="*/ 0 h 78"/>
                  <a:gd name="T20" fmla="*/ 0 w 44"/>
                  <a:gd name="T21" fmla="*/ 0 h 78"/>
                  <a:gd name="T22" fmla="*/ 0 w 44"/>
                  <a:gd name="T23" fmla="*/ 0 h 78"/>
                  <a:gd name="T24" fmla="*/ 0 w 44"/>
                  <a:gd name="T25" fmla="*/ 0 h 78"/>
                  <a:gd name="T26" fmla="*/ 0 w 44"/>
                  <a:gd name="T27" fmla="*/ 0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 h="78">
                    <a:moveTo>
                      <a:pt x="35" y="71"/>
                    </a:moveTo>
                    <a:lnTo>
                      <a:pt x="44" y="71"/>
                    </a:lnTo>
                    <a:lnTo>
                      <a:pt x="35" y="76"/>
                    </a:lnTo>
                    <a:lnTo>
                      <a:pt x="22" y="78"/>
                    </a:lnTo>
                    <a:lnTo>
                      <a:pt x="11" y="78"/>
                    </a:lnTo>
                    <a:lnTo>
                      <a:pt x="0" y="78"/>
                    </a:lnTo>
                    <a:lnTo>
                      <a:pt x="0" y="60"/>
                    </a:lnTo>
                    <a:lnTo>
                      <a:pt x="3" y="41"/>
                    </a:lnTo>
                    <a:lnTo>
                      <a:pt x="3" y="21"/>
                    </a:lnTo>
                    <a:lnTo>
                      <a:pt x="3" y="0"/>
                    </a:lnTo>
                    <a:lnTo>
                      <a:pt x="11" y="16"/>
                    </a:lnTo>
                    <a:lnTo>
                      <a:pt x="22" y="32"/>
                    </a:lnTo>
                    <a:lnTo>
                      <a:pt x="30" y="51"/>
                    </a:lnTo>
                    <a:lnTo>
                      <a:pt x="35" y="71"/>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77" name="Freeform 87"/>
              <p:cNvSpPr/>
              <p:nvPr/>
            </p:nvSpPr>
            <p:spPr bwMode="auto">
              <a:xfrm>
                <a:off x="3046" y="2209"/>
                <a:ext cx="9" cy="16"/>
              </a:xfrm>
              <a:custGeom>
                <a:avLst/>
                <a:gdLst>
                  <a:gd name="T0" fmla="*/ 0 w 35"/>
                  <a:gd name="T1" fmla="*/ 0 h 65"/>
                  <a:gd name="T2" fmla="*/ 0 w 35"/>
                  <a:gd name="T3" fmla="*/ 0 h 65"/>
                  <a:gd name="T4" fmla="*/ 0 w 35"/>
                  <a:gd name="T5" fmla="*/ 0 h 65"/>
                  <a:gd name="T6" fmla="*/ 0 w 35"/>
                  <a:gd name="T7" fmla="*/ 0 h 65"/>
                  <a:gd name="T8" fmla="*/ 0 w 35"/>
                  <a:gd name="T9" fmla="*/ 0 h 65"/>
                  <a:gd name="T10" fmla="*/ 0 w 35"/>
                  <a:gd name="T11" fmla="*/ 0 h 65"/>
                  <a:gd name="T12" fmla="*/ 0 w 35"/>
                  <a:gd name="T13" fmla="*/ 0 h 65"/>
                  <a:gd name="T14" fmla="*/ 0 w 35"/>
                  <a:gd name="T15" fmla="*/ 0 h 65"/>
                  <a:gd name="T16" fmla="*/ 0 w 35"/>
                  <a:gd name="T17" fmla="*/ 0 h 65"/>
                  <a:gd name="T18" fmla="*/ 0 w 35"/>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65">
                    <a:moveTo>
                      <a:pt x="35" y="60"/>
                    </a:moveTo>
                    <a:lnTo>
                      <a:pt x="28" y="62"/>
                    </a:lnTo>
                    <a:lnTo>
                      <a:pt x="19" y="65"/>
                    </a:lnTo>
                    <a:lnTo>
                      <a:pt x="11" y="65"/>
                    </a:lnTo>
                    <a:lnTo>
                      <a:pt x="0" y="65"/>
                    </a:lnTo>
                    <a:lnTo>
                      <a:pt x="0" y="0"/>
                    </a:lnTo>
                    <a:lnTo>
                      <a:pt x="14" y="13"/>
                    </a:lnTo>
                    <a:lnTo>
                      <a:pt x="22" y="30"/>
                    </a:lnTo>
                    <a:lnTo>
                      <a:pt x="30" y="46"/>
                    </a:lnTo>
                    <a:lnTo>
                      <a:pt x="35" y="60"/>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78" name="Freeform 88"/>
              <p:cNvSpPr/>
              <p:nvPr/>
            </p:nvSpPr>
            <p:spPr bwMode="auto">
              <a:xfrm>
                <a:off x="2870" y="2210"/>
                <a:ext cx="20" cy="33"/>
              </a:xfrm>
              <a:custGeom>
                <a:avLst/>
                <a:gdLst>
                  <a:gd name="T0" fmla="*/ 0 w 79"/>
                  <a:gd name="T1" fmla="*/ 0 h 131"/>
                  <a:gd name="T2" fmla="*/ 0 w 79"/>
                  <a:gd name="T3" fmla="*/ 0 h 131"/>
                  <a:gd name="T4" fmla="*/ 0 w 79"/>
                  <a:gd name="T5" fmla="*/ 0 h 131"/>
                  <a:gd name="T6" fmla="*/ 0 w 79"/>
                  <a:gd name="T7" fmla="*/ 0 h 131"/>
                  <a:gd name="T8" fmla="*/ 0 w 79"/>
                  <a:gd name="T9" fmla="*/ 0 h 131"/>
                  <a:gd name="T10" fmla="*/ 0 w 79"/>
                  <a:gd name="T11" fmla="*/ 0 h 131"/>
                  <a:gd name="T12" fmla="*/ 0 w 79"/>
                  <a:gd name="T13" fmla="*/ 0 h 131"/>
                  <a:gd name="T14" fmla="*/ 0 w 79"/>
                  <a:gd name="T15" fmla="*/ 0 h 131"/>
                  <a:gd name="T16" fmla="*/ 0 w 79"/>
                  <a:gd name="T17" fmla="*/ 0 h 131"/>
                  <a:gd name="T18" fmla="*/ 0 w 79"/>
                  <a:gd name="T19" fmla="*/ 0 h 131"/>
                  <a:gd name="T20" fmla="*/ 0 w 79"/>
                  <a:gd name="T21" fmla="*/ 0 h 131"/>
                  <a:gd name="T22" fmla="*/ 0 w 79"/>
                  <a:gd name="T23" fmla="*/ 0 h 131"/>
                  <a:gd name="T24" fmla="*/ 0 w 79"/>
                  <a:gd name="T25" fmla="*/ 0 h 131"/>
                  <a:gd name="T26" fmla="*/ 0 w 79"/>
                  <a:gd name="T27" fmla="*/ 0 h 131"/>
                  <a:gd name="T28" fmla="*/ 0 w 79"/>
                  <a:gd name="T29" fmla="*/ 0 h 1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131">
                    <a:moveTo>
                      <a:pt x="79" y="0"/>
                    </a:moveTo>
                    <a:lnTo>
                      <a:pt x="74" y="32"/>
                    </a:lnTo>
                    <a:lnTo>
                      <a:pt x="71" y="66"/>
                    </a:lnTo>
                    <a:lnTo>
                      <a:pt x="65" y="98"/>
                    </a:lnTo>
                    <a:lnTo>
                      <a:pt x="60" y="131"/>
                    </a:lnTo>
                    <a:lnTo>
                      <a:pt x="49" y="106"/>
                    </a:lnTo>
                    <a:lnTo>
                      <a:pt x="38" y="78"/>
                    </a:lnTo>
                    <a:lnTo>
                      <a:pt x="28" y="55"/>
                    </a:lnTo>
                    <a:lnTo>
                      <a:pt x="17" y="30"/>
                    </a:lnTo>
                    <a:lnTo>
                      <a:pt x="0" y="30"/>
                    </a:lnTo>
                    <a:lnTo>
                      <a:pt x="0" y="13"/>
                    </a:lnTo>
                    <a:lnTo>
                      <a:pt x="19" y="11"/>
                    </a:lnTo>
                    <a:lnTo>
                      <a:pt x="42" y="8"/>
                    </a:lnTo>
                    <a:lnTo>
                      <a:pt x="60" y="6"/>
                    </a:lnTo>
                    <a:lnTo>
                      <a:pt x="79"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79" name="Freeform 89"/>
              <p:cNvSpPr/>
              <p:nvPr/>
            </p:nvSpPr>
            <p:spPr bwMode="auto">
              <a:xfrm>
                <a:off x="2913" y="2211"/>
                <a:ext cx="6" cy="35"/>
              </a:xfrm>
              <a:custGeom>
                <a:avLst/>
                <a:gdLst>
                  <a:gd name="T0" fmla="*/ 0 w 21"/>
                  <a:gd name="T1" fmla="*/ 0 h 142"/>
                  <a:gd name="T2" fmla="*/ 0 w 21"/>
                  <a:gd name="T3" fmla="*/ 0 h 142"/>
                  <a:gd name="T4" fmla="*/ 0 w 21"/>
                  <a:gd name="T5" fmla="*/ 0 h 142"/>
                  <a:gd name="T6" fmla="*/ 0 w 21"/>
                  <a:gd name="T7" fmla="*/ 0 h 142"/>
                  <a:gd name="T8" fmla="*/ 0 w 21"/>
                  <a:gd name="T9" fmla="*/ 0 h 142"/>
                  <a:gd name="T10" fmla="*/ 0 w 21"/>
                  <a:gd name="T11" fmla="*/ 0 h 142"/>
                  <a:gd name="T12" fmla="*/ 0 w 21"/>
                  <a:gd name="T13" fmla="*/ 0 h 142"/>
                  <a:gd name="T14" fmla="*/ 0 w 21"/>
                  <a:gd name="T15" fmla="*/ 0 h 142"/>
                  <a:gd name="T16" fmla="*/ 0 w 21"/>
                  <a:gd name="T17" fmla="*/ 0 h 142"/>
                  <a:gd name="T18" fmla="*/ 0 w 21"/>
                  <a:gd name="T19" fmla="*/ 0 h 142"/>
                  <a:gd name="T20" fmla="*/ 0 w 21"/>
                  <a:gd name="T21" fmla="*/ 0 h 142"/>
                  <a:gd name="T22" fmla="*/ 0 w 21"/>
                  <a:gd name="T23" fmla="*/ 0 h 142"/>
                  <a:gd name="T24" fmla="*/ 0 w 21"/>
                  <a:gd name="T25" fmla="*/ 0 h 142"/>
                  <a:gd name="T26" fmla="*/ 0 w 21"/>
                  <a:gd name="T27" fmla="*/ 0 h 142"/>
                  <a:gd name="T28" fmla="*/ 0 w 21"/>
                  <a:gd name="T29" fmla="*/ 0 h 142"/>
                  <a:gd name="T30" fmla="*/ 0 w 21"/>
                  <a:gd name="T31" fmla="*/ 0 h 142"/>
                  <a:gd name="T32" fmla="*/ 0 w 21"/>
                  <a:gd name="T33" fmla="*/ 0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 h="142">
                    <a:moveTo>
                      <a:pt x="16" y="137"/>
                    </a:moveTo>
                    <a:lnTo>
                      <a:pt x="14" y="140"/>
                    </a:lnTo>
                    <a:lnTo>
                      <a:pt x="8" y="142"/>
                    </a:lnTo>
                    <a:lnTo>
                      <a:pt x="5" y="142"/>
                    </a:lnTo>
                    <a:lnTo>
                      <a:pt x="0" y="142"/>
                    </a:lnTo>
                    <a:lnTo>
                      <a:pt x="2" y="137"/>
                    </a:lnTo>
                    <a:lnTo>
                      <a:pt x="5" y="131"/>
                    </a:lnTo>
                    <a:lnTo>
                      <a:pt x="5" y="129"/>
                    </a:lnTo>
                    <a:lnTo>
                      <a:pt x="0" y="126"/>
                    </a:lnTo>
                    <a:lnTo>
                      <a:pt x="2" y="94"/>
                    </a:lnTo>
                    <a:lnTo>
                      <a:pt x="5" y="64"/>
                    </a:lnTo>
                    <a:lnTo>
                      <a:pt x="8" y="30"/>
                    </a:lnTo>
                    <a:lnTo>
                      <a:pt x="14" y="0"/>
                    </a:lnTo>
                    <a:lnTo>
                      <a:pt x="21" y="36"/>
                    </a:lnTo>
                    <a:lnTo>
                      <a:pt x="21" y="71"/>
                    </a:lnTo>
                    <a:lnTo>
                      <a:pt x="19" y="107"/>
                    </a:lnTo>
                    <a:lnTo>
                      <a:pt x="16" y="137"/>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80" name="Freeform 90"/>
              <p:cNvSpPr/>
              <p:nvPr/>
            </p:nvSpPr>
            <p:spPr bwMode="auto">
              <a:xfrm>
                <a:off x="2998" y="2212"/>
                <a:ext cx="11" cy="21"/>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82">
                    <a:moveTo>
                      <a:pt x="46" y="77"/>
                    </a:moveTo>
                    <a:lnTo>
                      <a:pt x="2" y="82"/>
                    </a:lnTo>
                    <a:lnTo>
                      <a:pt x="5" y="63"/>
                    </a:lnTo>
                    <a:lnTo>
                      <a:pt x="2" y="40"/>
                    </a:lnTo>
                    <a:lnTo>
                      <a:pt x="0" y="19"/>
                    </a:lnTo>
                    <a:lnTo>
                      <a:pt x="2" y="0"/>
                    </a:lnTo>
                    <a:lnTo>
                      <a:pt x="16" y="17"/>
                    </a:lnTo>
                    <a:lnTo>
                      <a:pt x="30" y="35"/>
                    </a:lnTo>
                    <a:lnTo>
                      <a:pt x="40" y="54"/>
                    </a:lnTo>
                    <a:lnTo>
                      <a:pt x="46" y="77"/>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81" name="Freeform 91"/>
              <p:cNvSpPr/>
              <p:nvPr/>
            </p:nvSpPr>
            <p:spPr bwMode="auto">
              <a:xfrm>
                <a:off x="2969" y="2214"/>
                <a:ext cx="13" cy="23"/>
              </a:xfrm>
              <a:custGeom>
                <a:avLst/>
                <a:gdLst>
                  <a:gd name="T0" fmla="*/ 0 w 53"/>
                  <a:gd name="T1" fmla="*/ 0 h 96"/>
                  <a:gd name="T2" fmla="*/ 0 w 53"/>
                  <a:gd name="T3" fmla="*/ 0 h 96"/>
                  <a:gd name="T4" fmla="*/ 0 w 53"/>
                  <a:gd name="T5" fmla="*/ 0 h 96"/>
                  <a:gd name="T6" fmla="*/ 0 w 53"/>
                  <a:gd name="T7" fmla="*/ 0 h 96"/>
                  <a:gd name="T8" fmla="*/ 0 w 53"/>
                  <a:gd name="T9" fmla="*/ 0 h 96"/>
                  <a:gd name="T10" fmla="*/ 0 w 53"/>
                  <a:gd name="T11" fmla="*/ 0 h 96"/>
                  <a:gd name="T12" fmla="*/ 0 w 5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96">
                    <a:moveTo>
                      <a:pt x="53" y="88"/>
                    </a:moveTo>
                    <a:lnTo>
                      <a:pt x="5" y="96"/>
                    </a:lnTo>
                    <a:lnTo>
                      <a:pt x="0" y="0"/>
                    </a:lnTo>
                    <a:lnTo>
                      <a:pt x="16" y="23"/>
                    </a:lnTo>
                    <a:lnTo>
                      <a:pt x="30" y="42"/>
                    </a:lnTo>
                    <a:lnTo>
                      <a:pt x="43" y="63"/>
                    </a:lnTo>
                    <a:lnTo>
                      <a:pt x="53" y="88"/>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82" name="Freeform 92"/>
              <p:cNvSpPr/>
              <p:nvPr/>
            </p:nvSpPr>
            <p:spPr bwMode="auto">
              <a:xfrm>
                <a:off x="2845" y="2215"/>
                <a:ext cx="19" cy="30"/>
              </a:xfrm>
              <a:custGeom>
                <a:avLst/>
                <a:gdLst>
                  <a:gd name="T0" fmla="*/ 0 w 74"/>
                  <a:gd name="T1" fmla="*/ 0 h 120"/>
                  <a:gd name="T2" fmla="*/ 0 w 74"/>
                  <a:gd name="T3" fmla="*/ 0 h 120"/>
                  <a:gd name="T4" fmla="*/ 0 w 74"/>
                  <a:gd name="T5" fmla="*/ 0 h 120"/>
                  <a:gd name="T6" fmla="*/ 0 w 74"/>
                  <a:gd name="T7" fmla="*/ 0 h 120"/>
                  <a:gd name="T8" fmla="*/ 0 w 74"/>
                  <a:gd name="T9" fmla="*/ 0 h 120"/>
                  <a:gd name="T10" fmla="*/ 0 w 74"/>
                  <a:gd name="T11" fmla="*/ 0 h 120"/>
                  <a:gd name="T12" fmla="*/ 0 w 74"/>
                  <a:gd name="T13" fmla="*/ 0 h 120"/>
                  <a:gd name="T14" fmla="*/ 0 w 74"/>
                  <a:gd name="T15" fmla="*/ 0 h 120"/>
                  <a:gd name="T16" fmla="*/ 0 w 74"/>
                  <a:gd name="T17" fmla="*/ 0 h 120"/>
                  <a:gd name="T18" fmla="*/ 0 w 74"/>
                  <a:gd name="T19" fmla="*/ 0 h 120"/>
                  <a:gd name="T20" fmla="*/ 0 w 74"/>
                  <a:gd name="T21" fmla="*/ 0 h 120"/>
                  <a:gd name="T22" fmla="*/ 0 w 74"/>
                  <a:gd name="T23" fmla="*/ 0 h 120"/>
                  <a:gd name="T24" fmla="*/ 0 w 74"/>
                  <a:gd name="T25" fmla="*/ 0 h 120"/>
                  <a:gd name="T26" fmla="*/ 0 w 74"/>
                  <a:gd name="T27" fmla="*/ 0 h 120"/>
                  <a:gd name="T28" fmla="*/ 0 w 74"/>
                  <a:gd name="T29" fmla="*/ 0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4" h="120">
                    <a:moveTo>
                      <a:pt x="74" y="0"/>
                    </a:moveTo>
                    <a:lnTo>
                      <a:pt x="68" y="29"/>
                    </a:lnTo>
                    <a:lnTo>
                      <a:pt x="68" y="59"/>
                    </a:lnTo>
                    <a:lnTo>
                      <a:pt x="65" y="90"/>
                    </a:lnTo>
                    <a:lnTo>
                      <a:pt x="60" y="120"/>
                    </a:lnTo>
                    <a:lnTo>
                      <a:pt x="14" y="24"/>
                    </a:lnTo>
                    <a:lnTo>
                      <a:pt x="0" y="24"/>
                    </a:lnTo>
                    <a:lnTo>
                      <a:pt x="0" y="19"/>
                    </a:lnTo>
                    <a:lnTo>
                      <a:pt x="3" y="13"/>
                    </a:lnTo>
                    <a:lnTo>
                      <a:pt x="9" y="11"/>
                    </a:lnTo>
                    <a:lnTo>
                      <a:pt x="14" y="11"/>
                    </a:lnTo>
                    <a:lnTo>
                      <a:pt x="30" y="8"/>
                    </a:lnTo>
                    <a:lnTo>
                      <a:pt x="46" y="6"/>
                    </a:lnTo>
                    <a:lnTo>
                      <a:pt x="60" y="3"/>
                    </a:lnTo>
                    <a:lnTo>
                      <a:pt x="74"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83" name="Freeform 93"/>
              <p:cNvSpPr/>
              <p:nvPr/>
            </p:nvSpPr>
            <p:spPr bwMode="auto">
              <a:xfrm>
                <a:off x="2863" y="2218"/>
                <a:ext cx="5" cy="36"/>
              </a:xfrm>
              <a:custGeom>
                <a:avLst/>
                <a:gdLst>
                  <a:gd name="T0" fmla="*/ 0 w 19"/>
                  <a:gd name="T1" fmla="*/ 0 h 144"/>
                  <a:gd name="T2" fmla="*/ 0 w 19"/>
                  <a:gd name="T3" fmla="*/ 0 h 144"/>
                  <a:gd name="T4" fmla="*/ 0 w 19"/>
                  <a:gd name="T5" fmla="*/ 0 h 144"/>
                  <a:gd name="T6" fmla="*/ 0 w 19"/>
                  <a:gd name="T7" fmla="*/ 0 h 144"/>
                  <a:gd name="T8" fmla="*/ 0 w 19"/>
                  <a:gd name="T9" fmla="*/ 0 h 144"/>
                  <a:gd name="T10" fmla="*/ 0 w 19"/>
                  <a:gd name="T11" fmla="*/ 0 h 144"/>
                  <a:gd name="T12" fmla="*/ 0 w 19"/>
                  <a:gd name="T13" fmla="*/ 0 h 144"/>
                  <a:gd name="T14" fmla="*/ 0 w 19"/>
                  <a:gd name="T15" fmla="*/ 0 h 144"/>
                  <a:gd name="T16" fmla="*/ 0 w 19"/>
                  <a:gd name="T17" fmla="*/ 0 h 144"/>
                  <a:gd name="T18" fmla="*/ 0 w 19"/>
                  <a:gd name="T19" fmla="*/ 0 h 144"/>
                  <a:gd name="T20" fmla="*/ 0 w 19"/>
                  <a:gd name="T21" fmla="*/ 0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 h="144">
                    <a:moveTo>
                      <a:pt x="19" y="144"/>
                    </a:moveTo>
                    <a:lnTo>
                      <a:pt x="14" y="144"/>
                    </a:lnTo>
                    <a:lnTo>
                      <a:pt x="3" y="133"/>
                    </a:lnTo>
                    <a:lnTo>
                      <a:pt x="0" y="119"/>
                    </a:lnTo>
                    <a:lnTo>
                      <a:pt x="3" y="109"/>
                    </a:lnTo>
                    <a:lnTo>
                      <a:pt x="3" y="98"/>
                    </a:lnTo>
                    <a:lnTo>
                      <a:pt x="8" y="73"/>
                    </a:lnTo>
                    <a:lnTo>
                      <a:pt x="11" y="48"/>
                    </a:lnTo>
                    <a:lnTo>
                      <a:pt x="16" y="25"/>
                    </a:lnTo>
                    <a:lnTo>
                      <a:pt x="19" y="0"/>
                    </a:lnTo>
                    <a:lnTo>
                      <a:pt x="19" y="144"/>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84" name="Freeform 94"/>
              <p:cNvSpPr/>
              <p:nvPr/>
            </p:nvSpPr>
            <p:spPr bwMode="auto">
              <a:xfrm>
                <a:off x="2896" y="2218"/>
                <a:ext cx="13" cy="31"/>
              </a:xfrm>
              <a:custGeom>
                <a:avLst/>
                <a:gdLst>
                  <a:gd name="T0" fmla="*/ 0 w 55"/>
                  <a:gd name="T1" fmla="*/ 0 h 126"/>
                  <a:gd name="T2" fmla="*/ 0 w 55"/>
                  <a:gd name="T3" fmla="*/ 0 h 126"/>
                  <a:gd name="T4" fmla="*/ 0 w 55"/>
                  <a:gd name="T5" fmla="*/ 0 h 126"/>
                  <a:gd name="T6" fmla="*/ 0 w 55"/>
                  <a:gd name="T7" fmla="*/ 0 h 126"/>
                  <a:gd name="T8" fmla="*/ 0 w 55"/>
                  <a:gd name="T9" fmla="*/ 0 h 126"/>
                  <a:gd name="T10" fmla="*/ 0 w 55"/>
                  <a:gd name="T11" fmla="*/ 0 h 126"/>
                  <a:gd name="T12" fmla="*/ 0 w 55"/>
                  <a:gd name="T13" fmla="*/ 0 h 126"/>
                  <a:gd name="T14" fmla="*/ 0 w 55"/>
                  <a:gd name="T15" fmla="*/ 0 h 126"/>
                  <a:gd name="T16" fmla="*/ 0 w 55"/>
                  <a:gd name="T17" fmla="*/ 0 h 126"/>
                  <a:gd name="T18" fmla="*/ 0 w 55"/>
                  <a:gd name="T19" fmla="*/ 0 h 126"/>
                  <a:gd name="T20" fmla="*/ 0 w 55"/>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5" h="126">
                    <a:moveTo>
                      <a:pt x="55" y="109"/>
                    </a:moveTo>
                    <a:lnTo>
                      <a:pt x="55" y="114"/>
                    </a:lnTo>
                    <a:lnTo>
                      <a:pt x="5" y="126"/>
                    </a:lnTo>
                    <a:lnTo>
                      <a:pt x="5" y="96"/>
                    </a:lnTo>
                    <a:lnTo>
                      <a:pt x="2" y="62"/>
                    </a:lnTo>
                    <a:lnTo>
                      <a:pt x="0" y="32"/>
                    </a:lnTo>
                    <a:lnTo>
                      <a:pt x="0" y="0"/>
                    </a:lnTo>
                    <a:lnTo>
                      <a:pt x="16" y="25"/>
                    </a:lnTo>
                    <a:lnTo>
                      <a:pt x="27" y="52"/>
                    </a:lnTo>
                    <a:lnTo>
                      <a:pt x="41" y="82"/>
                    </a:lnTo>
                    <a:lnTo>
                      <a:pt x="55" y="109"/>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85" name="Freeform 95"/>
              <p:cNvSpPr/>
              <p:nvPr/>
            </p:nvSpPr>
            <p:spPr bwMode="auto">
              <a:xfrm>
                <a:off x="2945" y="2218"/>
                <a:ext cx="11" cy="24"/>
              </a:xfrm>
              <a:custGeom>
                <a:avLst/>
                <a:gdLst>
                  <a:gd name="T0" fmla="*/ 0 w 43"/>
                  <a:gd name="T1" fmla="*/ 0 h 96"/>
                  <a:gd name="T2" fmla="*/ 0 w 43"/>
                  <a:gd name="T3" fmla="*/ 0 h 96"/>
                  <a:gd name="T4" fmla="*/ 0 w 43"/>
                  <a:gd name="T5" fmla="*/ 0 h 96"/>
                  <a:gd name="T6" fmla="*/ 0 w 43"/>
                  <a:gd name="T7" fmla="*/ 0 h 96"/>
                  <a:gd name="T8" fmla="*/ 0 w 43"/>
                  <a:gd name="T9" fmla="*/ 0 h 96"/>
                  <a:gd name="T10" fmla="*/ 0 w 43"/>
                  <a:gd name="T11" fmla="*/ 0 h 96"/>
                  <a:gd name="T12" fmla="*/ 0 w 4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96">
                    <a:moveTo>
                      <a:pt x="43" y="90"/>
                    </a:moveTo>
                    <a:lnTo>
                      <a:pt x="0" y="96"/>
                    </a:lnTo>
                    <a:lnTo>
                      <a:pt x="0" y="0"/>
                    </a:lnTo>
                    <a:lnTo>
                      <a:pt x="11" y="22"/>
                    </a:lnTo>
                    <a:lnTo>
                      <a:pt x="25" y="43"/>
                    </a:lnTo>
                    <a:lnTo>
                      <a:pt x="36" y="66"/>
                    </a:lnTo>
                    <a:lnTo>
                      <a:pt x="43" y="90"/>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86" name="Freeform 96"/>
              <p:cNvSpPr/>
              <p:nvPr/>
            </p:nvSpPr>
            <p:spPr bwMode="auto">
              <a:xfrm>
                <a:off x="2817" y="2219"/>
                <a:ext cx="21" cy="33"/>
              </a:xfrm>
              <a:custGeom>
                <a:avLst/>
                <a:gdLst>
                  <a:gd name="T0" fmla="*/ 0 w 85"/>
                  <a:gd name="T1" fmla="*/ 0 h 133"/>
                  <a:gd name="T2" fmla="*/ 0 w 85"/>
                  <a:gd name="T3" fmla="*/ 0 h 133"/>
                  <a:gd name="T4" fmla="*/ 0 w 85"/>
                  <a:gd name="T5" fmla="*/ 0 h 133"/>
                  <a:gd name="T6" fmla="*/ 0 w 85"/>
                  <a:gd name="T7" fmla="*/ 0 h 133"/>
                  <a:gd name="T8" fmla="*/ 0 w 85"/>
                  <a:gd name="T9" fmla="*/ 0 h 133"/>
                  <a:gd name="T10" fmla="*/ 0 w 85"/>
                  <a:gd name="T11" fmla="*/ 0 h 133"/>
                  <a:gd name="T12" fmla="*/ 0 w 85"/>
                  <a:gd name="T13" fmla="*/ 0 h 133"/>
                  <a:gd name="T14" fmla="*/ 0 w 85"/>
                  <a:gd name="T15" fmla="*/ 0 h 133"/>
                  <a:gd name="T16" fmla="*/ 0 w 85"/>
                  <a:gd name="T17" fmla="*/ 0 h 133"/>
                  <a:gd name="T18" fmla="*/ 0 w 85"/>
                  <a:gd name="T19" fmla="*/ 0 h 133"/>
                  <a:gd name="T20" fmla="*/ 0 w 85"/>
                  <a:gd name="T21" fmla="*/ 0 h 133"/>
                  <a:gd name="T22" fmla="*/ 0 w 85"/>
                  <a:gd name="T23" fmla="*/ 0 h 133"/>
                  <a:gd name="T24" fmla="*/ 0 w 85"/>
                  <a:gd name="T25" fmla="*/ 0 h 133"/>
                  <a:gd name="T26" fmla="*/ 0 w 85"/>
                  <a:gd name="T27" fmla="*/ 0 h 133"/>
                  <a:gd name="T28" fmla="*/ 0 w 85"/>
                  <a:gd name="T29" fmla="*/ 0 h 133"/>
                  <a:gd name="T30" fmla="*/ 0 w 85"/>
                  <a:gd name="T31" fmla="*/ 0 h 133"/>
                  <a:gd name="T32" fmla="*/ 0 w 85"/>
                  <a:gd name="T33" fmla="*/ 0 h 133"/>
                  <a:gd name="T34" fmla="*/ 0 w 85"/>
                  <a:gd name="T35" fmla="*/ 0 h 133"/>
                  <a:gd name="T36" fmla="*/ 0 w 85"/>
                  <a:gd name="T37" fmla="*/ 0 h 133"/>
                  <a:gd name="T38" fmla="*/ 0 w 85"/>
                  <a:gd name="T39" fmla="*/ 0 h 133"/>
                  <a:gd name="T40" fmla="*/ 0 w 85"/>
                  <a:gd name="T41" fmla="*/ 0 h 1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 h="133">
                    <a:moveTo>
                      <a:pt x="85" y="0"/>
                    </a:moveTo>
                    <a:lnTo>
                      <a:pt x="76" y="32"/>
                    </a:lnTo>
                    <a:lnTo>
                      <a:pt x="71" y="65"/>
                    </a:lnTo>
                    <a:lnTo>
                      <a:pt x="69" y="100"/>
                    </a:lnTo>
                    <a:lnTo>
                      <a:pt x="66" y="133"/>
                    </a:lnTo>
                    <a:lnTo>
                      <a:pt x="53" y="108"/>
                    </a:lnTo>
                    <a:lnTo>
                      <a:pt x="41" y="86"/>
                    </a:lnTo>
                    <a:lnTo>
                      <a:pt x="25" y="62"/>
                    </a:lnTo>
                    <a:lnTo>
                      <a:pt x="9" y="42"/>
                    </a:lnTo>
                    <a:lnTo>
                      <a:pt x="3" y="37"/>
                    </a:lnTo>
                    <a:lnTo>
                      <a:pt x="0" y="30"/>
                    </a:lnTo>
                    <a:lnTo>
                      <a:pt x="0" y="21"/>
                    </a:lnTo>
                    <a:lnTo>
                      <a:pt x="0" y="12"/>
                    </a:lnTo>
                    <a:lnTo>
                      <a:pt x="9" y="12"/>
                    </a:lnTo>
                    <a:lnTo>
                      <a:pt x="20" y="10"/>
                    </a:lnTo>
                    <a:lnTo>
                      <a:pt x="30" y="10"/>
                    </a:lnTo>
                    <a:lnTo>
                      <a:pt x="41" y="7"/>
                    </a:lnTo>
                    <a:lnTo>
                      <a:pt x="53" y="5"/>
                    </a:lnTo>
                    <a:lnTo>
                      <a:pt x="64" y="2"/>
                    </a:lnTo>
                    <a:lnTo>
                      <a:pt x="74" y="2"/>
                    </a:lnTo>
                    <a:lnTo>
                      <a:pt x="85" y="0"/>
                    </a:lnTo>
                    <a:close/>
                  </a:path>
                </a:pathLst>
              </a:custGeom>
              <a:solidFill>
                <a:srgbClr val="89D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87" name="Freeform 97"/>
              <p:cNvSpPr/>
              <p:nvPr/>
            </p:nvSpPr>
            <p:spPr bwMode="auto">
              <a:xfrm>
                <a:off x="2836" y="2220"/>
                <a:ext cx="6" cy="39"/>
              </a:xfrm>
              <a:custGeom>
                <a:avLst/>
                <a:gdLst>
                  <a:gd name="T0" fmla="*/ 0 w 21"/>
                  <a:gd name="T1" fmla="*/ 0 h 155"/>
                  <a:gd name="T2" fmla="*/ 0 w 21"/>
                  <a:gd name="T3" fmla="*/ 0 h 155"/>
                  <a:gd name="T4" fmla="*/ 0 w 21"/>
                  <a:gd name="T5" fmla="*/ 0 h 155"/>
                  <a:gd name="T6" fmla="*/ 0 w 21"/>
                  <a:gd name="T7" fmla="*/ 0 h 155"/>
                  <a:gd name="T8" fmla="*/ 0 w 21"/>
                  <a:gd name="T9" fmla="*/ 0 h 155"/>
                  <a:gd name="T10" fmla="*/ 0 w 21"/>
                  <a:gd name="T11" fmla="*/ 0 h 155"/>
                  <a:gd name="T12" fmla="*/ 0 w 21"/>
                  <a:gd name="T13" fmla="*/ 0 h 155"/>
                  <a:gd name="T14" fmla="*/ 0 w 21"/>
                  <a:gd name="T15" fmla="*/ 0 h 155"/>
                  <a:gd name="T16" fmla="*/ 0 w 21"/>
                  <a:gd name="T17" fmla="*/ 0 h 155"/>
                  <a:gd name="T18" fmla="*/ 0 w 21"/>
                  <a:gd name="T19" fmla="*/ 0 h 155"/>
                  <a:gd name="T20" fmla="*/ 0 w 21"/>
                  <a:gd name="T21" fmla="*/ 0 h 155"/>
                  <a:gd name="T22" fmla="*/ 0 w 21"/>
                  <a:gd name="T23" fmla="*/ 0 h 155"/>
                  <a:gd name="T24" fmla="*/ 0 w 21"/>
                  <a:gd name="T25" fmla="*/ 0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 h="155">
                    <a:moveTo>
                      <a:pt x="19" y="155"/>
                    </a:moveTo>
                    <a:lnTo>
                      <a:pt x="8" y="153"/>
                    </a:lnTo>
                    <a:lnTo>
                      <a:pt x="5" y="145"/>
                    </a:lnTo>
                    <a:lnTo>
                      <a:pt x="5" y="134"/>
                    </a:lnTo>
                    <a:lnTo>
                      <a:pt x="0" y="125"/>
                    </a:lnTo>
                    <a:lnTo>
                      <a:pt x="2" y="95"/>
                    </a:lnTo>
                    <a:lnTo>
                      <a:pt x="5" y="63"/>
                    </a:lnTo>
                    <a:lnTo>
                      <a:pt x="10" y="33"/>
                    </a:lnTo>
                    <a:lnTo>
                      <a:pt x="19" y="0"/>
                    </a:lnTo>
                    <a:lnTo>
                      <a:pt x="21" y="40"/>
                    </a:lnTo>
                    <a:lnTo>
                      <a:pt x="21" y="79"/>
                    </a:lnTo>
                    <a:lnTo>
                      <a:pt x="19" y="118"/>
                    </a:lnTo>
                    <a:lnTo>
                      <a:pt x="19" y="155"/>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88" name="Freeform 98"/>
              <p:cNvSpPr/>
              <p:nvPr/>
            </p:nvSpPr>
            <p:spPr bwMode="auto">
              <a:xfrm>
                <a:off x="2922" y="2220"/>
                <a:ext cx="9" cy="25"/>
              </a:xfrm>
              <a:custGeom>
                <a:avLst/>
                <a:gdLst>
                  <a:gd name="T0" fmla="*/ 0 w 35"/>
                  <a:gd name="T1" fmla="*/ 0 h 101"/>
                  <a:gd name="T2" fmla="*/ 0 w 35"/>
                  <a:gd name="T3" fmla="*/ 0 h 101"/>
                  <a:gd name="T4" fmla="*/ 0 w 35"/>
                  <a:gd name="T5" fmla="*/ 0 h 101"/>
                  <a:gd name="T6" fmla="*/ 0 w 35"/>
                  <a:gd name="T7" fmla="*/ 0 h 101"/>
                  <a:gd name="T8" fmla="*/ 0 w 35"/>
                  <a:gd name="T9" fmla="*/ 0 h 101"/>
                  <a:gd name="T10" fmla="*/ 0 w 35"/>
                  <a:gd name="T11" fmla="*/ 0 h 101"/>
                  <a:gd name="T12" fmla="*/ 0 w 35"/>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101">
                    <a:moveTo>
                      <a:pt x="35" y="93"/>
                    </a:moveTo>
                    <a:lnTo>
                      <a:pt x="0" y="101"/>
                    </a:lnTo>
                    <a:lnTo>
                      <a:pt x="0" y="0"/>
                    </a:lnTo>
                    <a:lnTo>
                      <a:pt x="11" y="24"/>
                    </a:lnTo>
                    <a:lnTo>
                      <a:pt x="19" y="49"/>
                    </a:lnTo>
                    <a:lnTo>
                      <a:pt x="27" y="71"/>
                    </a:lnTo>
                    <a:lnTo>
                      <a:pt x="35" y="93"/>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89" name="Freeform 99"/>
              <p:cNvSpPr/>
              <p:nvPr/>
            </p:nvSpPr>
            <p:spPr bwMode="auto">
              <a:xfrm>
                <a:off x="2890" y="2221"/>
                <a:ext cx="4" cy="29"/>
              </a:xfrm>
              <a:custGeom>
                <a:avLst/>
                <a:gdLst>
                  <a:gd name="T0" fmla="*/ 0 w 16"/>
                  <a:gd name="T1" fmla="*/ 0 h 115"/>
                  <a:gd name="T2" fmla="*/ 0 w 16"/>
                  <a:gd name="T3" fmla="*/ 0 h 115"/>
                  <a:gd name="T4" fmla="*/ 0 w 16"/>
                  <a:gd name="T5" fmla="*/ 0 h 115"/>
                  <a:gd name="T6" fmla="*/ 0 w 16"/>
                  <a:gd name="T7" fmla="*/ 0 h 115"/>
                  <a:gd name="T8" fmla="*/ 0 w 16"/>
                  <a:gd name="T9" fmla="*/ 0 h 115"/>
                  <a:gd name="T10" fmla="*/ 0 w 16"/>
                  <a:gd name="T11" fmla="*/ 0 h 115"/>
                  <a:gd name="T12" fmla="*/ 0 w 16"/>
                  <a:gd name="T13" fmla="*/ 0 h 115"/>
                  <a:gd name="T14" fmla="*/ 0 w 16"/>
                  <a:gd name="T15" fmla="*/ 0 h 115"/>
                  <a:gd name="T16" fmla="*/ 0 w 16"/>
                  <a:gd name="T17" fmla="*/ 0 h 115"/>
                  <a:gd name="T18" fmla="*/ 0 w 16"/>
                  <a:gd name="T19" fmla="*/ 0 h 115"/>
                  <a:gd name="T20" fmla="*/ 0 w 16"/>
                  <a:gd name="T21" fmla="*/ 0 h 115"/>
                  <a:gd name="T22" fmla="*/ 0 w 16"/>
                  <a:gd name="T23" fmla="*/ 0 h 115"/>
                  <a:gd name="T24" fmla="*/ 0 w 16"/>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15">
                    <a:moveTo>
                      <a:pt x="16" y="113"/>
                    </a:moveTo>
                    <a:lnTo>
                      <a:pt x="14" y="113"/>
                    </a:lnTo>
                    <a:lnTo>
                      <a:pt x="9" y="115"/>
                    </a:lnTo>
                    <a:lnTo>
                      <a:pt x="5" y="115"/>
                    </a:lnTo>
                    <a:lnTo>
                      <a:pt x="0" y="113"/>
                    </a:lnTo>
                    <a:lnTo>
                      <a:pt x="0" y="85"/>
                    </a:lnTo>
                    <a:lnTo>
                      <a:pt x="3" y="58"/>
                    </a:lnTo>
                    <a:lnTo>
                      <a:pt x="5" y="30"/>
                    </a:lnTo>
                    <a:lnTo>
                      <a:pt x="11" y="0"/>
                    </a:lnTo>
                    <a:lnTo>
                      <a:pt x="14" y="30"/>
                    </a:lnTo>
                    <a:lnTo>
                      <a:pt x="14" y="58"/>
                    </a:lnTo>
                    <a:lnTo>
                      <a:pt x="11" y="85"/>
                    </a:lnTo>
                    <a:lnTo>
                      <a:pt x="16" y="113"/>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90" name="Freeform 100"/>
              <p:cNvSpPr/>
              <p:nvPr/>
            </p:nvSpPr>
            <p:spPr bwMode="auto">
              <a:xfrm>
                <a:off x="2811" y="2224"/>
                <a:ext cx="5" cy="38"/>
              </a:xfrm>
              <a:custGeom>
                <a:avLst/>
                <a:gdLst>
                  <a:gd name="T0" fmla="*/ 0 w 19"/>
                  <a:gd name="T1" fmla="*/ 0 h 152"/>
                  <a:gd name="T2" fmla="*/ 0 w 19"/>
                  <a:gd name="T3" fmla="*/ 0 h 152"/>
                  <a:gd name="T4" fmla="*/ 0 w 19"/>
                  <a:gd name="T5" fmla="*/ 0 h 152"/>
                  <a:gd name="T6" fmla="*/ 0 w 19"/>
                  <a:gd name="T7" fmla="*/ 0 h 152"/>
                  <a:gd name="T8" fmla="*/ 0 w 19"/>
                  <a:gd name="T9" fmla="*/ 0 h 152"/>
                  <a:gd name="T10" fmla="*/ 0 w 19"/>
                  <a:gd name="T11" fmla="*/ 0 h 152"/>
                  <a:gd name="T12" fmla="*/ 0 w 19"/>
                  <a:gd name="T13" fmla="*/ 0 h 152"/>
                  <a:gd name="T14" fmla="*/ 0 w 19"/>
                  <a:gd name="T15" fmla="*/ 0 h 152"/>
                  <a:gd name="T16" fmla="*/ 0 w 19"/>
                  <a:gd name="T17" fmla="*/ 0 h 152"/>
                  <a:gd name="T18" fmla="*/ 0 w 19"/>
                  <a:gd name="T19" fmla="*/ 0 h 152"/>
                  <a:gd name="T20" fmla="*/ 0 w 19"/>
                  <a:gd name="T21" fmla="*/ 0 h 152"/>
                  <a:gd name="T22" fmla="*/ 0 w 19"/>
                  <a:gd name="T23" fmla="*/ 0 h 152"/>
                  <a:gd name="T24" fmla="*/ 0 w 19"/>
                  <a:gd name="T25" fmla="*/ 0 h 152"/>
                  <a:gd name="T26" fmla="*/ 0 w 19"/>
                  <a:gd name="T27" fmla="*/ 0 h 152"/>
                  <a:gd name="T28" fmla="*/ 0 w 19"/>
                  <a:gd name="T29" fmla="*/ 0 h 152"/>
                  <a:gd name="T30" fmla="*/ 0 w 19"/>
                  <a:gd name="T31" fmla="*/ 0 h 152"/>
                  <a:gd name="T32" fmla="*/ 0 w 19"/>
                  <a:gd name="T33" fmla="*/ 0 h 152"/>
                  <a:gd name="T34" fmla="*/ 0 w 19"/>
                  <a:gd name="T35" fmla="*/ 0 h 152"/>
                  <a:gd name="T36" fmla="*/ 0 w 19"/>
                  <a:gd name="T37" fmla="*/ 0 h 152"/>
                  <a:gd name="T38" fmla="*/ 0 w 19"/>
                  <a:gd name="T39" fmla="*/ 0 h 152"/>
                  <a:gd name="T40" fmla="*/ 0 w 19"/>
                  <a:gd name="T41" fmla="*/ 0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 h="152">
                    <a:moveTo>
                      <a:pt x="10" y="138"/>
                    </a:moveTo>
                    <a:lnTo>
                      <a:pt x="14" y="138"/>
                    </a:lnTo>
                    <a:lnTo>
                      <a:pt x="16" y="141"/>
                    </a:lnTo>
                    <a:lnTo>
                      <a:pt x="19" y="147"/>
                    </a:lnTo>
                    <a:lnTo>
                      <a:pt x="19" y="149"/>
                    </a:lnTo>
                    <a:lnTo>
                      <a:pt x="16" y="152"/>
                    </a:lnTo>
                    <a:lnTo>
                      <a:pt x="14" y="152"/>
                    </a:lnTo>
                    <a:lnTo>
                      <a:pt x="8" y="149"/>
                    </a:lnTo>
                    <a:lnTo>
                      <a:pt x="5" y="149"/>
                    </a:lnTo>
                    <a:lnTo>
                      <a:pt x="5" y="141"/>
                    </a:lnTo>
                    <a:lnTo>
                      <a:pt x="5" y="128"/>
                    </a:lnTo>
                    <a:lnTo>
                      <a:pt x="3" y="117"/>
                    </a:lnTo>
                    <a:lnTo>
                      <a:pt x="0" y="108"/>
                    </a:lnTo>
                    <a:lnTo>
                      <a:pt x="3" y="81"/>
                    </a:lnTo>
                    <a:lnTo>
                      <a:pt x="0" y="54"/>
                    </a:lnTo>
                    <a:lnTo>
                      <a:pt x="0" y="27"/>
                    </a:lnTo>
                    <a:lnTo>
                      <a:pt x="5" y="0"/>
                    </a:lnTo>
                    <a:lnTo>
                      <a:pt x="10" y="35"/>
                    </a:lnTo>
                    <a:lnTo>
                      <a:pt x="14" y="71"/>
                    </a:lnTo>
                    <a:lnTo>
                      <a:pt x="10" y="106"/>
                    </a:lnTo>
                    <a:lnTo>
                      <a:pt x="10" y="138"/>
                    </a:lnTo>
                    <a:close/>
                  </a:path>
                </a:pathLst>
              </a:custGeom>
              <a:solidFill>
                <a:srgbClr val="BFD1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91" name="Freeform 101"/>
              <p:cNvSpPr/>
              <p:nvPr/>
            </p:nvSpPr>
            <p:spPr bwMode="auto">
              <a:xfrm>
                <a:off x="2870" y="2224"/>
                <a:ext cx="15" cy="28"/>
              </a:xfrm>
              <a:custGeom>
                <a:avLst/>
                <a:gdLst>
                  <a:gd name="T0" fmla="*/ 0 w 57"/>
                  <a:gd name="T1" fmla="*/ 0 h 114"/>
                  <a:gd name="T2" fmla="*/ 0 w 57"/>
                  <a:gd name="T3" fmla="*/ 0 h 114"/>
                  <a:gd name="T4" fmla="*/ 0 w 57"/>
                  <a:gd name="T5" fmla="*/ 0 h 114"/>
                  <a:gd name="T6" fmla="*/ 0 w 57"/>
                  <a:gd name="T7" fmla="*/ 0 h 114"/>
                  <a:gd name="T8" fmla="*/ 0 w 57"/>
                  <a:gd name="T9" fmla="*/ 0 h 114"/>
                  <a:gd name="T10" fmla="*/ 0 w 57"/>
                  <a:gd name="T11" fmla="*/ 0 h 114"/>
                  <a:gd name="T12" fmla="*/ 0 w 57"/>
                  <a:gd name="T13" fmla="*/ 0 h 114"/>
                  <a:gd name="T14" fmla="*/ 0 w 57"/>
                  <a:gd name="T15" fmla="*/ 0 h 114"/>
                  <a:gd name="T16" fmla="*/ 0 w 57"/>
                  <a:gd name="T17" fmla="*/ 0 h 114"/>
                  <a:gd name="T18" fmla="*/ 0 w 57"/>
                  <a:gd name="T19" fmla="*/ 0 h 114"/>
                  <a:gd name="T20" fmla="*/ 0 w 57"/>
                  <a:gd name="T21" fmla="*/ 0 h 114"/>
                  <a:gd name="T22" fmla="*/ 0 w 57"/>
                  <a:gd name="T23" fmla="*/ 0 h 114"/>
                  <a:gd name="T24" fmla="*/ 0 w 57"/>
                  <a:gd name="T25" fmla="*/ 0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 h="114">
                    <a:moveTo>
                      <a:pt x="57" y="106"/>
                    </a:moveTo>
                    <a:lnTo>
                      <a:pt x="46" y="111"/>
                    </a:lnTo>
                    <a:lnTo>
                      <a:pt x="35" y="114"/>
                    </a:lnTo>
                    <a:lnTo>
                      <a:pt x="21" y="114"/>
                    </a:lnTo>
                    <a:lnTo>
                      <a:pt x="8" y="114"/>
                    </a:lnTo>
                    <a:lnTo>
                      <a:pt x="5" y="84"/>
                    </a:lnTo>
                    <a:lnTo>
                      <a:pt x="2" y="57"/>
                    </a:lnTo>
                    <a:lnTo>
                      <a:pt x="0" y="30"/>
                    </a:lnTo>
                    <a:lnTo>
                      <a:pt x="2" y="0"/>
                    </a:lnTo>
                    <a:lnTo>
                      <a:pt x="19" y="23"/>
                    </a:lnTo>
                    <a:lnTo>
                      <a:pt x="30" y="51"/>
                    </a:lnTo>
                    <a:lnTo>
                      <a:pt x="41" y="81"/>
                    </a:lnTo>
                    <a:lnTo>
                      <a:pt x="57" y="106"/>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92" name="Freeform 102"/>
              <p:cNvSpPr/>
              <p:nvPr/>
            </p:nvSpPr>
            <p:spPr bwMode="auto">
              <a:xfrm>
                <a:off x="3037" y="2225"/>
                <a:ext cx="289" cy="68"/>
              </a:xfrm>
              <a:custGeom>
                <a:avLst/>
                <a:gdLst>
                  <a:gd name="T0" fmla="*/ 0 w 1156"/>
                  <a:gd name="T1" fmla="*/ 0 h 270"/>
                  <a:gd name="T2" fmla="*/ 0 w 1156"/>
                  <a:gd name="T3" fmla="*/ 0 h 270"/>
                  <a:gd name="T4" fmla="*/ 0 w 1156"/>
                  <a:gd name="T5" fmla="*/ 0 h 270"/>
                  <a:gd name="T6" fmla="*/ 0 w 1156"/>
                  <a:gd name="T7" fmla="*/ 0 h 270"/>
                  <a:gd name="T8" fmla="*/ 0 w 1156"/>
                  <a:gd name="T9" fmla="*/ 0 h 270"/>
                  <a:gd name="T10" fmla="*/ 0 w 1156"/>
                  <a:gd name="T11" fmla="*/ 0 h 270"/>
                  <a:gd name="T12" fmla="*/ 0 w 1156"/>
                  <a:gd name="T13" fmla="*/ 0 h 270"/>
                  <a:gd name="T14" fmla="*/ 0 w 1156"/>
                  <a:gd name="T15" fmla="*/ 0 h 270"/>
                  <a:gd name="T16" fmla="*/ 0 w 1156"/>
                  <a:gd name="T17" fmla="*/ 0 h 270"/>
                  <a:gd name="T18" fmla="*/ 0 w 1156"/>
                  <a:gd name="T19" fmla="*/ 0 h 270"/>
                  <a:gd name="T20" fmla="*/ 0 w 1156"/>
                  <a:gd name="T21" fmla="*/ 0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6" h="270">
                    <a:moveTo>
                      <a:pt x="1156" y="89"/>
                    </a:moveTo>
                    <a:lnTo>
                      <a:pt x="355" y="229"/>
                    </a:lnTo>
                    <a:lnTo>
                      <a:pt x="336" y="223"/>
                    </a:lnTo>
                    <a:lnTo>
                      <a:pt x="66" y="270"/>
                    </a:lnTo>
                    <a:lnTo>
                      <a:pt x="47" y="248"/>
                    </a:lnTo>
                    <a:lnTo>
                      <a:pt x="34" y="223"/>
                    </a:lnTo>
                    <a:lnTo>
                      <a:pt x="20" y="199"/>
                    </a:lnTo>
                    <a:lnTo>
                      <a:pt x="0" y="174"/>
                    </a:lnTo>
                    <a:lnTo>
                      <a:pt x="1059" y="0"/>
                    </a:lnTo>
                    <a:lnTo>
                      <a:pt x="1071" y="0"/>
                    </a:lnTo>
                    <a:lnTo>
                      <a:pt x="1156" y="89"/>
                    </a:lnTo>
                    <a:close/>
                  </a:path>
                </a:pathLst>
              </a:custGeom>
              <a:solidFill>
                <a:srgbClr val="FFB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93" name="Freeform 103"/>
              <p:cNvSpPr/>
              <p:nvPr/>
            </p:nvSpPr>
            <p:spPr bwMode="auto">
              <a:xfrm>
                <a:off x="2845" y="2227"/>
                <a:ext cx="15" cy="29"/>
              </a:xfrm>
              <a:custGeom>
                <a:avLst/>
                <a:gdLst>
                  <a:gd name="T0" fmla="*/ 0 w 60"/>
                  <a:gd name="T1" fmla="*/ 0 h 119"/>
                  <a:gd name="T2" fmla="*/ 0 w 60"/>
                  <a:gd name="T3" fmla="*/ 0 h 119"/>
                  <a:gd name="T4" fmla="*/ 0 w 60"/>
                  <a:gd name="T5" fmla="*/ 0 h 119"/>
                  <a:gd name="T6" fmla="*/ 0 w 60"/>
                  <a:gd name="T7" fmla="*/ 0 h 119"/>
                  <a:gd name="T8" fmla="*/ 0 w 60"/>
                  <a:gd name="T9" fmla="*/ 0 h 119"/>
                  <a:gd name="T10" fmla="*/ 0 w 60"/>
                  <a:gd name="T11" fmla="*/ 0 h 119"/>
                  <a:gd name="T12" fmla="*/ 0 w 60"/>
                  <a:gd name="T13" fmla="*/ 0 h 119"/>
                  <a:gd name="T14" fmla="*/ 0 w 60"/>
                  <a:gd name="T15" fmla="*/ 0 h 119"/>
                  <a:gd name="T16" fmla="*/ 0 w 60"/>
                  <a:gd name="T17" fmla="*/ 0 h 119"/>
                  <a:gd name="T18" fmla="*/ 0 w 60"/>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19">
                    <a:moveTo>
                      <a:pt x="60" y="113"/>
                    </a:moveTo>
                    <a:lnTo>
                      <a:pt x="0" y="119"/>
                    </a:lnTo>
                    <a:lnTo>
                      <a:pt x="0" y="90"/>
                    </a:lnTo>
                    <a:lnTo>
                      <a:pt x="0" y="56"/>
                    </a:lnTo>
                    <a:lnTo>
                      <a:pt x="0" y="26"/>
                    </a:lnTo>
                    <a:lnTo>
                      <a:pt x="0" y="0"/>
                    </a:lnTo>
                    <a:lnTo>
                      <a:pt x="14" y="26"/>
                    </a:lnTo>
                    <a:lnTo>
                      <a:pt x="30" y="56"/>
                    </a:lnTo>
                    <a:lnTo>
                      <a:pt x="44" y="87"/>
                    </a:lnTo>
                    <a:lnTo>
                      <a:pt x="60" y="113"/>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94" name="Freeform 104"/>
              <p:cNvSpPr/>
              <p:nvPr/>
            </p:nvSpPr>
            <p:spPr bwMode="auto">
              <a:xfrm>
                <a:off x="2789" y="2231"/>
                <a:ext cx="15" cy="35"/>
              </a:xfrm>
              <a:custGeom>
                <a:avLst/>
                <a:gdLst>
                  <a:gd name="T0" fmla="*/ 0 w 60"/>
                  <a:gd name="T1" fmla="*/ 0 h 136"/>
                  <a:gd name="T2" fmla="*/ 0 w 60"/>
                  <a:gd name="T3" fmla="*/ 0 h 136"/>
                  <a:gd name="T4" fmla="*/ 0 w 60"/>
                  <a:gd name="T5" fmla="*/ 0 h 136"/>
                  <a:gd name="T6" fmla="*/ 0 w 60"/>
                  <a:gd name="T7" fmla="*/ 0 h 136"/>
                  <a:gd name="T8" fmla="*/ 0 w 60"/>
                  <a:gd name="T9" fmla="*/ 0 h 136"/>
                  <a:gd name="T10" fmla="*/ 0 w 60"/>
                  <a:gd name="T11" fmla="*/ 0 h 136"/>
                  <a:gd name="T12" fmla="*/ 0 w 60"/>
                  <a:gd name="T13" fmla="*/ 0 h 136"/>
                  <a:gd name="T14" fmla="*/ 0 w 60"/>
                  <a:gd name="T15" fmla="*/ 0 h 136"/>
                  <a:gd name="T16" fmla="*/ 0 w 60"/>
                  <a:gd name="T17" fmla="*/ 0 h 136"/>
                  <a:gd name="T18" fmla="*/ 0 w 6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36">
                    <a:moveTo>
                      <a:pt x="60" y="124"/>
                    </a:moveTo>
                    <a:lnTo>
                      <a:pt x="5" y="136"/>
                    </a:lnTo>
                    <a:lnTo>
                      <a:pt x="5" y="100"/>
                    </a:lnTo>
                    <a:lnTo>
                      <a:pt x="3" y="68"/>
                    </a:lnTo>
                    <a:lnTo>
                      <a:pt x="0" y="35"/>
                    </a:lnTo>
                    <a:lnTo>
                      <a:pt x="0" y="0"/>
                    </a:lnTo>
                    <a:lnTo>
                      <a:pt x="19" y="29"/>
                    </a:lnTo>
                    <a:lnTo>
                      <a:pt x="35" y="59"/>
                    </a:lnTo>
                    <a:lnTo>
                      <a:pt x="49" y="92"/>
                    </a:lnTo>
                    <a:lnTo>
                      <a:pt x="60" y="124"/>
                    </a:lnTo>
                    <a:close/>
                  </a:path>
                </a:pathLst>
              </a:custGeom>
              <a:solidFill>
                <a:srgbClr val="E0F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95" name="Freeform 105"/>
              <p:cNvSpPr/>
              <p:nvPr/>
            </p:nvSpPr>
            <p:spPr bwMode="auto">
              <a:xfrm>
                <a:off x="2818" y="2236"/>
                <a:ext cx="12" cy="25"/>
              </a:xfrm>
              <a:custGeom>
                <a:avLst/>
                <a:gdLst>
                  <a:gd name="T0" fmla="*/ 0 w 49"/>
                  <a:gd name="T1" fmla="*/ 0 h 101"/>
                  <a:gd name="T2" fmla="*/ 0 w 49"/>
                  <a:gd name="T3" fmla="*/ 0 h 101"/>
                  <a:gd name="T4" fmla="*/ 0 w 49"/>
                  <a:gd name="T5" fmla="*/ 0 h 101"/>
                  <a:gd name="T6" fmla="*/ 0 w 49"/>
                  <a:gd name="T7" fmla="*/ 0 h 101"/>
                  <a:gd name="T8" fmla="*/ 0 w 49"/>
                  <a:gd name="T9" fmla="*/ 0 h 101"/>
                  <a:gd name="T10" fmla="*/ 0 w 49"/>
                  <a:gd name="T11" fmla="*/ 0 h 101"/>
                  <a:gd name="T12" fmla="*/ 0 w 49"/>
                  <a:gd name="T13" fmla="*/ 0 h 101"/>
                  <a:gd name="T14" fmla="*/ 0 w 49"/>
                  <a:gd name="T15" fmla="*/ 0 h 101"/>
                  <a:gd name="T16" fmla="*/ 0 w 49"/>
                  <a:gd name="T17" fmla="*/ 0 h 101"/>
                  <a:gd name="T18" fmla="*/ 0 w 49"/>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101">
                    <a:moveTo>
                      <a:pt x="49" y="90"/>
                    </a:moveTo>
                    <a:lnTo>
                      <a:pt x="3" y="101"/>
                    </a:lnTo>
                    <a:lnTo>
                      <a:pt x="5" y="76"/>
                    </a:lnTo>
                    <a:lnTo>
                      <a:pt x="3" y="53"/>
                    </a:lnTo>
                    <a:lnTo>
                      <a:pt x="0" y="28"/>
                    </a:lnTo>
                    <a:lnTo>
                      <a:pt x="3" y="0"/>
                    </a:lnTo>
                    <a:lnTo>
                      <a:pt x="19" y="23"/>
                    </a:lnTo>
                    <a:lnTo>
                      <a:pt x="30" y="44"/>
                    </a:lnTo>
                    <a:lnTo>
                      <a:pt x="40" y="69"/>
                    </a:lnTo>
                    <a:lnTo>
                      <a:pt x="49" y="90"/>
                    </a:lnTo>
                    <a:close/>
                  </a:path>
                </a:pathLst>
              </a:custGeom>
              <a:solidFill>
                <a:srgbClr val="B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96" name="Freeform 106"/>
              <p:cNvSpPr/>
              <p:nvPr/>
            </p:nvSpPr>
            <p:spPr bwMode="auto">
              <a:xfrm>
                <a:off x="2720" y="2239"/>
                <a:ext cx="5" cy="32"/>
              </a:xfrm>
              <a:custGeom>
                <a:avLst/>
                <a:gdLst>
                  <a:gd name="T0" fmla="*/ 0 w 18"/>
                  <a:gd name="T1" fmla="*/ 0 h 129"/>
                  <a:gd name="T2" fmla="*/ 0 w 18"/>
                  <a:gd name="T3" fmla="*/ 0 h 129"/>
                  <a:gd name="T4" fmla="*/ 0 w 18"/>
                  <a:gd name="T5" fmla="*/ 0 h 129"/>
                  <a:gd name="T6" fmla="*/ 0 w 18"/>
                  <a:gd name="T7" fmla="*/ 0 h 129"/>
                  <a:gd name="T8" fmla="*/ 0 w 18"/>
                  <a:gd name="T9" fmla="*/ 0 h 129"/>
                  <a:gd name="T10" fmla="*/ 0 w 18"/>
                  <a:gd name="T11" fmla="*/ 0 h 129"/>
                  <a:gd name="T12" fmla="*/ 0 w 18"/>
                  <a:gd name="T13" fmla="*/ 0 h 129"/>
                  <a:gd name="T14" fmla="*/ 0 w 18"/>
                  <a:gd name="T15" fmla="*/ 0 h 129"/>
                  <a:gd name="T16" fmla="*/ 0 w 18"/>
                  <a:gd name="T17" fmla="*/ 0 h 129"/>
                  <a:gd name="T18" fmla="*/ 0 w 18"/>
                  <a:gd name="T19" fmla="*/ 0 h 129"/>
                  <a:gd name="T20" fmla="*/ 0 w 18"/>
                  <a:gd name="T21" fmla="*/ 0 h 129"/>
                  <a:gd name="T22" fmla="*/ 0 w 18"/>
                  <a:gd name="T23" fmla="*/ 0 h 129"/>
                  <a:gd name="T24" fmla="*/ 0 w 18"/>
                  <a:gd name="T25" fmla="*/ 0 h 129"/>
                  <a:gd name="T26" fmla="*/ 0 w 18"/>
                  <a:gd name="T27" fmla="*/ 0 h 129"/>
                  <a:gd name="T28" fmla="*/ 0 w 18"/>
                  <a:gd name="T29" fmla="*/ 0 h 129"/>
                  <a:gd name="T30" fmla="*/ 0 w 18"/>
                  <a:gd name="T31" fmla="*/ 0 h 129"/>
                  <a:gd name="T32" fmla="*/ 0 w 18"/>
                  <a:gd name="T33" fmla="*/ 0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29">
                    <a:moveTo>
                      <a:pt x="16" y="25"/>
                    </a:moveTo>
                    <a:lnTo>
                      <a:pt x="16" y="49"/>
                    </a:lnTo>
                    <a:lnTo>
                      <a:pt x="16" y="74"/>
                    </a:lnTo>
                    <a:lnTo>
                      <a:pt x="16" y="101"/>
                    </a:lnTo>
                    <a:lnTo>
                      <a:pt x="16" y="125"/>
                    </a:lnTo>
                    <a:lnTo>
                      <a:pt x="13" y="125"/>
                    </a:lnTo>
                    <a:lnTo>
                      <a:pt x="7" y="129"/>
                    </a:lnTo>
                    <a:lnTo>
                      <a:pt x="5" y="129"/>
                    </a:lnTo>
                    <a:lnTo>
                      <a:pt x="0" y="125"/>
                    </a:lnTo>
                    <a:lnTo>
                      <a:pt x="2" y="93"/>
                    </a:lnTo>
                    <a:lnTo>
                      <a:pt x="5" y="63"/>
                    </a:lnTo>
                    <a:lnTo>
                      <a:pt x="5" y="30"/>
                    </a:lnTo>
                    <a:lnTo>
                      <a:pt x="5" y="0"/>
                    </a:lnTo>
                    <a:lnTo>
                      <a:pt x="16" y="3"/>
                    </a:lnTo>
                    <a:lnTo>
                      <a:pt x="18" y="8"/>
                    </a:lnTo>
                    <a:lnTo>
                      <a:pt x="16" y="17"/>
                    </a:lnTo>
                    <a:lnTo>
                      <a:pt x="16"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97" name="Freeform 107"/>
              <p:cNvSpPr/>
              <p:nvPr/>
            </p:nvSpPr>
            <p:spPr bwMode="auto">
              <a:xfrm>
                <a:off x="2820" y="2242"/>
                <a:ext cx="226" cy="44"/>
              </a:xfrm>
              <a:custGeom>
                <a:avLst/>
                <a:gdLst>
                  <a:gd name="T0" fmla="*/ 0 w 905"/>
                  <a:gd name="T1" fmla="*/ 0 h 177"/>
                  <a:gd name="T2" fmla="*/ 0 w 905"/>
                  <a:gd name="T3" fmla="*/ 0 h 177"/>
                  <a:gd name="T4" fmla="*/ 0 w 905"/>
                  <a:gd name="T5" fmla="*/ 0 h 177"/>
                  <a:gd name="T6" fmla="*/ 0 w 905"/>
                  <a:gd name="T7" fmla="*/ 0 h 177"/>
                  <a:gd name="T8" fmla="*/ 0 w 905"/>
                  <a:gd name="T9" fmla="*/ 0 h 177"/>
                  <a:gd name="T10" fmla="*/ 0 w 905"/>
                  <a:gd name="T11" fmla="*/ 0 h 177"/>
                  <a:gd name="T12" fmla="*/ 0 w 905"/>
                  <a:gd name="T13" fmla="*/ 0 h 177"/>
                  <a:gd name="T14" fmla="*/ 0 w 905"/>
                  <a:gd name="T15" fmla="*/ 0 h 177"/>
                  <a:gd name="T16" fmla="*/ 0 w 905"/>
                  <a:gd name="T17" fmla="*/ 0 h 177"/>
                  <a:gd name="T18" fmla="*/ 0 w 905"/>
                  <a:gd name="T19" fmla="*/ 0 h 177"/>
                  <a:gd name="T20" fmla="*/ 0 w 905"/>
                  <a:gd name="T21" fmla="*/ 0 h 177"/>
                  <a:gd name="T22" fmla="*/ 0 w 905"/>
                  <a:gd name="T23" fmla="*/ 0 h 177"/>
                  <a:gd name="T24" fmla="*/ 0 w 905"/>
                  <a:gd name="T25" fmla="*/ 0 h 177"/>
                  <a:gd name="T26" fmla="*/ 0 w 905"/>
                  <a:gd name="T27" fmla="*/ 0 h 177"/>
                  <a:gd name="T28" fmla="*/ 0 w 905"/>
                  <a:gd name="T29" fmla="*/ 0 h 177"/>
                  <a:gd name="T30" fmla="*/ 0 w 905"/>
                  <a:gd name="T31" fmla="*/ 0 h 177"/>
                  <a:gd name="T32" fmla="*/ 0 w 905"/>
                  <a:gd name="T33" fmla="*/ 0 h 177"/>
                  <a:gd name="T34" fmla="*/ 0 w 905"/>
                  <a:gd name="T35" fmla="*/ 0 h 177"/>
                  <a:gd name="T36" fmla="*/ 0 w 905"/>
                  <a:gd name="T37" fmla="*/ 0 h 177"/>
                  <a:gd name="T38" fmla="*/ 0 w 905"/>
                  <a:gd name="T39" fmla="*/ 0 h 177"/>
                  <a:gd name="T40" fmla="*/ 0 w 905"/>
                  <a:gd name="T41" fmla="*/ 0 h 177"/>
                  <a:gd name="T42" fmla="*/ 0 w 905"/>
                  <a:gd name="T43" fmla="*/ 0 h 177"/>
                  <a:gd name="T44" fmla="*/ 0 w 905"/>
                  <a:gd name="T45" fmla="*/ 0 h 177"/>
                  <a:gd name="T46" fmla="*/ 0 w 905"/>
                  <a:gd name="T47" fmla="*/ 0 h 177"/>
                  <a:gd name="T48" fmla="*/ 0 w 905"/>
                  <a:gd name="T49" fmla="*/ 0 h 177"/>
                  <a:gd name="T50" fmla="*/ 0 w 905"/>
                  <a:gd name="T51" fmla="*/ 0 h 177"/>
                  <a:gd name="T52" fmla="*/ 0 w 905"/>
                  <a:gd name="T53" fmla="*/ 0 h 177"/>
                  <a:gd name="T54" fmla="*/ 0 w 905"/>
                  <a:gd name="T55" fmla="*/ 0 h 177"/>
                  <a:gd name="T56" fmla="*/ 0 w 905"/>
                  <a:gd name="T57" fmla="*/ 0 h 177"/>
                  <a:gd name="T58" fmla="*/ 0 w 905"/>
                  <a:gd name="T59" fmla="*/ 0 h 177"/>
                  <a:gd name="T60" fmla="*/ 0 w 905"/>
                  <a:gd name="T61" fmla="*/ 0 h 177"/>
                  <a:gd name="T62" fmla="*/ 0 w 905"/>
                  <a:gd name="T63" fmla="*/ 0 h 177"/>
                  <a:gd name="T64" fmla="*/ 0 w 905"/>
                  <a:gd name="T65" fmla="*/ 0 h 177"/>
                  <a:gd name="T66" fmla="*/ 0 w 905"/>
                  <a:gd name="T67" fmla="*/ 0 h 177"/>
                  <a:gd name="T68" fmla="*/ 0 w 905"/>
                  <a:gd name="T69" fmla="*/ 0 h 1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05" h="177">
                    <a:moveTo>
                      <a:pt x="905" y="33"/>
                    </a:moveTo>
                    <a:lnTo>
                      <a:pt x="892" y="35"/>
                    </a:lnTo>
                    <a:lnTo>
                      <a:pt x="878" y="38"/>
                    </a:lnTo>
                    <a:lnTo>
                      <a:pt x="864" y="41"/>
                    </a:lnTo>
                    <a:lnTo>
                      <a:pt x="850" y="44"/>
                    </a:lnTo>
                    <a:lnTo>
                      <a:pt x="834" y="44"/>
                    </a:lnTo>
                    <a:lnTo>
                      <a:pt x="821" y="46"/>
                    </a:lnTo>
                    <a:lnTo>
                      <a:pt x="807" y="46"/>
                    </a:lnTo>
                    <a:lnTo>
                      <a:pt x="793" y="46"/>
                    </a:lnTo>
                    <a:lnTo>
                      <a:pt x="788" y="46"/>
                    </a:lnTo>
                    <a:lnTo>
                      <a:pt x="779" y="49"/>
                    </a:lnTo>
                    <a:lnTo>
                      <a:pt x="772" y="55"/>
                    </a:lnTo>
                    <a:lnTo>
                      <a:pt x="763" y="57"/>
                    </a:lnTo>
                    <a:lnTo>
                      <a:pt x="0" y="177"/>
                    </a:lnTo>
                    <a:lnTo>
                      <a:pt x="0" y="169"/>
                    </a:lnTo>
                    <a:lnTo>
                      <a:pt x="0" y="161"/>
                    </a:lnTo>
                    <a:lnTo>
                      <a:pt x="0" y="152"/>
                    </a:lnTo>
                    <a:lnTo>
                      <a:pt x="0" y="141"/>
                    </a:lnTo>
                    <a:lnTo>
                      <a:pt x="55" y="134"/>
                    </a:lnTo>
                    <a:lnTo>
                      <a:pt x="112" y="122"/>
                    </a:lnTo>
                    <a:lnTo>
                      <a:pt x="169" y="115"/>
                    </a:lnTo>
                    <a:lnTo>
                      <a:pt x="223" y="106"/>
                    </a:lnTo>
                    <a:lnTo>
                      <a:pt x="281" y="95"/>
                    </a:lnTo>
                    <a:lnTo>
                      <a:pt x="335" y="87"/>
                    </a:lnTo>
                    <a:lnTo>
                      <a:pt x="393" y="79"/>
                    </a:lnTo>
                    <a:lnTo>
                      <a:pt x="450" y="71"/>
                    </a:lnTo>
                    <a:lnTo>
                      <a:pt x="507" y="60"/>
                    </a:lnTo>
                    <a:lnTo>
                      <a:pt x="561" y="51"/>
                    </a:lnTo>
                    <a:lnTo>
                      <a:pt x="619" y="44"/>
                    </a:lnTo>
                    <a:lnTo>
                      <a:pt x="676" y="35"/>
                    </a:lnTo>
                    <a:lnTo>
                      <a:pt x="733" y="28"/>
                    </a:lnTo>
                    <a:lnTo>
                      <a:pt x="791" y="16"/>
                    </a:lnTo>
                    <a:lnTo>
                      <a:pt x="848" y="8"/>
                    </a:lnTo>
                    <a:lnTo>
                      <a:pt x="905" y="0"/>
                    </a:lnTo>
                    <a:lnTo>
                      <a:pt x="905" y="33"/>
                    </a:lnTo>
                    <a:close/>
                  </a:path>
                </a:pathLst>
              </a:custGeom>
              <a:solidFill>
                <a:srgbClr val="FF3F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98" name="Freeform 108"/>
              <p:cNvSpPr/>
              <p:nvPr/>
            </p:nvSpPr>
            <p:spPr bwMode="auto">
              <a:xfrm>
                <a:off x="2684" y="2244"/>
                <a:ext cx="6" cy="32"/>
              </a:xfrm>
              <a:custGeom>
                <a:avLst/>
                <a:gdLst>
                  <a:gd name="T0" fmla="*/ 0 w 27"/>
                  <a:gd name="T1" fmla="*/ 0 h 128"/>
                  <a:gd name="T2" fmla="*/ 0 w 27"/>
                  <a:gd name="T3" fmla="*/ 0 h 128"/>
                  <a:gd name="T4" fmla="*/ 0 w 27"/>
                  <a:gd name="T5" fmla="*/ 0 h 128"/>
                  <a:gd name="T6" fmla="*/ 0 w 27"/>
                  <a:gd name="T7" fmla="*/ 0 h 128"/>
                  <a:gd name="T8" fmla="*/ 0 w 27"/>
                  <a:gd name="T9" fmla="*/ 0 h 128"/>
                  <a:gd name="T10" fmla="*/ 0 w 27"/>
                  <a:gd name="T11" fmla="*/ 0 h 128"/>
                  <a:gd name="T12" fmla="*/ 0 w 27"/>
                  <a:gd name="T13" fmla="*/ 0 h 128"/>
                  <a:gd name="T14" fmla="*/ 0 w 27"/>
                  <a:gd name="T15" fmla="*/ 0 h 128"/>
                  <a:gd name="T16" fmla="*/ 0 w 27"/>
                  <a:gd name="T17" fmla="*/ 0 h 128"/>
                  <a:gd name="T18" fmla="*/ 0 w 27"/>
                  <a:gd name="T19" fmla="*/ 0 h 128"/>
                  <a:gd name="T20" fmla="*/ 0 w 27"/>
                  <a:gd name="T21" fmla="*/ 0 h 128"/>
                  <a:gd name="T22" fmla="*/ 0 w 27"/>
                  <a:gd name="T23" fmla="*/ 0 h 128"/>
                  <a:gd name="T24" fmla="*/ 0 w 27"/>
                  <a:gd name="T25" fmla="*/ 0 h 128"/>
                  <a:gd name="T26" fmla="*/ 0 w 27"/>
                  <a:gd name="T27" fmla="*/ 0 h 128"/>
                  <a:gd name="T28" fmla="*/ 0 w 27"/>
                  <a:gd name="T29" fmla="*/ 0 h 128"/>
                  <a:gd name="T30" fmla="*/ 0 w 27"/>
                  <a:gd name="T31" fmla="*/ 0 h 128"/>
                  <a:gd name="T32" fmla="*/ 0 w 27"/>
                  <a:gd name="T33" fmla="*/ 0 h 128"/>
                  <a:gd name="T34" fmla="*/ 0 w 27"/>
                  <a:gd name="T35" fmla="*/ 0 h 128"/>
                  <a:gd name="T36" fmla="*/ 0 w 27"/>
                  <a:gd name="T37" fmla="*/ 0 h 128"/>
                  <a:gd name="T38" fmla="*/ 0 w 27"/>
                  <a:gd name="T39" fmla="*/ 0 h 128"/>
                  <a:gd name="T40" fmla="*/ 0 w 27"/>
                  <a:gd name="T41" fmla="*/ 0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 h="128">
                    <a:moveTo>
                      <a:pt x="19" y="8"/>
                    </a:moveTo>
                    <a:lnTo>
                      <a:pt x="16" y="36"/>
                    </a:lnTo>
                    <a:lnTo>
                      <a:pt x="19" y="60"/>
                    </a:lnTo>
                    <a:lnTo>
                      <a:pt x="21" y="87"/>
                    </a:lnTo>
                    <a:lnTo>
                      <a:pt x="19" y="114"/>
                    </a:lnTo>
                    <a:lnTo>
                      <a:pt x="21" y="114"/>
                    </a:lnTo>
                    <a:lnTo>
                      <a:pt x="25" y="117"/>
                    </a:lnTo>
                    <a:lnTo>
                      <a:pt x="27" y="123"/>
                    </a:lnTo>
                    <a:lnTo>
                      <a:pt x="25" y="128"/>
                    </a:lnTo>
                    <a:lnTo>
                      <a:pt x="19" y="128"/>
                    </a:lnTo>
                    <a:lnTo>
                      <a:pt x="14" y="128"/>
                    </a:lnTo>
                    <a:lnTo>
                      <a:pt x="9" y="126"/>
                    </a:lnTo>
                    <a:lnTo>
                      <a:pt x="3" y="123"/>
                    </a:lnTo>
                    <a:lnTo>
                      <a:pt x="3" y="93"/>
                    </a:lnTo>
                    <a:lnTo>
                      <a:pt x="3" y="66"/>
                    </a:lnTo>
                    <a:lnTo>
                      <a:pt x="3" y="38"/>
                    </a:lnTo>
                    <a:lnTo>
                      <a:pt x="0" y="8"/>
                    </a:lnTo>
                    <a:lnTo>
                      <a:pt x="3" y="3"/>
                    </a:lnTo>
                    <a:lnTo>
                      <a:pt x="9" y="0"/>
                    </a:lnTo>
                    <a:lnTo>
                      <a:pt x="14" y="3"/>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99" name="Freeform 109"/>
              <p:cNvSpPr/>
              <p:nvPr/>
            </p:nvSpPr>
            <p:spPr bwMode="auto">
              <a:xfrm>
                <a:off x="2581" y="2265"/>
                <a:ext cx="430" cy="73"/>
              </a:xfrm>
              <a:custGeom>
                <a:avLst/>
                <a:gdLst>
                  <a:gd name="T0" fmla="*/ 1 w 1720"/>
                  <a:gd name="T1" fmla="*/ 0 h 292"/>
                  <a:gd name="T2" fmla="*/ 1 w 1720"/>
                  <a:gd name="T3" fmla="*/ 0 h 292"/>
                  <a:gd name="T4" fmla="*/ 1 w 1720"/>
                  <a:gd name="T5" fmla="*/ 0 h 292"/>
                  <a:gd name="T6" fmla="*/ 0 w 1720"/>
                  <a:gd name="T7" fmla="*/ 0 h 292"/>
                  <a:gd name="T8" fmla="*/ 0 w 1720"/>
                  <a:gd name="T9" fmla="*/ 0 h 292"/>
                  <a:gd name="T10" fmla="*/ 0 w 1720"/>
                  <a:gd name="T11" fmla="*/ 0 h 292"/>
                  <a:gd name="T12" fmla="*/ 0 w 1720"/>
                  <a:gd name="T13" fmla="*/ 0 h 292"/>
                  <a:gd name="T14" fmla="*/ 0 w 1720"/>
                  <a:gd name="T15" fmla="*/ 0 h 292"/>
                  <a:gd name="T16" fmla="*/ 0 w 1720"/>
                  <a:gd name="T17" fmla="*/ 0 h 292"/>
                  <a:gd name="T18" fmla="*/ 0 w 1720"/>
                  <a:gd name="T19" fmla="*/ 0 h 292"/>
                  <a:gd name="T20" fmla="*/ 0 w 1720"/>
                  <a:gd name="T21" fmla="*/ 0 h 292"/>
                  <a:gd name="T22" fmla="*/ 0 w 1720"/>
                  <a:gd name="T23" fmla="*/ 0 h 292"/>
                  <a:gd name="T24" fmla="*/ 0 w 1720"/>
                  <a:gd name="T25" fmla="*/ 0 h 292"/>
                  <a:gd name="T26" fmla="*/ 0 w 1720"/>
                  <a:gd name="T27" fmla="*/ 0 h 292"/>
                  <a:gd name="T28" fmla="*/ 0 w 1720"/>
                  <a:gd name="T29" fmla="*/ 0 h 292"/>
                  <a:gd name="T30" fmla="*/ 0 w 1720"/>
                  <a:gd name="T31" fmla="*/ 0 h 292"/>
                  <a:gd name="T32" fmla="*/ 0 w 1720"/>
                  <a:gd name="T33" fmla="*/ 0 h 292"/>
                  <a:gd name="T34" fmla="*/ 0 w 1720"/>
                  <a:gd name="T35" fmla="*/ 0 h 292"/>
                  <a:gd name="T36" fmla="*/ 0 w 1720"/>
                  <a:gd name="T37" fmla="*/ 0 h 292"/>
                  <a:gd name="T38" fmla="*/ 0 w 1720"/>
                  <a:gd name="T39" fmla="*/ 0 h 292"/>
                  <a:gd name="T40" fmla="*/ 0 w 1720"/>
                  <a:gd name="T41" fmla="*/ 0 h 292"/>
                  <a:gd name="T42" fmla="*/ 0 w 1720"/>
                  <a:gd name="T43" fmla="*/ 0 h 292"/>
                  <a:gd name="T44" fmla="*/ 0 w 1720"/>
                  <a:gd name="T45" fmla="*/ 0 h 292"/>
                  <a:gd name="T46" fmla="*/ 0 w 1720"/>
                  <a:gd name="T47" fmla="*/ 0 h 292"/>
                  <a:gd name="T48" fmla="*/ 0 w 1720"/>
                  <a:gd name="T49" fmla="*/ 0 h 292"/>
                  <a:gd name="T50" fmla="*/ 0 w 1720"/>
                  <a:gd name="T51" fmla="*/ 0 h 292"/>
                  <a:gd name="T52" fmla="*/ 0 w 1720"/>
                  <a:gd name="T53" fmla="*/ 0 h 292"/>
                  <a:gd name="T54" fmla="*/ 0 w 1720"/>
                  <a:gd name="T55" fmla="*/ 0 h 292"/>
                  <a:gd name="T56" fmla="*/ 0 w 1720"/>
                  <a:gd name="T57" fmla="*/ 0 h 292"/>
                  <a:gd name="T58" fmla="*/ 0 w 1720"/>
                  <a:gd name="T59" fmla="*/ 0 h 292"/>
                  <a:gd name="T60" fmla="*/ 0 w 1720"/>
                  <a:gd name="T61" fmla="*/ 0 h 292"/>
                  <a:gd name="T62" fmla="*/ 0 w 1720"/>
                  <a:gd name="T63" fmla="*/ 0 h 292"/>
                  <a:gd name="T64" fmla="*/ 0 w 1720"/>
                  <a:gd name="T65" fmla="*/ 0 h 292"/>
                  <a:gd name="T66" fmla="*/ 0 w 1720"/>
                  <a:gd name="T67" fmla="*/ 0 h 292"/>
                  <a:gd name="T68" fmla="*/ 0 w 1720"/>
                  <a:gd name="T69" fmla="*/ 0 h 292"/>
                  <a:gd name="T70" fmla="*/ 0 w 1720"/>
                  <a:gd name="T71" fmla="*/ 0 h 292"/>
                  <a:gd name="T72" fmla="*/ 1 w 1720"/>
                  <a:gd name="T73" fmla="*/ 0 h 292"/>
                  <a:gd name="T74" fmla="*/ 1 w 1720"/>
                  <a:gd name="T75" fmla="*/ 0 h 292"/>
                  <a:gd name="T76" fmla="*/ 1 w 1720"/>
                  <a:gd name="T77" fmla="*/ 0 h 292"/>
                  <a:gd name="T78" fmla="*/ 1 w 1720"/>
                  <a:gd name="T79" fmla="*/ 0 h 292"/>
                  <a:gd name="T80" fmla="*/ 1 w 1720"/>
                  <a:gd name="T81" fmla="*/ 0 h 2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20" h="292">
                    <a:moveTo>
                      <a:pt x="1720" y="16"/>
                    </a:moveTo>
                    <a:lnTo>
                      <a:pt x="1665" y="27"/>
                    </a:lnTo>
                    <a:lnTo>
                      <a:pt x="1614" y="35"/>
                    </a:lnTo>
                    <a:lnTo>
                      <a:pt x="1559" y="44"/>
                    </a:lnTo>
                    <a:lnTo>
                      <a:pt x="1508" y="51"/>
                    </a:lnTo>
                    <a:lnTo>
                      <a:pt x="1453" y="62"/>
                    </a:lnTo>
                    <a:lnTo>
                      <a:pt x="1401" y="71"/>
                    </a:lnTo>
                    <a:lnTo>
                      <a:pt x="1347" y="79"/>
                    </a:lnTo>
                    <a:lnTo>
                      <a:pt x="1295" y="87"/>
                    </a:lnTo>
                    <a:lnTo>
                      <a:pt x="1240" y="95"/>
                    </a:lnTo>
                    <a:lnTo>
                      <a:pt x="1186" y="103"/>
                    </a:lnTo>
                    <a:lnTo>
                      <a:pt x="1134" y="115"/>
                    </a:lnTo>
                    <a:lnTo>
                      <a:pt x="1079" y="122"/>
                    </a:lnTo>
                    <a:lnTo>
                      <a:pt x="1028" y="131"/>
                    </a:lnTo>
                    <a:lnTo>
                      <a:pt x="973" y="142"/>
                    </a:lnTo>
                    <a:lnTo>
                      <a:pt x="922" y="150"/>
                    </a:lnTo>
                    <a:lnTo>
                      <a:pt x="867" y="161"/>
                    </a:lnTo>
                    <a:lnTo>
                      <a:pt x="818" y="168"/>
                    </a:lnTo>
                    <a:lnTo>
                      <a:pt x="766" y="177"/>
                    </a:lnTo>
                    <a:lnTo>
                      <a:pt x="717" y="186"/>
                    </a:lnTo>
                    <a:lnTo>
                      <a:pt x="665" y="193"/>
                    </a:lnTo>
                    <a:lnTo>
                      <a:pt x="616" y="202"/>
                    </a:lnTo>
                    <a:lnTo>
                      <a:pt x="564" y="210"/>
                    </a:lnTo>
                    <a:lnTo>
                      <a:pt x="516" y="218"/>
                    </a:lnTo>
                    <a:lnTo>
                      <a:pt x="463" y="226"/>
                    </a:lnTo>
                    <a:lnTo>
                      <a:pt x="415" y="234"/>
                    </a:lnTo>
                    <a:lnTo>
                      <a:pt x="363" y="242"/>
                    </a:lnTo>
                    <a:lnTo>
                      <a:pt x="314" y="251"/>
                    </a:lnTo>
                    <a:lnTo>
                      <a:pt x="262" y="259"/>
                    </a:lnTo>
                    <a:lnTo>
                      <a:pt x="213" y="267"/>
                    </a:lnTo>
                    <a:lnTo>
                      <a:pt x="161" y="275"/>
                    </a:lnTo>
                    <a:lnTo>
                      <a:pt x="113" y="283"/>
                    </a:lnTo>
                    <a:lnTo>
                      <a:pt x="60" y="292"/>
                    </a:lnTo>
                    <a:lnTo>
                      <a:pt x="47" y="246"/>
                    </a:lnTo>
                    <a:lnTo>
                      <a:pt x="30" y="202"/>
                    </a:lnTo>
                    <a:lnTo>
                      <a:pt x="14" y="156"/>
                    </a:lnTo>
                    <a:lnTo>
                      <a:pt x="0" y="112"/>
                    </a:lnTo>
                    <a:lnTo>
                      <a:pt x="60" y="172"/>
                    </a:lnTo>
                    <a:lnTo>
                      <a:pt x="72" y="172"/>
                    </a:lnTo>
                    <a:lnTo>
                      <a:pt x="82" y="177"/>
                    </a:lnTo>
                    <a:lnTo>
                      <a:pt x="90" y="188"/>
                    </a:lnTo>
                    <a:lnTo>
                      <a:pt x="104" y="193"/>
                    </a:lnTo>
                    <a:lnTo>
                      <a:pt x="235" y="166"/>
                    </a:lnTo>
                    <a:lnTo>
                      <a:pt x="279" y="161"/>
                    </a:lnTo>
                    <a:lnTo>
                      <a:pt x="320" y="152"/>
                    </a:lnTo>
                    <a:lnTo>
                      <a:pt x="363" y="147"/>
                    </a:lnTo>
                    <a:lnTo>
                      <a:pt x="403" y="138"/>
                    </a:lnTo>
                    <a:lnTo>
                      <a:pt x="444" y="133"/>
                    </a:lnTo>
                    <a:lnTo>
                      <a:pt x="488" y="125"/>
                    </a:lnTo>
                    <a:lnTo>
                      <a:pt x="529" y="120"/>
                    </a:lnTo>
                    <a:lnTo>
                      <a:pt x="573" y="115"/>
                    </a:lnTo>
                    <a:lnTo>
                      <a:pt x="614" y="106"/>
                    </a:lnTo>
                    <a:lnTo>
                      <a:pt x="655" y="101"/>
                    </a:lnTo>
                    <a:lnTo>
                      <a:pt x="699" y="95"/>
                    </a:lnTo>
                    <a:lnTo>
                      <a:pt x="739" y="87"/>
                    </a:lnTo>
                    <a:lnTo>
                      <a:pt x="780" y="82"/>
                    </a:lnTo>
                    <a:lnTo>
                      <a:pt x="824" y="76"/>
                    </a:lnTo>
                    <a:lnTo>
                      <a:pt x="865" y="68"/>
                    </a:lnTo>
                    <a:lnTo>
                      <a:pt x="908" y="62"/>
                    </a:lnTo>
                    <a:lnTo>
                      <a:pt x="913" y="79"/>
                    </a:lnTo>
                    <a:lnTo>
                      <a:pt x="922" y="92"/>
                    </a:lnTo>
                    <a:lnTo>
                      <a:pt x="930" y="106"/>
                    </a:lnTo>
                    <a:lnTo>
                      <a:pt x="941" y="117"/>
                    </a:lnTo>
                    <a:lnTo>
                      <a:pt x="987" y="109"/>
                    </a:lnTo>
                    <a:lnTo>
                      <a:pt x="1033" y="101"/>
                    </a:lnTo>
                    <a:lnTo>
                      <a:pt x="1079" y="92"/>
                    </a:lnTo>
                    <a:lnTo>
                      <a:pt x="1126" y="85"/>
                    </a:lnTo>
                    <a:lnTo>
                      <a:pt x="1175" y="79"/>
                    </a:lnTo>
                    <a:lnTo>
                      <a:pt x="1221" y="71"/>
                    </a:lnTo>
                    <a:lnTo>
                      <a:pt x="1268" y="62"/>
                    </a:lnTo>
                    <a:lnTo>
                      <a:pt x="1315" y="57"/>
                    </a:lnTo>
                    <a:lnTo>
                      <a:pt x="1361" y="49"/>
                    </a:lnTo>
                    <a:lnTo>
                      <a:pt x="1410" y="44"/>
                    </a:lnTo>
                    <a:lnTo>
                      <a:pt x="1456" y="39"/>
                    </a:lnTo>
                    <a:lnTo>
                      <a:pt x="1502" y="30"/>
                    </a:lnTo>
                    <a:lnTo>
                      <a:pt x="1548" y="25"/>
                    </a:lnTo>
                    <a:lnTo>
                      <a:pt x="1598" y="16"/>
                    </a:lnTo>
                    <a:lnTo>
                      <a:pt x="1644" y="11"/>
                    </a:lnTo>
                    <a:lnTo>
                      <a:pt x="1690" y="3"/>
                    </a:lnTo>
                    <a:lnTo>
                      <a:pt x="1701" y="0"/>
                    </a:lnTo>
                    <a:lnTo>
                      <a:pt x="1709" y="3"/>
                    </a:lnTo>
                    <a:lnTo>
                      <a:pt x="1715" y="9"/>
                    </a:lnTo>
                    <a:lnTo>
                      <a:pt x="1720" y="16"/>
                    </a:lnTo>
                    <a:close/>
                  </a:path>
                </a:pathLst>
              </a:custGeom>
              <a:solidFill>
                <a:srgbClr val="3FF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00" name="Freeform 110"/>
              <p:cNvSpPr/>
              <p:nvPr/>
            </p:nvSpPr>
            <p:spPr bwMode="auto">
              <a:xfrm>
                <a:off x="2597" y="2273"/>
                <a:ext cx="427" cy="96"/>
              </a:xfrm>
              <a:custGeom>
                <a:avLst/>
                <a:gdLst>
                  <a:gd name="T0" fmla="*/ 0 w 1710"/>
                  <a:gd name="T1" fmla="*/ 0 h 385"/>
                  <a:gd name="T2" fmla="*/ 0 w 1710"/>
                  <a:gd name="T3" fmla="*/ 0 h 385"/>
                  <a:gd name="T4" fmla="*/ 0 w 1710"/>
                  <a:gd name="T5" fmla="*/ 0 h 385"/>
                  <a:gd name="T6" fmla="*/ 0 w 1710"/>
                  <a:gd name="T7" fmla="*/ 0 h 385"/>
                  <a:gd name="T8" fmla="*/ 0 w 1710"/>
                  <a:gd name="T9" fmla="*/ 0 h 385"/>
                  <a:gd name="T10" fmla="*/ 0 w 1710"/>
                  <a:gd name="T11" fmla="*/ 0 h 385"/>
                  <a:gd name="T12" fmla="*/ 0 w 1710"/>
                  <a:gd name="T13" fmla="*/ 0 h 385"/>
                  <a:gd name="T14" fmla="*/ 0 w 1710"/>
                  <a:gd name="T15" fmla="*/ 0 h 385"/>
                  <a:gd name="T16" fmla="*/ 0 w 1710"/>
                  <a:gd name="T17" fmla="*/ 0 h 385"/>
                  <a:gd name="T18" fmla="*/ 0 w 1710"/>
                  <a:gd name="T19" fmla="*/ 0 h 385"/>
                  <a:gd name="T20" fmla="*/ 0 w 1710"/>
                  <a:gd name="T21" fmla="*/ 0 h 385"/>
                  <a:gd name="T22" fmla="*/ 0 w 1710"/>
                  <a:gd name="T23" fmla="*/ 0 h 385"/>
                  <a:gd name="T24" fmla="*/ 0 w 1710"/>
                  <a:gd name="T25" fmla="*/ 0 h 385"/>
                  <a:gd name="T26" fmla="*/ 0 w 1710"/>
                  <a:gd name="T27" fmla="*/ 0 h 385"/>
                  <a:gd name="T28" fmla="*/ 0 w 1710"/>
                  <a:gd name="T29" fmla="*/ 0 h 385"/>
                  <a:gd name="T30" fmla="*/ 0 w 1710"/>
                  <a:gd name="T31" fmla="*/ 0 h 385"/>
                  <a:gd name="T32" fmla="*/ 0 w 1710"/>
                  <a:gd name="T33" fmla="*/ 0 h 385"/>
                  <a:gd name="T34" fmla="*/ 0 w 1710"/>
                  <a:gd name="T35" fmla="*/ 0 h 385"/>
                  <a:gd name="T36" fmla="*/ 0 w 1710"/>
                  <a:gd name="T37" fmla="*/ 0 h 385"/>
                  <a:gd name="T38" fmla="*/ 0 w 1710"/>
                  <a:gd name="T39" fmla="*/ 0 h 385"/>
                  <a:gd name="T40" fmla="*/ 0 w 1710"/>
                  <a:gd name="T41" fmla="*/ 0 h 385"/>
                  <a:gd name="T42" fmla="*/ 0 w 1710"/>
                  <a:gd name="T43" fmla="*/ 0 h 385"/>
                  <a:gd name="T44" fmla="*/ 0 w 1710"/>
                  <a:gd name="T45" fmla="*/ 0 h 385"/>
                  <a:gd name="T46" fmla="*/ 0 w 1710"/>
                  <a:gd name="T47" fmla="*/ 0 h 385"/>
                  <a:gd name="T48" fmla="*/ 0 w 1710"/>
                  <a:gd name="T49" fmla="*/ 0 h 385"/>
                  <a:gd name="T50" fmla="*/ 0 w 1710"/>
                  <a:gd name="T51" fmla="*/ 0 h 385"/>
                  <a:gd name="T52" fmla="*/ 0 w 1710"/>
                  <a:gd name="T53" fmla="*/ 0 h 385"/>
                  <a:gd name="T54" fmla="*/ 0 w 1710"/>
                  <a:gd name="T55" fmla="*/ 0 h 385"/>
                  <a:gd name="T56" fmla="*/ 0 w 1710"/>
                  <a:gd name="T57" fmla="*/ 0 h 385"/>
                  <a:gd name="T58" fmla="*/ 0 w 1710"/>
                  <a:gd name="T59" fmla="*/ 0 h 385"/>
                  <a:gd name="T60" fmla="*/ 0 w 1710"/>
                  <a:gd name="T61" fmla="*/ 0 h 385"/>
                  <a:gd name="T62" fmla="*/ 0 w 1710"/>
                  <a:gd name="T63" fmla="*/ 0 h 385"/>
                  <a:gd name="T64" fmla="*/ 0 w 1710"/>
                  <a:gd name="T65" fmla="*/ 0 h 385"/>
                  <a:gd name="T66" fmla="*/ 0 w 1710"/>
                  <a:gd name="T67" fmla="*/ 0 h 385"/>
                  <a:gd name="T68" fmla="*/ 0 w 1710"/>
                  <a:gd name="T69" fmla="*/ 0 h 385"/>
                  <a:gd name="T70" fmla="*/ 0 w 1710"/>
                  <a:gd name="T71" fmla="*/ 0 h 385"/>
                  <a:gd name="T72" fmla="*/ 0 w 1710"/>
                  <a:gd name="T73" fmla="*/ 0 h 385"/>
                  <a:gd name="T74" fmla="*/ 0 w 1710"/>
                  <a:gd name="T75" fmla="*/ 0 h 385"/>
                  <a:gd name="T76" fmla="*/ 0 w 1710"/>
                  <a:gd name="T77" fmla="*/ 0 h 385"/>
                  <a:gd name="T78" fmla="*/ 0 w 1710"/>
                  <a:gd name="T79" fmla="*/ 0 h 385"/>
                  <a:gd name="T80" fmla="*/ 0 w 1710"/>
                  <a:gd name="T81" fmla="*/ 0 h 385"/>
                  <a:gd name="T82" fmla="*/ 0 w 1710"/>
                  <a:gd name="T83" fmla="*/ 0 h 385"/>
                  <a:gd name="T84" fmla="*/ 0 w 1710"/>
                  <a:gd name="T85" fmla="*/ 0 h 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10" h="385">
                    <a:moveTo>
                      <a:pt x="1666" y="14"/>
                    </a:moveTo>
                    <a:lnTo>
                      <a:pt x="1680" y="33"/>
                    </a:lnTo>
                    <a:lnTo>
                      <a:pt x="1694" y="55"/>
                    </a:lnTo>
                    <a:lnTo>
                      <a:pt x="1705" y="77"/>
                    </a:lnTo>
                    <a:lnTo>
                      <a:pt x="1710" y="104"/>
                    </a:lnTo>
                    <a:lnTo>
                      <a:pt x="1606" y="124"/>
                    </a:lnTo>
                    <a:lnTo>
                      <a:pt x="1503" y="140"/>
                    </a:lnTo>
                    <a:lnTo>
                      <a:pt x="1399" y="159"/>
                    </a:lnTo>
                    <a:lnTo>
                      <a:pt x="1296" y="175"/>
                    </a:lnTo>
                    <a:lnTo>
                      <a:pt x="1192" y="194"/>
                    </a:lnTo>
                    <a:lnTo>
                      <a:pt x="1089" y="210"/>
                    </a:lnTo>
                    <a:lnTo>
                      <a:pt x="984" y="230"/>
                    </a:lnTo>
                    <a:lnTo>
                      <a:pt x="881" y="246"/>
                    </a:lnTo>
                    <a:lnTo>
                      <a:pt x="777" y="265"/>
                    </a:lnTo>
                    <a:lnTo>
                      <a:pt x="674" y="281"/>
                    </a:lnTo>
                    <a:lnTo>
                      <a:pt x="570" y="301"/>
                    </a:lnTo>
                    <a:lnTo>
                      <a:pt x="467" y="317"/>
                    </a:lnTo>
                    <a:lnTo>
                      <a:pt x="363" y="333"/>
                    </a:lnTo>
                    <a:lnTo>
                      <a:pt x="257" y="352"/>
                    </a:lnTo>
                    <a:lnTo>
                      <a:pt x="154" y="368"/>
                    </a:lnTo>
                    <a:lnTo>
                      <a:pt x="50" y="385"/>
                    </a:lnTo>
                    <a:lnTo>
                      <a:pt x="48" y="385"/>
                    </a:lnTo>
                    <a:lnTo>
                      <a:pt x="44" y="382"/>
                    </a:lnTo>
                    <a:lnTo>
                      <a:pt x="42" y="379"/>
                    </a:lnTo>
                    <a:lnTo>
                      <a:pt x="39" y="374"/>
                    </a:lnTo>
                    <a:lnTo>
                      <a:pt x="0" y="276"/>
                    </a:lnTo>
                    <a:lnTo>
                      <a:pt x="104" y="257"/>
                    </a:lnTo>
                    <a:lnTo>
                      <a:pt x="207" y="240"/>
                    </a:lnTo>
                    <a:lnTo>
                      <a:pt x="315" y="224"/>
                    </a:lnTo>
                    <a:lnTo>
                      <a:pt x="418" y="205"/>
                    </a:lnTo>
                    <a:lnTo>
                      <a:pt x="522" y="189"/>
                    </a:lnTo>
                    <a:lnTo>
                      <a:pt x="625" y="170"/>
                    </a:lnTo>
                    <a:lnTo>
                      <a:pt x="729" y="154"/>
                    </a:lnTo>
                    <a:lnTo>
                      <a:pt x="832" y="136"/>
                    </a:lnTo>
                    <a:lnTo>
                      <a:pt x="936" y="118"/>
                    </a:lnTo>
                    <a:lnTo>
                      <a:pt x="1039" y="101"/>
                    </a:lnTo>
                    <a:lnTo>
                      <a:pt x="1143" y="85"/>
                    </a:lnTo>
                    <a:lnTo>
                      <a:pt x="1246" y="69"/>
                    </a:lnTo>
                    <a:lnTo>
                      <a:pt x="1350" y="53"/>
                    </a:lnTo>
                    <a:lnTo>
                      <a:pt x="1453" y="33"/>
                    </a:lnTo>
                    <a:lnTo>
                      <a:pt x="1558" y="17"/>
                    </a:lnTo>
                    <a:lnTo>
                      <a:pt x="1661" y="0"/>
                    </a:lnTo>
                    <a:lnTo>
                      <a:pt x="1666" y="14"/>
                    </a:lnTo>
                    <a:close/>
                  </a:path>
                </a:pathLst>
              </a:custGeom>
              <a:solidFill>
                <a:srgbClr val="FFB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01" name="Freeform 111"/>
              <p:cNvSpPr/>
              <p:nvPr/>
            </p:nvSpPr>
            <p:spPr bwMode="auto">
              <a:xfrm>
                <a:off x="2586" y="2082"/>
                <a:ext cx="65" cy="169"/>
              </a:xfrm>
              <a:custGeom>
                <a:avLst/>
                <a:gdLst>
                  <a:gd name="T0" fmla="*/ 0 w 262"/>
                  <a:gd name="T1" fmla="*/ 0 h 676"/>
                  <a:gd name="T2" fmla="*/ 0 w 262"/>
                  <a:gd name="T3" fmla="*/ 0 h 676"/>
                  <a:gd name="T4" fmla="*/ 0 w 262"/>
                  <a:gd name="T5" fmla="*/ 0 h 676"/>
                  <a:gd name="T6" fmla="*/ 0 w 262"/>
                  <a:gd name="T7" fmla="*/ 0 h 676"/>
                  <a:gd name="T8" fmla="*/ 0 w 262"/>
                  <a:gd name="T9" fmla="*/ 0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676">
                    <a:moveTo>
                      <a:pt x="11" y="0"/>
                    </a:moveTo>
                    <a:lnTo>
                      <a:pt x="262" y="669"/>
                    </a:lnTo>
                    <a:lnTo>
                      <a:pt x="251" y="676"/>
                    </a:lnTo>
                    <a:lnTo>
                      <a:pt x="0" y="11"/>
                    </a:lnTo>
                    <a:lnTo>
                      <a:pt x="11"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02" name="Freeform 112"/>
              <p:cNvSpPr/>
              <p:nvPr/>
            </p:nvSpPr>
            <p:spPr bwMode="auto">
              <a:xfrm>
                <a:off x="2621" y="2078"/>
                <a:ext cx="65" cy="168"/>
              </a:xfrm>
              <a:custGeom>
                <a:avLst/>
                <a:gdLst>
                  <a:gd name="T0" fmla="*/ 0 w 260"/>
                  <a:gd name="T1" fmla="*/ 0 h 675"/>
                  <a:gd name="T2" fmla="*/ 0 w 260"/>
                  <a:gd name="T3" fmla="*/ 0 h 675"/>
                  <a:gd name="T4" fmla="*/ 0 w 260"/>
                  <a:gd name="T5" fmla="*/ 0 h 675"/>
                  <a:gd name="T6" fmla="*/ 0 w 260"/>
                  <a:gd name="T7" fmla="*/ 0 h 675"/>
                  <a:gd name="T8" fmla="*/ 0 w 260"/>
                  <a:gd name="T9" fmla="*/ 0 h 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675">
                    <a:moveTo>
                      <a:pt x="8" y="0"/>
                    </a:moveTo>
                    <a:lnTo>
                      <a:pt x="260" y="670"/>
                    </a:lnTo>
                    <a:lnTo>
                      <a:pt x="246" y="675"/>
                    </a:lnTo>
                    <a:lnTo>
                      <a:pt x="0" y="13"/>
                    </a:lnTo>
                    <a:lnTo>
                      <a:pt x="8"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03" name="Freeform 113"/>
              <p:cNvSpPr/>
              <p:nvPr/>
            </p:nvSpPr>
            <p:spPr bwMode="auto">
              <a:xfrm>
                <a:off x="2652" y="2071"/>
                <a:ext cx="69" cy="168"/>
              </a:xfrm>
              <a:custGeom>
                <a:avLst/>
                <a:gdLst>
                  <a:gd name="T0" fmla="*/ 0 w 276"/>
                  <a:gd name="T1" fmla="*/ 0 h 670"/>
                  <a:gd name="T2" fmla="*/ 0 w 276"/>
                  <a:gd name="T3" fmla="*/ 0 h 670"/>
                  <a:gd name="T4" fmla="*/ 0 w 276"/>
                  <a:gd name="T5" fmla="*/ 0 h 670"/>
                  <a:gd name="T6" fmla="*/ 0 w 276"/>
                  <a:gd name="T7" fmla="*/ 0 h 670"/>
                  <a:gd name="T8" fmla="*/ 0 w 276"/>
                  <a:gd name="T9" fmla="*/ 0 h 6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670">
                    <a:moveTo>
                      <a:pt x="9" y="0"/>
                    </a:moveTo>
                    <a:lnTo>
                      <a:pt x="276" y="665"/>
                    </a:lnTo>
                    <a:lnTo>
                      <a:pt x="265" y="670"/>
                    </a:lnTo>
                    <a:lnTo>
                      <a:pt x="0" y="13"/>
                    </a:lnTo>
                    <a:lnTo>
                      <a:pt x="9"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04" name="Freeform 114"/>
              <p:cNvSpPr/>
              <p:nvPr/>
            </p:nvSpPr>
            <p:spPr bwMode="auto">
              <a:xfrm>
                <a:off x="2705" y="2066"/>
                <a:ext cx="75" cy="158"/>
              </a:xfrm>
              <a:custGeom>
                <a:avLst/>
                <a:gdLst>
                  <a:gd name="T0" fmla="*/ 0 w 299"/>
                  <a:gd name="T1" fmla="*/ 0 h 633"/>
                  <a:gd name="T2" fmla="*/ 0 w 299"/>
                  <a:gd name="T3" fmla="*/ 0 h 633"/>
                  <a:gd name="T4" fmla="*/ 0 w 299"/>
                  <a:gd name="T5" fmla="*/ 0 h 633"/>
                  <a:gd name="T6" fmla="*/ 0 w 299"/>
                  <a:gd name="T7" fmla="*/ 0 h 633"/>
                  <a:gd name="T8" fmla="*/ 0 w 299"/>
                  <a:gd name="T9" fmla="*/ 0 h 6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 h="633">
                    <a:moveTo>
                      <a:pt x="10" y="0"/>
                    </a:moveTo>
                    <a:lnTo>
                      <a:pt x="299" y="626"/>
                    </a:lnTo>
                    <a:lnTo>
                      <a:pt x="285" y="633"/>
                    </a:lnTo>
                    <a:lnTo>
                      <a:pt x="0" y="17"/>
                    </a:lnTo>
                    <a:lnTo>
                      <a:pt x="10"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05" name="Freeform 115"/>
              <p:cNvSpPr/>
              <p:nvPr/>
            </p:nvSpPr>
            <p:spPr bwMode="auto">
              <a:xfrm>
                <a:off x="3055" y="2028"/>
                <a:ext cx="105" cy="143"/>
              </a:xfrm>
              <a:custGeom>
                <a:avLst/>
                <a:gdLst>
                  <a:gd name="T0" fmla="*/ 0 w 420"/>
                  <a:gd name="T1" fmla="*/ 0 h 572"/>
                  <a:gd name="T2" fmla="*/ 0 w 420"/>
                  <a:gd name="T3" fmla="*/ 0 h 572"/>
                  <a:gd name="T4" fmla="*/ 0 w 420"/>
                  <a:gd name="T5" fmla="*/ 0 h 572"/>
                  <a:gd name="T6" fmla="*/ 0 w 420"/>
                  <a:gd name="T7" fmla="*/ 0 h 572"/>
                  <a:gd name="T8" fmla="*/ 0 w 420"/>
                  <a:gd name="T9" fmla="*/ 0 h 572"/>
                  <a:gd name="T10" fmla="*/ 0 w 420"/>
                  <a:gd name="T11" fmla="*/ 0 h 572"/>
                  <a:gd name="T12" fmla="*/ 0 w 420"/>
                  <a:gd name="T13" fmla="*/ 0 h 572"/>
                  <a:gd name="T14" fmla="*/ 0 w 420"/>
                  <a:gd name="T15" fmla="*/ 0 h 5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 h="572">
                    <a:moveTo>
                      <a:pt x="0" y="0"/>
                    </a:moveTo>
                    <a:lnTo>
                      <a:pt x="420" y="561"/>
                    </a:lnTo>
                    <a:lnTo>
                      <a:pt x="409" y="572"/>
                    </a:lnTo>
                    <a:lnTo>
                      <a:pt x="0" y="18"/>
                    </a:lnTo>
                    <a:lnTo>
                      <a:pt x="0" y="16"/>
                    </a:lnTo>
                    <a:lnTo>
                      <a:pt x="0" y="7"/>
                    </a:lnTo>
                    <a:lnTo>
                      <a:pt x="0" y="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06" name="Freeform 116"/>
              <p:cNvSpPr/>
              <p:nvPr/>
            </p:nvSpPr>
            <p:spPr bwMode="auto">
              <a:xfrm>
                <a:off x="3087" y="2026"/>
                <a:ext cx="111" cy="140"/>
              </a:xfrm>
              <a:custGeom>
                <a:avLst/>
                <a:gdLst>
                  <a:gd name="T0" fmla="*/ 0 w 441"/>
                  <a:gd name="T1" fmla="*/ 0 h 561"/>
                  <a:gd name="T2" fmla="*/ 0 w 441"/>
                  <a:gd name="T3" fmla="*/ 0 h 561"/>
                  <a:gd name="T4" fmla="*/ 0 w 441"/>
                  <a:gd name="T5" fmla="*/ 0 h 561"/>
                  <a:gd name="T6" fmla="*/ 0 w 441"/>
                  <a:gd name="T7" fmla="*/ 0 h 561"/>
                  <a:gd name="T8" fmla="*/ 0 w 441"/>
                  <a:gd name="T9" fmla="*/ 0 h 5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61">
                    <a:moveTo>
                      <a:pt x="0" y="0"/>
                    </a:moveTo>
                    <a:lnTo>
                      <a:pt x="441" y="547"/>
                    </a:lnTo>
                    <a:lnTo>
                      <a:pt x="430" y="561"/>
                    </a:lnTo>
                    <a:lnTo>
                      <a:pt x="0" y="21"/>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107" name="Freeform 117"/>
              <p:cNvSpPr/>
              <p:nvPr/>
            </p:nvSpPr>
            <p:spPr bwMode="auto">
              <a:xfrm>
                <a:off x="3120" y="2020"/>
                <a:ext cx="110" cy="134"/>
              </a:xfrm>
              <a:custGeom>
                <a:avLst/>
                <a:gdLst>
                  <a:gd name="T0" fmla="*/ 0 w 441"/>
                  <a:gd name="T1" fmla="*/ 0 h 537"/>
                  <a:gd name="T2" fmla="*/ 0 w 441"/>
                  <a:gd name="T3" fmla="*/ 0 h 537"/>
                  <a:gd name="T4" fmla="*/ 0 w 441"/>
                  <a:gd name="T5" fmla="*/ 0 h 537"/>
                  <a:gd name="T6" fmla="*/ 0 w 441"/>
                  <a:gd name="T7" fmla="*/ 0 h 537"/>
                  <a:gd name="T8" fmla="*/ 0 w 441"/>
                  <a:gd name="T9" fmla="*/ 0 h 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37">
                    <a:moveTo>
                      <a:pt x="0" y="0"/>
                    </a:moveTo>
                    <a:lnTo>
                      <a:pt x="441" y="517"/>
                    </a:lnTo>
                    <a:lnTo>
                      <a:pt x="430" y="537"/>
                    </a:lnTo>
                    <a:lnTo>
                      <a:pt x="0" y="2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8954" name="Group 118"/>
            <p:cNvGrpSpPr/>
            <p:nvPr/>
          </p:nvGrpSpPr>
          <p:grpSpPr bwMode="auto">
            <a:xfrm rot="-3214438">
              <a:off x="3801" y="903"/>
              <a:ext cx="461" cy="480"/>
              <a:chOff x="3481" y="3030"/>
              <a:chExt cx="1115" cy="1118"/>
            </a:xfrm>
          </p:grpSpPr>
          <p:sp>
            <p:nvSpPr>
              <p:cNvPr id="38956" name="Freeform 119"/>
              <p:cNvSpPr/>
              <p:nvPr/>
            </p:nvSpPr>
            <p:spPr bwMode="auto">
              <a:xfrm>
                <a:off x="3502" y="3068"/>
                <a:ext cx="1045" cy="1051"/>
              </a:xfrm>
              <a:custGeom>
                <a:avLst/>
                <a:gdLst>
                  <a:gd name="T0" fmla="*/ 1 w 4179"/>
                  <a:gd name="T1" fmla="*/ 1 h 4201"/>
                  <a:gd name="T2" fmla="*/ 1 w 4179"/>
                  <a:gd name="T3" fmla="*/ 1 h 4201"/>
                  <a:gd name="T4" fmla="*/ 1 w 4179"/>
                  <a:gd name="T5" fmla="*/ 1 h 4201"/>
                  <a:gd name="T6" fmla="*/ 1 w 4179"/>
                  <a:gd name="T7" fmla="*/ 1 h 4201"/>
                  <a:gd name="T8" fmla="*/ 1 w 4179"/>
                  <a:gd name="T9" fmla="*/ 1 h 4201"/>
                  <a:gd name="T10" fmla="*/ 1 w 4179"/>
                  <a:gd name="T11" fmla="*/ 1 h 4201"/>
                  <a:gd name="T12" fmla="*/ 1 w 4179"/>
                  <a:gd name="T13" fmla="*/ 1 h 4201"/>
                  <a:gd name="T14" fmla="*/ 1 w 4179"/>
                  <a:gd name="T15" fmla="*/ 1 h 4201"/>
                  <a:gd name="T16" fmla="*/ 1 w 4179"/>
                  <a:gd name="T17" fmla="*/ 1 h 4201"/>
                  <a:gd name="T18" fmla="*/ 1 w 4179"/>
                  <a:gd name="T19" fmla="*/ 1 h 4201"/>
                  <a:gd name="T20" fmla="*/ 1 w 4179"/>
                  <a:gd name="T21" fmla="*/ 1 h 4201"/>
                  <a:gd name="T22" fmla="*/ 1 w 4179"/>
                  <a:gd name="T23" fmla="*/ 1 h 4201"/>
                  <a:gd name="T24" fmla="*/ 1 w 4179"/>
                  <a:gd name="T25" fmla="*/ 0 h 4201"/>
                  <a:gd name="T26" fmla="*/ 1 w 4179"/>
                  <a:gd name="T27" fmla="*/ 1 h 4201"/>
                  <a:gd name="T28" fmla="*/ 1 w 4179"/>
                  <a:gd name="T29" fmla="*/ 0 h 4201"/>
                  <a:gd name="T30" fmla="*/ 1 w 4179"/>
                  <a:gd name="T31" fmla="*/ 0 h 4201"/>
                  <a:gd name="T32" fmla="*/ 0 w 4179"/>
                  <a:gd name="T33" fmla="*/ 0 h 4201"/>
                  <a:gd name="T34" fmla="*/ 0 w 4179"/>
                  <a:gd name="T35" fmla="*/ 0 h 4201"/>
                  <a:gd name="T36" fmla="*/ 1 w 4179"/>
                  <a:gd name="T37" fmla="*/ 0 h 4201"/>
                  <a:gd name="T38" fmla="*/ 0 w 4179"/>
                  <a:gd name="T39" fmla="*/ 0 h 4201"/>
                  <a:gd name="T40" fmla="*/ 0 w 4179"/>
                  <a:gd name="T41" fmla="*/ 0 h 4201"/>
                  <a:gd name="T42" fmla="*/ 0 w 4179"/>
                  <a:gd name="T43" fmla="*/ 0 h 4201"/>
                  <a:gd name="T44" fmla="*/ 0 w 4179"/>
                  <a:gd name="T45" fmla="*/ 0 h 4201"/>
                  <a:gd name="T46" fmla="*/ 0 w 4179"/>
                  <a:gd name="T47" fmla="*/ 0 h 4201"/>
                  <a:gd name="T48" fmla="*/ 0 w 4179"/>
                  <a:gd name="T49" fmla="*/ 0 h 4201"/>
                  <a:gd name="T50" fmla="*/ 0 w 4179"/>
                  <a:gd name="T51" fmla="*/ 0 h 4201"/>
                  <a:gd name="T52" fmla="*/ 0 w 4179"/>
                  <a:gd name="T53" fmla="*/ 0 h 4201"/>
                  <a:gd name="T54" fmla="*/ 0 w 4179"/>
                  <a:gd name="T55" fmla="*/ 0 h 4201"/>
                  <a:gd name="T56" fmla="*/ 0 w 4179"/>
                  <a:gd name="T57" fmla="*/ 0 h 4201"/>
                  <a:gd name="T58" fmla="*/ 0 w 4179"/>
                  <a:gd name="T59" fmla="*/ 0 h 4201"/>
                  <a:gd name="T60" fmla="*/ 0 w 4179"/>
                  <a:gd name="T61" fmla="*/ 1 h 4201"/>
                  <a:gd name="T62" fmla="*/ 1 w 4179"/>
                  <a:gd name="T63" fmla="*/ 1 h 4201"/>
                  <a:gd name="T64" fmla="*/ 1 w 4179"/>
                  <a:gd name="T65" fmla="*/ 1 h 4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79" h="4201">
                    <a:moveTo>
                      <a:pt x="3876" y="3410"/>
                    </a:moveTo>
                    <a:lnTo>
                      <a:pt x="3181" y="3544"/>
                    </a:lnTo>
                    <a:lnTo>
                      <a:pt x="2895" y="3172"/>
                    </a:lnTo>
                    <a:lnTo>
                      <a:pt x="3061" y="3147"/>
                    </a:lnTo>
                    <a:lnTo>
                      <a:pt x="3045" y="3126"/>
                    </a:lnTo>
                    <a:lnTo>
                      <a:pt x="3617" y="3068"/>
                    </a:lnTo>
                    <a:lnTo>
                      <a:pt x="3213" y="2534"/>
                    </a:lnTo>
                    <a:lnTo>
                      <a:pt x="3197" y="2534"/>
                    </a:lnTo>
                    <a:lnTo>
                      <a:pt x="3269" y="2634"/>
                    </a:lnTo>
                    <a:lnTo>
                      <a:pt x="2567" y="2767"/>
                    </a:lnTo>
                    <a:lnTo>
                      <a:pt x="2287" y="2395"/>
                    </a:lnTo>
                    <a:lnTo>
                      <a:pt x="2449" y="2371"/>
                    </a:lnTo>
                    <a:lnTo>
                      <a:pt x="2433" y="2349"/>
                    </a:lnTo>
                    <a:lnTo>
                      <a:pt x="3015" y="2289"/>
                    </a:lnTo>
                    <a:lnTo>
                      <a:pt x="3068" y="2343"/>
                    </a:lnTo>
                    <a:lnTo>
                      <a:pt x="2724" y="1890"/>
                    </a:lnTo>
                    <a:lnTo>
                      <a:pt x="2689" y="1893"/>
                    </a:lnTo>
                    <a:lnTo>
                      <a:pt x="2762" y="1991"/>
                    </a:lnTo>
                    <a:lnTo>
                      <a:pt x="2061" y="2126"/>
                    </a:lnTo>
                    <a:lnTo>
                      <a:pt x="1779" y="1751"/>
                    </a:lnTo>
                    <a:lnTo>
                      <a:pt x="1945" y="1730"/>
                    </a:lnTo>
                    <a:lnTo>
                      <a:pt x="1929" y="1708"/>
                    </a:lnTo>
                    <a:lnTo>
                      <a:pt x="2507" y="1651"/>
                    </a:lnTo>
                    <a:lnTo>
                      <a:pt x="2654" y="1793"/>
                    </a:lnTo>
                    <a:lnTo>
                      <a:pt x="2246" y="1252"/>
                    </a:lnTo>
                    <a:lnTo>
                      <a:pt x="2243" y="1252"/>
                    </a:lnTo>
                    <a:lnTo>
                      <a:pt x="2317" y="1352"/>
                    </a:lnTo>
                    <a:lnTo>
                      <a:pt x="1613" y="1486"/>
                    </a:lnTo>
                    <a:lnTo>
                      <a:pt x="1331" y="1114"/>
                    </a:lnTo>
                    <a:lnTo>
                      <a:pt x="1497" y="1090"/>
                    </a:lnTo>
                    <a:lnTo>
                      <a:pt x="1481" y="1067"/>
                    </a:lnTo>
                    <a:lnTo>
                      <a:pt x="2061" y="1010"/>
                    </a:lnTo>
                    <a:lnTo>
                      <a:pt x="1846" y="728"/>
                    </a:lnTo>
                    <a:lnTo>
                      <a:pt x="1168" y="859"/>
                    </a:lnTo>
                    <a:lnTo>
                      <a:pt x="885" y="483"/>
                    </a:lnTo>
                    <a:lnTo>
                      <a:pt x="1049" y="462"/>
                    </a:lnTo>
                    <a:lnTo>
                      <a:pt x="1035" y="441"/>
                    </a:lnTo>
                    <a:lnTo>
                      <a:pt x="1586" y="383"/>
                    </a:lnTo>
                    <a:lnTo>
                      <a:pt x="1405" y="141"/>
                    </a:lnTo>
                    <a:lnTo>
                      <a:pt x="1347" y="147"/>
                    </a:lnTo>
                    <a:lnTo>
                      <a:pt x="1421" y="247"/>
                    </a:lnTo>
                    <a:lnTo>
                      <a:pt x="717" y="381"/>
                    </a:lnTo>
                    <a:lnTo>
                      <a:pt x="435" y="9"/>
                    </a:lnTo>
                    <a:lnTo>
                      <a:pt x="475" y="4"/>
                    </a:lnTo>
                    <a:lnTo>
                      <a:pt x="459" y="0"/>
                    </a:lnTo>
                    <a:lnTo>
                      <a:pt x="437" y="0"/>
                    </a:lnTo>
                    <a:lnTo>
                      <a:pt x="407" y="4"/>
                    </a:lnTo>
                    <a:lnTo>
                      <a:pt x="375" y="9"/>
                    </a:lnTo>
                    <a:lnTo>
                      <a:pt x="336" y="14"/>
                    </a:lnTo>
                    <a:lnTo>
                      <a:pt x="299" y="20"/>
                    </a:lnTo>
                    <a:lnTo>
                      <a:pt x="255" y="27"/>
                    </a:lnTo>
                    <a:lnTo>
                      <a:pt x="215" y="36"/>
                    </a:lnTo>
                    <a:lnTo>
                      <a:pt x="174" y="44"/>
                    </a:lnTo>
                    <a:lnTo>
                      <a:pt x="133" y="52"/>
                    </a:lnTo>
                    <a:lnTo>
                      <a:pt x="98" y="60"/>
                    </a:lnTo>
                    <a:lnTo>
                      <a:pt x="65" y="66"/>
                    </a:lnTo>
                    <a:lnTo>
                      <a:pt x="38" y="74"/>
                    </a:lnTo>
                    <a:lnTo>
                      <a:pt x="19" y="76"/>
                    </a:lnTo>
                    <a:lnTo>
                      <a:pt x="6" y="82"/>
                    </a:lnTo>
                    <a:lnTo>
                      <a:pt x="0" y="82"/>
                    </a:lnTo>
                    <a:lnTo>
                      <a:pt x="913" y="1442"/>
                    </a:lnTo>
                    <a:lnTo>
                      <a:pt x="1151" y="1456"/>
                    </a:lnTo>
                    <a:lnTo>
                      <a:pt x="2211" y="2826"/>
                    </a:lnTo>
                    <a:lnTo>
                      <a:pt x="2017" y="2976"/>
                    </a:lnTo>
                    <a:lnTo>
                      <a:pt x="2925" y="4201"/>
                    </a:lnTo>
                    <a:lnTo>
                      <a:pt x="4179" y="3812"/>
                    </a:lnTo>
                    <a:lnTo>
                      <a:pt x="3876" y="3410"/>
                    </a:lnTo>
                    <a:close/>
                  </a:path>
                </a:pathLst>
              </a:custGeom>
              <a:solidFill>
                <a:srgbClr val="7FDD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57" name="Freeform 120"/>
              <p:cNvSpPr/>
              <p:nvPr/>
            </p:nvSpPr>
            <p:spPr bwMode="auto">
              <a:xfrm>
                <a:off x="3621" y="3064"/>
                <a:ext cx="33" cy="5"/>
              </a:xfrm>
              <a:custGeom>
                <a:avLst/>
                <a:gdLst>
                  <a:gd name="T0" fmla="*/ 0 w 133"/>
                  <a:gd name="T1" fmla="*/ 0 h 20"/>
                  <a:gd name="T2" fmla="*/ 0 w 133"/>
                  <a:gd name="T3" fmla="*/ 0 h 20"/>
                  <a:gd name="T4" fmla="*/ 0 w 133"/>
                  <a:gd name="T5" fmla="*/ 0 h 20"/>
                  <a:gd name="T6" fmla="*/ 0 w 133"/>
                  <a:gd name="T7" fmla="*/ 0 h 20"/>
                  <a:gd name="T8" fmla="*/ 0 w 133"/>
                  <a:gd name="T9" fmla="*/ 0 h 20"/>
                  <a:gd name="T10" fmla="*/ 0 w 133"/>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 h="20">
                    <a:moveTo>
                      <a:pt x="133" y="11"/>
                    </a:moveTo>
                    <a:lnTo>
                      <a:pt x="126" y="0"/>
                    </a:lnTo>
                    <a:lnTo>
                      <a:pt x="0" y="20"/>
                    </a:lnTo>
                    <a:lnTo>
                      <a:pt x="3" y="20"/>
                    </a:lnTo>
                    <a:lnTo>
                      <a:pt x="6" y="20"/>
                    </a:lnTo>
                    <a:lnTo>
                      <a:pt x="133"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58" name="Freeform 121"/>
              <p:cNvSpPr/>
              <p:nvPr/>
            </p:nvSpPr>
            <p:spPr bwMode="auto">
              <a:xfrm>
                <a:off x="3611" y="3067"/>
                <a:ext cx="246" cy="96"/>
              </a:xfrm>
              <a:custGeom>
                <a:avLst/>
                <a:gdLst>
                  <a:gd name="T0" fmla="*/ 0 w 986"/>
                  <a:gd name="T1" fmla="*/ 0 h 386"/>
                  <a:gd name="T2" fmla="*/ 0 w 986"/>
                  <a:gd name="T3" fmla="*/ 0 h 386"/>
                  <a:gd name="T4" fmla="*/ 0 w 986"/>
                  <a:gd name="T5" fmla="*/ 0 h 386"/>
                  <a:gd name="T6" fmla="*/ 0 w 986"/>
                  <a:gd name="T7" fmla="*/ 0 h 386"/>
                  <a:gd name="T8" fmla="*/ 0 w 986"/>
                  <a:gd name="T9" fmla="*/ 0 h 386"/>
                  <a:gd name="T10" fmla="*/ 0 w 986"/>
                  <a:gd name="T11" fmla="*/ 0 h 386"/>
                  <a:gd name="T12" fmla="*/ 0 w 986"/>
                  <a:gd name="T13" fmla="*/ 0 h 386"/>
                  <a:gd name="T14" fmla="*/ 0 w 986"/>
                  <a:gd name="T15" fmla="*/ 0 h 386"/>
                  <a:gd name="T16" fmla="*/ 0 w 986"/>
                  <a:gd name="T17" fmla="*/ 0 h 386"/>
                  <a:gd name="T18" fmla="*/ 0 w 986"/>
                  <a:gd name="T19" fmla="*/ 0 h 3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6" h="386">
                    <a:moveTo>
                      <a:pt x="282" y="386"/>
                    </a:moveTo>
                    <a:lnTo>
                      <a:pt x="986" y="252"/>
                    </a:lnTo>
                    <a:lnTo>
                      <a:pt x="912" y="152"/>
                    </a:lnTo>
                    <a:lnTo>
                      <a:pt x="328" y="206"/>
                    </a:lnTo>
                    <a:lnTo>
                      <a:pt x="173" y="0"/>
                    </a:lnTo>
                    <a:lnTo>
                      <a:pt x="46" y="9"/>
                    </a:lnTo>
                    <a:lnTo>
                      <a:pt x="43" y="9"/>
                    </a:lnTo>
                    <a:lnTo>
                      <a:pt x="40" y="9"/>
                    </a:lnTo>
                    <a:lnTo>
                      <a:pt x="0" y="14"/>
                    </a:lnTo>
                    <a:lnTo>
                      <a:pt x="282" y="386"/>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59" name="Freeform 122"/>
              <p:cNvSpPr/>
              <p:nvPr/>
            </p:nvSpPr>
            <p:spPr bwMode="auto">
              <a:xfrm>
                <a:off x="3648" y="3044"/>
                <a:ext cx="146" cy="20"/>
              </a:xfrm>
              <a:custGeom>
                <a:avLst/>
                <a:gdLst>
                  <a:gd name="T0" fmla="*/ 0 w 580"/>
                  <a:gd name="T1" fmla="*/ 0 h 81"/>
                  <a:gd name="T2" fmla="*/ 0 w 580"/>
                  <a:gd name="T3" fmla="*/ 0 h 81"/>
                  <a:gd name="T4" fmla="*/ 0 w 580"/>
                  <a:gd name="T5" fmla="*/ 0 h 81"/>
                  <a:gd name="T6" fmla="*/ 0 w 580"/>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1">
                    <a:moveTo>
                      <a:pt x="0" y="60"/>
                    </a:moveTo>
                    <a:lnTo>
                      <a:pt x="16" y="81"/>
                    </a:lnTo>
                    <a:lnTo>
                      <a:pt x="580" y="0"/>
                    </a:lnTo>
                    <a:lnTo>
                      <a:pt x="0" y="60"/>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60" name="Freeform 123"/>
              <p:cNvSpPr/>
              <p:nvPr/>
            </p:nvSpPr>
            <p:spPr bwMode="auto">
              <a:xfrm>
                <a:off x="3794" y="3044"/>
                <a:ext cx="59" cy="60"/>
              </a:xfrm>
              <a:custGeom>
                <a:avLst/>
                <a:gdLst>
                  <a:gd name="T0" fmla="*/ 0 w 240"/>
                  <a:gd name="T1" fmla="*/ 0 h 238"/>
                  <a:gd name="T2" fmla="*/ 0 w 240"/>
                  <a:gd name="T3" fmla="*/ 0 h 238"/>
                  <a:gd name="T4" fmla="*/ 0 w 240"/>
                  <a:gd name="T5" fmla="*/ 0 h 238"/>
                  <a:gd name="T6" fmla="*/ 0 w 240"/>
                  <a:gd name="T7" fmla="*/ 0 h 2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238">
                    <a:moveTo>
                      <a:pt x="240" y="238"/>
                    </a:moveTo>
                    <a:lnTo>
                      <a:pt x="0" y="0"/>
                    </a:lnTo>
                    <a:lnTo>
                      <a:pt x="117" y="157"/>
                    </a:lnTo>
                    <a:lnTo>
                      <a:pt x="240" y="238"/>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61" name="Freeform 124"/>
              <p:cNvSpPr/>
              <p:nvPr/>
            </p:nvSpPr>
            <p:spPr bwMode="auto">
              <a:xfrm>
                <a:off x="3823" y="3083"/>
                <a:ext cx="30" cy="22"/>
              </a:xfrm>
              <a:custGeom>
                <a:avLst/>
                <a:gdLst>
                  <a:gd name="T0" fmla="*/ 0 w 123"/>
                  <a:gd name="T1" fmla="*/ 0 h 87"/>
                  <a:gd name="T2" fmla="*/ 0 w 123"/>
                  <a:gd name="T3" fmla="*/ 0 h 87"/>
                  <a:gd name="T4" fmla="*/ 0 w 123"/>
                  <a:gd name="T5" fmla="*/ 0 h 87"/>
                  <a:gd name="T6" fmla="*/ 0 w 123"/>
                  <a:gd name="T7" fmla="*/ 0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3" h="87">
                    <a:moveTo>
                      <a:pt x="65" y="87"/>
                    </a:moveTo>
                    <a:lnTo>
                      <a:pt x="123" y="81"/>
                    </a:lnTo>
                    <a:lnTo>
                      <a:pt x="0" y="0"/>
                    </a:lnTo>
                    <a:lnTo>
                      <a:pt x="65" y="87"/>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62" name="Freeform 125"/>
              <p:cNvSpPr/>
              <p:nvPr/>
            </p:nvSpPr>
            <p:spPr bwMode="auto">
              <a:xfrm>
                <a:off x="3652" y="3044"/>
                <a:ext cx="171" cy="39"/>
              </a:xfrm>
              <a:custGeom>
                <a:avLst/>
                <a:gdLst>
                  <a:gd name="T0" fmla="*/ 0 w 681"/>
                  <a:gd name="T1" fmla="*/ 0 h 157"/>
                  <a:gd name="T2" fmla="*/ 0 w 681"/>
                  <a:gd name="T3" fmla="*/ 0 h 157"/>
                  <a:gd name="T4" fmla="*/ 0 w 681"/>
                  <a:gd name="T5" fmla="*/ 0 h 157"/>
                  <a:gd name="T6" fmla="*/ 0 w 681"/>
                  <a:gd name="T7" fmla="*/ 0 h 157"/>
                  <a:gd name="T8" fmla="*/ 0 w 681"/>
                  <a:gd name="T9" fmla="*/ 0 h 157"/>
                  <a:gd name="T10" fmla="*/ 0 w 681"/>
                  <a:gd name="T11" fmla="*/ 0 h 1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1" h="157">
                    <a:moveTo>
                      <a:pt x="534" y="60"/>
                    </a:moveTo>
                    <a:lnTo>
                      <a:pt x="681" y="157"/>
                    </a:lnTo>
                    <a:lnTo>
                      <a:pt x="564" y="0"/>
                    </a:lnTo>
                    <a:lnTo>
                      <a:pt x="0" y="81"/>
                    </a:lnTo>
                    <a:lnTo>
                      <a:pt x="7" y="92"/>
                    </a:lnTo>
                    <a:lnTo>
                      <a:pt x="534" y="60"/>
                    </a:lnTo>
                    <a:close/>
                  </a:path>
                </a:pathLst>
              </a:custGeom>
              <a:solidFill>
                <a:srgbClr val="2642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63" name="Freeform 126"/>
              <p:cNvSpPr/>
              <p:nvPr/>
            </p:nvSpPr>
            <p:spPr bwMode="auto">
              <a:xfrm>
                <a:off x="3654" y="3059"/>
                <a:ext cx="185" cy="60"/>
              </a:xfrm>
              <a:custGeom>
                <a:avLst/>
                <a:gdLst>
                  <a:gd name="T0" fmla="*/ 0 w 739"/>
                  <a:gd name="T1" fmla="*/ 0 h 238"/>
                  <a:gd name="T2" fmla="*/ 0 w 739"/>
                  <a:gd name="T3" fmla="*/ 0 h 238"/>
                  <a:gd name="T4" fmla="*/ 0 w 739"/>
                  <a:gd name="T5" fmla="*/ 0 h 238"/>
                  <a:gd name="T6" fmla="*/ 0 w 739"/>
                  <a:gd name="T7" fmla="*/ 0 h 238"/>
                  <a:gd name="T8" fmla="*/ 0 w 739"/>
                  <a:gd name="T9" fmla="*/ 0 h 238"/>
                  <a:gd name="T10" fmla="*/ 0 w 739"/>
                  <a:gd name="T11" fmla="*/ 0 h 2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9" h="238">
                    <a:moveTo>
                      <a:pt x="527" y="0"/>
                    </a:moveTo>
                    <a:lnTo>
                      <a:pt x="0" y="32"/>
                    </a:lnTo>
                    <a:lnTo>
                      <a:pt x="155" y="238"/>
                    </a:lnTo>
                    <a:lnTo>
                      <a:pt x="739" y="184"/>
                    </a:lnTo>
                    <a:lnTo>
                      <a:pt x="674" y="97"/>
                    </a:lnTo>
                    <a:lnTo>
                      <a:pt x="527" y="0"/>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64" name="Freeform 127"/>
              <p:cNvSpPr/>
              <p:nvPr/>
            </p:nvSpPr>
            <p:spPr bwMode="auto">
              <a:xfrm>
                <a:off x="3945" y="3224"/>
                <a:ext cx="25" cy="26"/>
              </a:xfrm>
              <a:custGeom>
                <a:avLst/>
                <a:gdLst>
                  <a:gd name="T0" fmla="*/ 0 w 101"/>
                  <a:gd name="T1" fmla="*/ 0 h 103"/>
                  <a:gd name="T2" fmla="*/ 0 w 101"/>
                  <a:gd name="T3" fmla="*/ 0 h 103"/>
                  <a:gd name="T4" fmla="*/ 0 w 101"/>
                  <a:gd name="T5" fmla="*/ 0 h 103"/>
                  <a:gd name="T6" fmla="*/ 0 w 101"/>
                  <a:gd name="T7" fmla="*/ 0 h 103"/>
                  <a:gd name="T8" fmla="*/ 0 w 101"/>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103">
                    <a:moveTo>
                      <a:pt x="76" y="103"/>
                    </a:moveTo>
                    <a:lnTo>
                      <a:pt x="101" y="98"/>
                    </a:lnTo>
                    <a:lnTo>
                      <a:pt x="28" y="0"/>
                    </a:lnTo>
                    <a:lnTo>
                      <a:pt x="0" y="3"/>
                    </a:lnTo>
                    <a:lnTo>
                      <a:pt x="76"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65" name="Freeform 128"/>
              <p:cNvSpPr/>
              <p:nvPr/>
            </p:nvSpPr>
            <p:spPr bwMode="auto">
              <a:xfrm>
                <a:off x="3724" y="3184"/>
                <a:ext cx="240" cy="99"/>
              </a:xfrm>
              <a:custGeom>
                <a:avLst/>
                <a:gdLst>
                  <a:gd name="T0" fmla="*/ 0 w 961"/>
                  <a:gd name="T1" fmla="*/ 0 h 397"/>
                  <a:gd name="T2" fmla="*/ 0 w 961"/>
                  <a:gd name="T3" fmla="*/ 0 h 397"/>
                  <a:gd name="T4" fmla="*/ 0 w 961"/>
                  <a:gd name="T5" fmla="*/ 0 h 397"/>
                  <a:gd name="T6" fmla="*/ 0 w 961"/>
                  <a:gd name="T7" fmla="*/ 0 h 397"/>
                  <a:gd name="T8" fmla="*/ 0 w 961"/>
                  <a:gd name="T9" fmla="*/ 0 h 397"/>
                  <a:gd name="T10" fmla="*/ 0 w 961"/>
                  <a:gd name="T11" fmla="*/ 0 h 397"/>
                  <a:gd name="T12" fmla="*/ 0 w 96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1" h="397">
                    <a:moveTo>
                      <a:pt x="329" y="217"/>
                    </a:moveTo>
                    <a:lnTo>
                      <a:pt x="164" y="0"/>
                    </a:lnTo>
                    <a:lnTo>
                      <a:pt x="0" y="21"/>
                    </a:lnTo>
                    <a:lnTo>
                      <a:pt x="283" y="397"/>
                    </a:lnTo>
                    <a:lnTo>
                      <a:pt x="961" y="266"/>
                    </a:lnTo>
                    <a:lnTo>
                      <a:pt x="885" y="166"/>
                    </a:lnTo>
                    <a:lnTo>
                      <a:pt x="329" y="217"/>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66" name="Freeform 129"/>
              <p:cNvSpPr/>
              <p:nvPr/>
            </p:nvSpPr>
            <p:spPr bwMode="auto">
              <a:xfrm>
                <a:off x="3899" y="3163"/>
                <a:ext cx="7" cy="1"/>
              </a:xfrm>
              <a:custGeom>
                <a:avLst/>
                <a:gdLst>
                  <a:gd name="T0" fmla="*/ 0 w 30"/>
                  <a:gd name="T1" fmla="*/ 0 h 2"/>
                  <a:gd name="T2" fmla="*/ 0 w 30"/>
                  <a:gd name="T3" fmla="*/ 1 h 2"/>
                  <a:gd name="T4" fmla="*/ 0 w 30"/>
                  <a:gd name="T5" fmla="*/ 1 h 2"/>
                  <a:gd name="T6" fmla="*/ 0 w 30"/>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2">
                    <a:moveTo>
                      <a:pt x="30" y="0"/>
                    </a:moveTo>
                    <a:lnTo>
                      <a:pt x="0" y="2"/>
                    </a:lnTo>
                    <a:lnTo>
                      <a:pt x="3" y="2"/>
                    </a:lnTo>
                    <a:lnTo>
                      <a:pt x="30" y="0"/>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67" name="Freeform 130"/>
              <p:cNvSpPr/>
              <p:nvPr/>
            </p:nvSpPr>
            <p:spPr bwMode="auto">
              <a:xfrm>
                <a:off x="3906" y="3163"/>
                <a:ext cx="60" cy="61"/>
              </a:xfrm>
              <a:custGeom>
                <a:avLst/>
                <a:gdLst>
                  <a:gd name="T0" fmla="*/ 0 w 239"/>
                  <a:gd name="T1" fmla="*/ 0 h 244"/>
                  <a:gd name="T2" fmla="*/ 0 w 239"/>
                  <a:gd name="T3" fmla="*/ 0 h 244"/>
                  <a:gd name="T4" fmla="*/ 0 w 239"/>
                  <a:gd name="T5" fmla="*/ 0 h 244"/>
                  <a:gd name="T6" fmla="*/ 0 w 239"/>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9" h="244">
                    <a:moveTo>
                      <a:pt x="239" y="238"/>
                    </a:moveTo>
                    <a:lnTo>
                      <a:pt x="0" y="0"/>
                    </a:lnTo>
                    <a:lnTo>
                      <a:pt x="182" y="244"/>
                    </a:lnTo>
                    <a:lnTo>
                      <a:pt x="239" y="238"/>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68" name="Freeform 131"/>
              <p:cNvSpPr/>
              <p:nvPr/>
            </p:nvSpPr>
            <p:spPr bwMode="auto">
              <a:xfrm>
                <a:off x="3761" y="3164"/>
                <a:ext cx="138" cy="20"/>
              </a:xfrm>
              <a:custGeom>
                <a:avLst/>
                <a:gdLst>
                  <a:gd name="T0" fmla="*/ 0 w 554"/>
                  <a:gd name="T1" fmla="*/ 0 h 79"/>
                  <a:gd name="T2" fmla="*/ 0 w 554"/>
                  <a:gd name="T3" fmla="*/ 0 h 79"/>
                  <a:gd name="T4" fmla="*/ 0 w 554"/>
                  <a:gd name="T5" fmla="*/ 0 h 79"/>
                  <a:gd name="T6" fmla="*/ 0 w 554"/>
                  <a:gd name="T7" fmla="*/ 0 h 79"/>
                  <a:gd name="T8" fmla="*/ 0 w 554"/>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4" h="79">
                    <a:moveTo>
                      <a:pt x="14" y="79"/>
                    </a:moveTo>
                    <a:lnTo>
                      <a:pt x="554" y="0"/>
                    </a:lnTo>
                    <a:lnTo>
                      <a:pt x="551" y="0"/>
                    </a:lnTo>
                    <a:lnTo>
                      <a:pt x="0" y="58"/>
                    </a:lnTo>
                    <a:lnTo>
                      <a:pt x="14" y="79"/>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69" name="Freeform 132"/>
              <p:cNvSpPr/>
              <p:nvPr/>
            </p:nvSpPr>
            <p:spPr bwMode="auto">
              <a:xfrm>
                <a:off x="3899" y="3163"/>
                <a:ext cx="53" cy="62"/>
              </a:xfrm>
              <a:custGeom>
                <a:avLst/>
                <a:gdLst>
                  <a:gd name="T0" fmla="*/ 0 w 209"/>
                  <a:gd name="T1" fmla="*/ 0 h 247"/>
                  <a:gd name="T2" fmla="*/ 0 w 209"/>
                  <a:gd name="T3" fmla="*/ 0 h 247"/>
                  <a:gd name="T4" fmla="*/ 0 w 209"/>
                  <a:gd name="T5" fmla="*/ 0 h 247"/>
                  <a:gd name="T6" fmla="*/ 0 w 209"/>
                  <a:gd name="T7" fmla="*/ 0 h 247"/>
                  <a:gd name="T8" fmla="*/ 0 w 209"/>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247">
                    <a:moveTo>
                      <a:pt x="181" y="247"/>
                    </a:moveTo>
                    <a:lnTo>
                      <a:pt x="209" y="244"/>
                    </a:lnTo>
                    <a:lnTo>
                      <a:pt x="27" y="0"/>
                    </a:lnTo>
                    <a:lnTo>
                      <a:pt x="0" y="2"/>
                    </a:lnTo>
                    <a:lnTo>
                      <a:pt x="181" y="247"/>
                    </a:lnTo>
                    <a:close/>
                  </a:path>
                </a:pathLst>
              </a:custGeom>
              <a:solidFill>
                <a:srgbClr val="2642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70" name="Freeform 133"/>
              <p:cNvSpPr/>
              <p:nvPr/>
            </p:nvSpPr>
            <p:spPr bwMode="auto">
              <a:xfrm>
                <a:off x="3764" y="3164"/>
                <a:ext cx="181" cy="74"/>
              </a:xfrm>
              <a:custGeom>
                <a:avLst/>
                <a:gdLst>
                  <a:gd name="T0" fmla="*/ 0 w 721"/>
                  <a:gd name="T1" fmla="*/ 0 h 296"/>
                  <a:gd name="T2" fmla="*/ 0 w 721"/>
                  <a:gd name="T3" fmla="*/ 0 h 296"/>
                  <a:gd name="T4" fmla="*/ 0 w 721"/>
                  <a:gd name="T5" fmla="*/ 0 h 296"/>
                  <a:gd name="T6" fmla="*/ 0 w 721"/>
                  <a:gd name="T7" fmla="*/ 0 h 296"/>
                  <a:gd name="T8" fmla="*/ 0 w 72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1" h="296">
                    <a:moveTo>
                      <a:pt x="721" y="245"/>
                    </a:moveTo>
                    <a:lnTo>
                      <a:pt x="540" y="0"/>
                    </a:lnTo>
                    <a:lnTo>
                      <a:pt x="0" y="79"/>
                    </a:lnTo>
                    <a:lnTo>
                      <a:pt x="165" y="296"/>
                    </a:lnTo>
                    <a:lnTo>
                      <a:pt x="721" y="245"/>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71" name="Freeform 134"/>
              <p:cNvSpPr/>
              <p:nvPr/>
            </p:nvSpPr>
            <p:spPr bwMode="auto">
              <a:xfrm>
                <a:off x="3835" y="3341"/>
                <a:ext cx="246" cy="99"/>
              </a:xfrm>
              <a:custGeom>
                <a:avLst/>
                <a:gdLst>
                  <a:gd name="T0" fmla="*/ 0 w 986"/>
                  <a:gd name="T1" fmla="*/ 0 h 396"/>
                  <a:gd name="T2" fmla="*/ 0 w 986"/>
                  <a:gd name="T3" fmla="*/ 0 h 396"/>
                  <a:gd name="T4" fmla="*/ 0 w 986"/>
                  <a:gd name="T5" fmla="*/ 0 h 396"/>
                  <a:gd name="T6" fmla="*/ 0 w 986"/>
                  <a:gd name="T7" fmla="*/ 0 h 396"/>
                  <a:gd name="T8" fmla="*/ 0 w 986"/>
                  <a:gd name="T9" fmla="*/ 0 h 396"/>
                  <a:gd name="T10" fmla="*/ 0 w 986"/>
                  <a:gd name="T11" fmla="*/ 0 h 396"/>
                  <a:gd name="T12" fmla="*/ 0 w 986"/>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6" h="396">
                    <a:moveTo>
                      <a:pt x="166" y="0"/>
                    </a:moveTo>
                    <a:lnTo>
                      <a:pt x="0" y="24"/>
                    </a:lnTo>
                    <a:lnTo>
                      <a:pt x="282" y="396"/>
                    </a:lnTo>
                    <a:lnTo>
                      <a:pt x="986" y="262"/>
                    </a:lnTo>
                    <a:lnTo>
                      <a:pt x="912" y="162"/>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72" name="Freeform 135"/>
              <p:cNvSpPr/>
              <p:nvPr/>
            </p:nvSpPr>
            <p:spPr bwMode="auto">
              <a:xfrm>
                <a:off x="4018" y="3320"/>
                <a:ext cx="1" cy="1"/>
              </a:xfrm>
              <a:custGeom>
                <a:avLst/>
                <a:gdLst>
                  <a:gd name="T0" fmla="*/ 0 w 1"/>
                  <a:gd name="T1" fmla="*/ 0 h 3"/>
                  <a:gd name="T2" fmla="*/ 0 w 1"/>
                  <a:gd name="T3" fmla="*/ 0 h 3"/>
                  <a:gd name="T4" fmla="*/ 0 w 1"/>
                  <a:gd name="T5" fmla="*/ 0 h 3"/>
                  <a:gd name="T6" fmla="*/ 0 60000 65536"/>
                  <a:gd name="T7" fmla="*/ 0 60000 65536"/>
                  <a:gd name="T8" fmla="*/ 0 60000 65536"/>
                </a:gdLst>
                <a:ahLst/>
                <a:cxnLst>
                  <a:cxn ang="T6">
                    <a:pos x="T0" y="T1"/>
                  </a:cxn>
                  <a:cxn ang="T7">
                    <a:pos x="T2" y="T3"/>
                  </a:cxn>
                  <a:cxn ang="T8">
                    <a:pos x="T4" y="T5"/>
                  </a:cxn>
                </a:cxnLst>
                <a:rect l="0" t="0" r="r" b="b"/>
                <a:pathLst>
                  <a:path w="1" h="3">
                    <a:moveTo>
                      <a:pt x="0" y="0"/>
                    </a:moveTo>
                    <a:lnTo>
                      <a:pt x="0" y="3"/>
                    </a:lnTo>
                    <a:lnTo>
                      <a:pt x="0" y="0"/>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73" name="Freeform 136"/>
              <p:cNvSpPr/>
              <p:nvPr/>
            </p:nvSpPr>
            <p:spPr bwMode="auto">
              <a:xfrm>
                <a:off x="4018" y="3320"/>
                <a:ext cx="59" cy="61"/>
              </a:xfrm>
              <a:custGeom>
                <a:avLst/>
                <a:gdLst>
                  <a:gd name="T0" fmla="*/ 0 w 240"/>
                  <a:gd name="T1" fmla="*/ 0 h 245"/>
                  <a:gd name="T2" fmla="*/ 0 w 240"/>
                  <a:gd name="T3" fmla="*/ 0 h 245"/>
                  <a:gd name="T4" fmla="*/ 0 w 240"/>
                  <a:gd name="T5" fmla="*/ 0 h 245"/>
                  <a:gd name="T6" fmla="*/ 0 w 240"/>
                  <a:gd name="T7" fmla="*/ 0 h 245"/>
                  <a:gd name="T8" fmla="*/ 0 w 240"/>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45">
                    <a:moveTo>
                      <a:pt x="185" y="245"/>
                    </a:moveTo>
                    <a:lnTo>
                      <a:pt x="240" y="240"/>
                    </a:lnTo>
                    <a:lnTo>
                      <a:pt x="0" y="0"/>
                    </a:lnTo>
                    <a:lnTo>
                      <a:pt x="95" y="131"/>
                    </a:lnTo>
                    <a:lnTo>
                      <a:pt x="185" y="245"/>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74" name="Freeform 137"/>
              <p:cNvSpPr/>
              <p:nvPr/>
            </p:nvSpPr>
            <p:spPr bwMode="auto">
              <a:xfrm>
                <a:off x="3872" y="3321"/>
                <a:ext cx="146" cy="20"/>
              </a:xfrm>
              <a:custGeom>
                <a:avLst/>
                <a:gdLst>
                  <a:gd name="T0" fmla="*/ 0 w 580"/>
                  <a:gd name="T1" fmla="*/ 0 h 80"/>
                  <a:gd name="T2" fmla="*/ 0 w 580"/>
                  <a:gd name="T3" fmla="*/ 0 h 80"/>
                  <a:gd name="T4" fmla="*/ 0 w 580"/>
                  <a:gd name="T5" fmla="*/ 0 h 80"/>
                  <a:gd name="T6" fmla="*/ 0 w 58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0">
                    <a:moveTo>
                      <a:pt x="16" y="80"/>
                    </a:moveTo>
                    <a:lnTo>
                      <a:pt x="580" y="0"/>
                    </a:lnTo>
                    <a:lnTo>
                      <a:pt x="0" y="57"/>
                    </a:lnTo>
                    <a:lnTo>
                      <a:pt x="16" y="80"/>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75" name="Freeform 138"/>
              <p:cNvSpPr/>
              <p:nvPr/>
            </p:nvSpPr>
            <p:spPr bwMode="auto">
              <a:xfrm>
                <a:off x="4041" y="3353"/>
                <a:ext cx="23" cy="28"/>
              </a:xfrm>
              <a:custGeom>
                <a:avLst/>
                <a:gdLst>
                  <a:gd name="T0" fmla="*/ 0 w 90"/>
                  <a:gd name="T1" fmla="*/ 0 h 114"/>
                  <a:gd name="T2" fmla="*/ 0 w 90"/>
                  <a:gd name="T3" fmla="*/ 0 h 114"/>
                  <a:gd name="T4" fmla="*/ 0 w 90"/>
                  <a:gd name="T5" fmla="*/ 0 h 114"/>
                  <a:gd name="T6" fmla="*/ 0 w 90"/>
                  <a:gd name="T7" fmla="*/ 0 h 1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14">
                    <a:moveTo>
                      <a:pt x="87" y="114"/>
                    </a:moveTo>
                    <a:lnTo>
                      <a:pt x="90" y="114"/>
                    </a:lnTo>
                    <a:lnTo>
                      <a:pt x="0" y="0"/>
                    </a:lnTo>
                    <a:lnTo>
                      <a:pt x="87" y="114"/>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76" name="Freeform 139"/>
              <p:cNvSpPr/>
              <p:nvPr/>
            </p:nvSpPr>
            <p:spPr bwMode="auto">
              <a:xfrm>
                <a:off x="4018" y="3320"/>
                <a:ext cx="23" cy="33"/>
              </a:xfrm>
              <a:custGeom>
                <a:avLst/>
                <a:gdLst>
                  <a:gd name="T0" fmla="*/ 0 w 95"/>
                  <a:gd name="T1" fmla="*/ 0 h 131"/>
                  <a:gd name="T2" fmla="*/ 0 w 95"/>
                  <a:gd name="T3" fmla="*/ 0 h 131"/>
                  <a:gd name="T4" fmla="*/ 0 w 95"/>
                  <a:gd name="T5" fmla="*/ 0 h 131"/>
                  <a:gd name="T6" fmla="*/ 0 w 95"/>
                  <a:gd name="T7" fmla="*/ 0 h 1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 h="131">
                    <a:moveTo>
                      <a:pt x="95" y="131"/>
                    </a:moveTo>
                    <a:lnTo>
                      <a:pt x="0" y="0"/>
                    </a:lnTo>
                    <a:lnTo>
                      <a:pt x="0" y="3"/>
                    </a:lnTo>
                    <a:lnTo>
                      <a:pt x="95" y="131"/>
                    </a:lnTo>
                    <a:close/>
                  </a:path>
                </a:pathLst>
              </a:custGeom>
              <a:solidFill>
                <a:srgbClr val="2642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77" name="Freeform 140"/>
              <p:cNvSpPr/>
              <p:nvPr/>
            </p:nvSpPr>
            <p:spPr bwMode="auto">
              <a:xfrm>
                <a:off x="3876" y="3321"/>
                <a:ext cx="187" cy="74"/>
              </a:xfrm>
              <a:custGeom>
                <a:avLst/>
                <a:gdLst>
                  <a:gd name="T0" fmla="*/ 0 w 746"/>
                  <a:gd name="T1" fmla="*/ 0 h 297"/>
                  <a:gd name="T2" fmla="*/ 0 w 746"/>
                  <a:gd name="T3" fmla="*/ 0 h 297"/>
                  <a:gd name="T4" fmla="*/ 0 w 746"/>
                  <a:gd name="T5" fmla="*/ 0 h 297"/>
                  <a:gd name="T6" fmla="*/ 0 w 746"/>
                  <a:gd name="T7" fmla="*/ 0 h 297"/>
                  <a:gd name="T8" fmla="*/ 0 w 746"/>
                  <a:gd name="T9" fmla="*/ 0 h 297"/>
                  <a:gd name="T10" fmla="*/ 0 w 746"/>
                  <a:gd name="T11" fmla="*/ 0 h 2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6" h="297">
                    <a:moveTo>
                      <a:pt x="564" y="0"/>
                    </a:moveTo>
                    <a:lnTo>
                      <a:pt x="0" y="80"/>
                    </a:lnTo>
                    <a:lnTo>
                      <a:pt x="162" y="297"/>
                    </a:lnTo>
                    <a:lnTo>
                      <a:pt x="746" y="242"/>
                    </a:lnTo>
                    <a:lnTo>
                      <a:pt x="659" y="128"/>
                    </a:lnTo>
                    <a:lnTo>
                      <a:pt x="564" y="0"/>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78" name="Freeform 141"/>
              <p:cNvSpPr/>
              <p:nvPr/>
            </p:nvSpPr>
            <p:spPr bwMode="auto">
              <a:xfrm>
                <a:off x="3947" y="3501"/>
                <a:ext cx="246" cy="99"/>
              </a:xfrm>
              <a:custGeom>
                <a:avLst/>
                <a:gdLst>
                  <a:gd name="T0" fmla="*/ 0 w 983"/>
                  <a:gd name="T1" fmla="*/ 0 h 396"/>
                  <a:gd name="T2" fmla="*/ 0 w 983"/>
                  <a:gd name="T3" fmla="*/ 0 h 396"/>
                  <a:gd name="T4" fmla="*/ 0 w 983"/>
                  <a:gd name="T5" fmla="*/ 0 h 396"/>
                  <a:gd name="T6" fmla="*/ 0 w 983"/>
                  <a:gd name="T7" fmla="*/ 0 h 396"/>
                  <a:gd name="T8" fmla="*/ 0 w 983"/>
                  <a:gd name="T9" fmla="*/ 0 h 396"/>
                  <a:gd name="T10" fmla="*/ 0 w 983"/>
                  <a:gd name="T11" fmla="*/ 0 h 396"/>
                  <a:gd name="T12" fmla="*/ 0 w 983"/>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3" h="396">
                    <a:moveTo>
                      <a:pt x="166" y="0"/>
                    </a:moveTo>
                    <a:lnTo>
                      <a:pt x="0" y="21"/>
                    </a:lnTo>
                    <a:lnTo>
                      <a:pt x="282" y="396"/>
                    </a:lnTo>
                    <a:lnTo>
                      <a:pt x="983" y="261"/>
                    </a:lnTo>
                    <a:lnTo>
                      <a:pt x="910" y="163"/>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79" name="Freeform 142"/>
              <p:cNvSpPr/>
              <p:nvPr/>
            </p:nvSpPr>
            <p:spPr bwMode="auto">
              <a:xfrm>
                <a:off x="4166" y="3516"/>
                <a:ext cx="23" cy="25"/>
              </a:xfrm>
              <a:custGeom>
                <a:avLst/>
                <a:gdLst>
                  <a:gd name="T0" fmla="*/ 0 w 91"/>
                  <a:gd name="T1" fmla="*/ 0 h 97"/>
                  <a:gd name="T2" fmla="*/ 0 w 91"/>
                  <a:gd name="T3" fmla="*/ 0 h 97"/>
                  <a:gd name="T4" fmla="*/ 0 w 91"/>
                  <a:gd name="T5" fmla="*/ 0 h 97"/>
                  <a:gd name="T6" fmla="*/ 0 w 91"/>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94"/>
                    </a:moveTo>
                    <a:lnTo>
                      <a:pt x="0" y="0"/>
                    </a:lnTo>
                    <a:lnTo>
                      <a:pt x="70" y="97"/>
                    </a:lnTo>
                    <a:lnTo>
                      <a:pt x="91" y="94"/>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80" name="Freeform 143"/>
              <p:cNvSpPr/>
              <p:nvPr/>
            </p:nvSpPr>
            <p:spPr bwMode="auto">
              <a:xfrm>
                <a:off x="3984" y="3481"/>
                <a:ext cx="145" cy="20"/>
              </a:xfrm>
              <a:custGeom>
                <a:avLst/>
                <a:gdLst>
                  <a:gd name="T0" fmla="*/ 0 w 578"/>
                  <a:gd name="T1" fmla="*/ 0 h 79"/>
                  <a:gd name="T2" fmla="*/ 0 w 578"/>
                  <a:gd name="T3" fmla="*/ 0 h 79"/>
                  <a:gd name="T4" fmla="*/ 0 w 578"/>
                  <a:gd name="T5" fmla="*/ 0 h 79"/>
                  <a:gd name="T6" fmla="*/ 0 w 578"/>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79">
                    <a:moveTo>
                      <a:pt x="0" y="57"/>
                    </a:moveTo>
                    <a:lnTo>
                      <a:pt x="16" y="79"/>
                    </a:lnTo>
                    <a:lnTo>
                      <a:pt x="578" y="0"/>
                    </a:lnTo>
                    <a:lnTo>
                      <a:pt x="0" y="57"/>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81" name="Freeform 144"/>
              <p:cNvSpPr/>
              <p:nvPr/>
            </p:nvSpPr>
            <p:spPr bwMode="auto">
              <a:xfrm>
                <a:off x="4129" y="3481"/>
                <a:ext cx="54" cy="61"/>
              </a:xfrm>
              <a:custGeom>
                <a:avLst/>
                <a:gdLst>
                  <a:gd name="T0" fmla="*/ 0 w 217"/>
                  <a:gd name="T1" fmla="*/ 0 h 242"/>
                  <a:gd name="T2" fmla="*/ 0 w 217"/>
                  <a:gd name="T3" fmla="*/ 0 h 242"/>
                  <a:gd name="T4" fmla="*/ 0 w 217"/>
                  <a:gd name="T5" fmla="*/ 0 h 242"/>
                  <a:gd name="T6" fmla="*/ 0 w 217"/>
                  <a:gd name="T7" fmla="*/ 0 h 242"/>
                  <a:gd name="T8" fmla="*/ 0 w 217"/>
                  <a:gd name="T9" fmla="*/ 0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242">
                    <a:moveTo>
                      <a:pt x="182" y="242"/>
                    </a:moveTo>
                    <a:lnTo>
                      <a:pt x="217" y="239"/>
                    </a:lnTo>
                    <a:lnTo>
                      <a:pt x="147" y="142"/>
                    </a:lnTo>
                    <a:lnTo>
                      <a:pt x="0" y="0"/>
                    </a:lnTo>
                    <a:lnTo>
                      <a:pt x="182" y="242"/>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82" name="Freeform 145"/>
              <p:cNvSpPr/>
              <p:nvPr/>
            </p:nvSpPr>
            <p:spPr bwMode="auto">
              <a:xfrm>
                <a:off x="3988" y="3481"/>
                <a:ext cx="186" cy="74"/>
              </a:xfrm>
              <a:custGeom>
                <a:avLst/>
                <a:gdLst>
                  <a:gd name="T0" fmla="*/ 0 w 744"/>
                  <a:gd name="T1" fmla="*/ 0 h 296"/>
                  <a:gd name="T2" fmla="*/ 0 w 744"/>
                  <a:gd name="T3" fmla="*/ 0 h 296"/>
                  <a:gd name="T4" fmla="*/ 0 w 744"/>
                  <a:gd name="T5" fmla="*/ 0 h 296"/>
                  <a:gd name="T6" fmla="*/ 0 w 744"/>
                  <a:gd name="T7" fmla="*/ 0 h 296"/>
                  <a:gd name="T8" fmla="*/ 0 w 744"/>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4" h="296">
                    <a:moveTo>
                      <a:pt x="0" y="79"/>
                    </a:moveTo>
                    <a:lnTo>
                      <a:pt x="162" y="296"/>
                    </a:lnTo>
                    <a:lnTo>
                      <a:pt x="744" y="242"/>
                    </a:lnTo>
                    <a:lnTo>
                      <a:pt x="562" y="0"/>
                    </a:lnTo>
                    <a:lnTo>
                      <a:pt x="0" y="79"/>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83" name="Freeform 146"/>
              <p:cNvSpPr/>
              <p:nvPr/>
            </p:nvSpPr>
            <p:spPr bwMode="auto">
              <a:xfrm>
                <a:off x="4074" y="3661"/>
                <a:ext cx="246" cy="99"/>
              </a:xfrm>
              <a:custGeom>
                <a:avLst/>
                <a:gdLst>
                  <a:gd name="T0" fmla="*/ 0 w 982"/>
                  <a:gd name="T1" fmla="*/ 0 h 396"/>
                  <a:gd name="T2" fmla="*/ 0 w 982"/>
                  <a:gd name="T3" fmla="*/ 0 h 396"/>
                  <a:gd name="T4" fmla="*/ 0 w 982"/>
                  <a:gd name="T5" fmla="*/ 0 h 396"/>
                  <a:gd name="T6" fmla="*/ 0 w 982"/>
                  <a:gd name="T7" fmla="*/ 0 h 396"/>
                  <a:gd name="T8" fmla="*/ 0 w 982"/>
                  <a:gd name="T9" fmla="*/ 0 h 396"/>
                  <a:gd name="T10" fmla="*/ 0 w 982"/>
                  <a:gd name="T11" fmla="*/ 0 h 396"/>
                  <a:gd name="T12" fmla="*/ 0 w 982"/>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2" h="396">
                    <a:moveTo>
                      <a:pt x="162" y="0"/>
                    </a:moveTo>
                    <a:lnTo>
                      <a:pt x="0" y="24"/>
                    </a:lnTo>
                    <a:lnTo>
                      <a:pt x="280" y="396"/>
                    </a:lnTo>
                    <a:lnTo>
                      <a:pt x="982" y="263"/>
                    </a:lnTo>
                    <a:lnTo>
                      <a:pt x="910" y="163"/>
                    </a:lnTo>
                    <a:lnTo>
                      <a:pt x="326" y="217"/>
                    </a:lnTo>
                    <a:lnTo>
                      <a:pt x="162" y="0"/>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84" name="Freeform 147"/>
              <p:cNvSpPr/>
              <p:nvPr/>
            </p:nvSpPr>
            <p:spPr bwMode="auto">
              <a:xfrm>
                <a:off x="4269" y="3654"/>
                <a:ext cx="47" cy="48"/>
              </a:xfrm>
              <a:custGeom>
                <a:avLst/>
                <a:gdLst>
                  <a:gd name="T0" fmla="*/ 0 w 185"/>
                  <a:gd name="T1" fmla="*/ 0 h 191"/>
                  <a:gd name="T2" fmla="*/ 0 w 185"/>
                  <a:gd name="T3" fmla="*/ 0 h 191"/>
                  <a:gd name="T4" fmla="*/ 0 w 185"/>
                  <a:gd name="T5" fmla="*/ 0 h 191"/>
                  <a:gd name="T6" fmla="*/ 0 w 185"/>
                  <a:gd name="T7" fmla="*/ 0 h 1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 h="191">
                    <a:moveTo>
                      <a:pt x="185" y="185"/>
                    </a:moveTo>
                    <a:lnTo>
                      <a:pt x="0" y="0"/>
                    </a:lnTo>
                    <a:lnTo>
                      <a:pt x="145" y="191"/>
                    </a:lnTo>
                    <a:lnTo>
                      <a:pt x="185" y="185"/>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85" name="Freeform 148"/>
              <p:cNvSpPr/>
              <p:nvPr/>
            </p:nvSpPr>
            <p:spPr bwMode="auto">
              <a:xfrm>
                <a:off x="4111" y="3640"/>
                <a:ext cx="145" cy="21"/>
              </a:xfrm>
              <a:custGeom>
                <a:avLst/>
                <a:gdLst>
                  <a:gd name="T0" fmla="*/ 0 w 582"/>
                  <a:gd name="T1" fmla="*/ 0 h 82"/>
                  <a:gd name="T2" fmla="*/ 0 w 582"/>
                  <a:gd name="T3" fmla="*/ 0 h 82"/>
                  <a:gd name="T4" fmla="*/ 0 w 582"/>
                  <a:gd name="T5" fmla="*/ 0 h 82"/>
                  <a:gd name="T6" fmla="*/ 0 w 582"/>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82">
                    <a:moveTo>
                      <a:pt x="0" y="60"/>
                    </a:moveTo>
                    <a:lnTo>
                      <a:pt x="16" y="82"/>
                    </a:lnTo>
                    <a:lnTo>
                      <a:pt x="582" y="0"/>
                    </a:lnTo>
                    <a:lnTo>
                      <a:pt x="0" y="60"/>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86" name="Freeform 149"/>
              <p:cNvSpPr/>
              <p:nvPr/>
            </p:nvSpPr>
            <p:spPr bwMode="auto">
              <a:xfrm>
                <a:off x="4256" y="3640"/>
                <a:ext cx="49" cy="62"/>
              </a:xfrm>
              <a:custGeom>
                <a:avLst/>
                <a:gdLst>
                  <a:gd name="T0" fmla="*/ 0 w 198"/>
                  <a:gd name="T1" fmla="*/ 0 h 245"/>
                  <a:gd name="T2" fmla="*/ 0 w 198"/>
                  <a:gd name="T3" fmla="*/ 0 h 245"/>
                  <a:gd name="T4" fmla="*/ 0 w 198"/>
                  <a:gd name="T5" fmla="*/ 0 h 245"/>
                  <a:gd name="T6" fmla="*/ 0 w 198"/>
                  <a:gd name="T7" fmla="*/ 0 h 245"/>
                  <a:gd name="T8" fmla="*/ 0 w 198"/>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245">
                    <a:moveTo>
                      <a:pt x="182" y="245"/>
                    </a:moveTo>
                    <a:lnTo>
                      <a:pt x="198" y="245"/>
                    </a:lnTo>
                    <a:lnTo>
                      <a:pt x="53" y="54"/>
                    </a:lnTo>
                    <a:lnTo>
                      <a:pt x="0" y="0"/>
                    </a:lnTo>
                    <a:lnTo>
                      <a:pt x="182" y="245"/>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87" name="Freeform 150"/>
              <p:cNvSpPr/>
              <p:nvPr/>
            </p:nvSpPr>
            <p:spPr bwMode="auto">
              <a:xfrm>
                <a:off x="4115" y="3640"/>
                <a:ext cx="186" cy="75"/>
              </a:xfrm>
              <a:custGeom>
                <a:avLst/>
                <a:gdLst>
                  <a:gd name="T0" fmla="*/ 0 w 748"/>
                  <a:gd name="T1" fmla="*/ 0 h 299"/>
                  <a:gd name="T2" fmla="*/ 0 w 748"/>
                  <a:gd name="T3" fmla="*/ 0 h 299"/>
                  <a:gd name="T4" fmla="*/ 0 w 748"/>
                  <a:gd name="T5" fmla="*/ 0 h 299"/>
                  <a:gd name="T6" fmla="*/ 0 w 748"/>
                  <a:gd name="T7" fmla="*/ 0 h 299"/>
                  <a:gd name="T8" fmla="*/ 0 w 748"/>
                  <a:gd name="T9" fmla="*/ 0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 h="299">
                    <a:moveTo>
                      <a:pt x="0" y="82"/>
                    </a:moveTo>
                    <a:lnTo>
                      <a:pt x="164" y="299"/>
                    </a:lnTo>
                    <a:lnTo>
                      <a:pt x="748" y="245"/>
                    </a:lnTo>
                    <a:lnTo>
                      <a:pt x="566" y="0"/>
                    </a:lnTo>
                    <a:lnTo>
                      <a:pt x="0" y="82"/>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88" name="Freeform 151"/>
              <p:cNvSpPr/>
              <p:nvPr/>
            </p:nvSpPr>
            <p:spPr bwMode="auto">
              <a:xfrm>
                <a:off x="4453" y="3896"/>
                <a:ext cx="20" cy="25"/>
              </a:xfrm>
              <a:custGeom>
                <a:avLst/>
                <a:gdLst>
                  <a:gd name="T0" fmla="*/ 0 w 79"/>
                  <a:gd name="T1" fmla="*/ 0 h 100"/>
                  <a:gd name="T2" fmla="*/ 0 w 79"/>
                  <a:gd name="T3" fmla="*/ 0 h 100"/>
                  <a:gd name="T4" fmla="*/ 0 w 79"/>
                  <a:gd name="T5" fmla="*/ 0 h 100"/>
                  <a:gd name="T6" fmla="*/ 0 w 79"/>
                  <a:gd name="T7" fmla="*/ 0 h 100"/>
                  <a:gd name="T8" fmla="*/ 0 w 79"/>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100">
                    <a:moveTo>
                      <a:pt x="74" y="100"/>
                    </a:moveTo>
                    <a:lnTo>
                      <a:pt x="79" y="100"/>
                    </a:lnTo>
                    <a:lnTo>
                      <a:pt x="5" y="0"/>
                    </a:lnTo>
                    <a:lnTo>
                      <a:pt x="0" y="3"/>
                    </a:lnTo>
                    <a:lnTo>
                      <a:pt x="74" y="10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89" name="Freeform 152"/>
              <p:cNvSpPr/>
              <p:nvPr/>
            </p:nvSpPr>
            <p:spPr bwMode="auto">
              <a:xfrm>
                <a:off x="4226" y="3855"/>
                <a:ext cx="245" cy="99"/>
              </a:xfrm>
              <a:custGeom>
                <a:avLst/>
                <a:gdLst>
                  <a:gd name="T0" fmla="*/ 0 w 981"/>
                  <a:gd name="T1" fmla="*/ 0 h 397"/>
                  <a:gd name="T2" fmla="*/ 0 w 981"/>
                  <a:gd name="T3" fmla="*/ 0 h 397"/>
                  <a:gd name="T4" fmla="*/ 0 w 981"/>
                  <a:gd name="T5" fmla="*/ 0 h 397"/>
                  <a:gd name="T6" fmla="*/ 0 w 981"/>
                  <a:gd name="T7" fmla="*/ 0 h 397"/>
                  <a:gd name="T8" fmla="*/ 0 w 981"/>
                  <a:gd name="T9" fmla="*/ 0 h 397"/>
                  <a:gd name="T10" fmla="*/ 0 w 981"/>
                  <a:gd name="T11" fmla="*/ 0 h 397"/>
                  <a:gd name="T12" fmla="*/ 0 w 98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1" h="397">
                    <a:moveTo>
                      <a:pt x="328" y="217"/>
                    </a:moveTo>
                    <a:lnTo>
                      <a:pt x="166" y="0"/>
                    </a:lnTo>
                    <a:lnTo>
                      <a:pt x="0" y="25"/>
                    </a:lnTo>
                    <a:lnTo>
                      <a:pt x="286" y="397"/>
                    </a:lnTo>
                    <a:lnTo>
                      <a:pt x="981" y="263"/>
                    </a:lnTo>
                    <a:lnTo>
                      <a:pt x="907" y="166"/>
                    </a:lnTo>
                    <a:lnTo>
                      <a:pt x="328" y="217"/>
                    </a:lnTo>
                    <a:close/>
                  </a:path>
                </a:pathLst>
              </a:custGeom>
              <a:solidFill>
                <a:srgbClr val="0F42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90" name="Freeform 153"/>
              <p:cNvSpPr/>
              <p:nvPr/>
            </p:nvSpPr>
            <p:spPr bwMode="auto">
              <a:xfrm>
                <a:off x="4409" y="3835"/>
                <a:ext cx="60" cy="61"/>
              </a:xfrm>
              <a:custGeom>
                <a:avLst/>
                <a:gdLst>
                  <a:gd name="T0" fmla="*/ 0 w 238"/>
                  <a:gd name="T1" fmla="*/ 0 h 244"/>
                  <a:gd name="T2" fmla="*/ 0 w 238"/>
                  <a:gd name="T3" fmla="*/ 0 h 244"/>
                  <a:gd name="T4" fmla="*/ 0 w 238"/>
                  <a:gd name="T5" fmla="*/ 0 h 244"/>
                  <a:gd name="T6" fmla="*/ 0 w 238"/>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44">
                    <a:moveTo>
                      <a:pt x="238" y="238"/>
                    </a:moveTo>
                    <a:lnTo>
                      <a:pt x="0" y="0"/>
                    </a:lnTo>
                    <a:lnTo>
                      <a:pt x="178" y="244"/>
                    </a:lnTo>
                    <a:lnTo>
                      <a:pt x="238" y="238"/>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91" name="Freeform 154"/>
              <p:cNvSpPr/>
              <p:nvPr/>
            </p:nvSpPr>
            <p:spPr bwMode="auto">
              <a:xfrm>
                <a:off x="4406" y="3835"/>
                <a:ext cx="3" cy="1"/>
              </a:xfrm>
              <a:custGeom>
                <a:avLst/>
                <a:gdLst>
                  <a:gd name="T0" fmla="*/ 0 w 12"/>
                  <a:gd name="T1" fmla="*/ 0 h 2"/>
                  <a:gd name="T2" fmla="*/ 0 w 12"/>
                  <a:gd name="T3" fmla="*/ 1 h 2"/>
                  <a:gd name="T4" fmla="*/ 0 w 12"/>
                  <a:gd name="T5" fmla="*/ 0 h 2"/>
                  <a:gd name="T6" fmla="*/ 0 60000 65536"/>
                  <a:gd name="T7" fmla="*/ 0 60000 65536"/>
                  <a:gd name="T8" fmla="*/ 0 60000 65536"/>
                </a:gdLst>
                <a:ahLst/>
                <a:cxnLst>
                  <a:cxn ang="T6">
                    <a:pos x="T0" y="T1"/>
                  </a:cxn>
                  <a:cxn ang="T7">
                    <a:pos x="T2" y="T3"/>
                  </a:cxn>
                  <a:cxn ang="T8">
                    <a:pos x="T4" y="T5"/>
                  </a:cxn>
                </a:cxnLst>
                <a:rect l="0" t="0" r="r" b="b"/>
                <a:pathLst>
                  <a:path w="12" h="2">
                    <a:moveTo>
                      <a:pt x="12" y="0"/>
                    </a:moveTo>
                    <a:lnTo>
                      <a:pt x="0" y="2"/>
                    </a:lnTo>
                    <a:lnTo>
                      <a:pt x="12" y="0"/>
                    </a:lnTo>
                    <a:close/>
                  </a:path>
                </a:pathLst>
              </a:custGeom>
              <a:solidFill>
                <a:srgbClr val="4F68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92" name="Freeform 155"/>
              <p:cNvSpPr/>
              <p:nvPr/>
            </p:nvSpPr>
            <p:spPr bwMode="auto">
              <a:xfrm>
                <a:off x="4263" y="3835"/>
                <a:ext cx="143" cy="20"/>
              </a:xfrm>
              <a:custGeom>
                <a:avLst/>
                <a:gdLst>
                  <a:gd name="T0" fmla="*/ 0 w 572"/>
                  <a:gd name="T1" fmla="*/ 0 h 79"/>
                  <a:gd name="T2" fmla="*/ 0 w 572"/>
                  <a:gd name="T3" fmla="*/ 0 h 79"/>
                  <a:gd name="T4" fmla="*/ 0 w 572"/>
                  <a:gd name="T5" fmla="*/ 0 h 79"/>
                  <a:gd name="T6" fmla="*/ 0 w 572"/>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79">
                    <a:moveTo>
                      <a:pt x="16" y="79"/>
                    </a:moveTo>
                    <a:lnTo>
                      <a:pt x="572" y="0"/>
                    </a:lnTo>
                    <a:lnTo>
                      <a:pt x="0" y="58"/>
                    </a:lnTo>
                    <a:lnTo>
                      <a:pt x="16" y="79"/>
                    </a:lnTo>
                    <a:close/>
                  </a:path>
                </a:pathLst>
              </a:custGeom>
              <a:solidFill>
                <a:srgbClr val="60915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93" name="Freeform 156"/>
              <p:cNvSpPr/>
              <p:nvPr/>
            </p:nvSpPr>
            <p:spPr bwMode="auto">
              <a:xfrm>
                <a:off x="4406" y="3835"/>
                <a:ext cx="48" cy="61"/>
              </a:xfrm>
              <a:custGeom>
                <a:avLst/>
                <a:gdLst>
                  <a:gd name="T0" fmla="*/ 0 w 190"/>
                  <a:gd name="T1" fmla="*/ 0 h 247"/>
                  <a:gd name="T2" fmla="*/ 0 w 190"/>
                  <a:gd name="T3" fmla="*/ 0 h 247"/>
                  <a:gd name="T4" fmla="*/ 0 w 190"/>
                  <a:gd name="T5" fmla="*/ 0 h 247"/>
                  <a:gd name="T6" fmla="*/ 0 w 190"/>
                  <a:gd name="T7" fmla="*/ 0 h 247"/>
                  <a:gd name="T8" fmla="*/ 0 w 190"/>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247">
                    <a:moveTo>
                      <a:pt x="185" y="247"/>
                    </a:moveTo>
                    <a:lnTo>
                      <a:pt x="190" y="244"/>
                    </a:lnTo>
                    <a:lnTo>
                      <a:pt x="12" y="0"/>
                    </a:lnTo>
                    <a:lnTo>
                      <a:pt x="0" y="2"/>
                    </a:lnTo>
                    <a:lnTo>
                      <a:pt x="185" y="247"/>
                    </a:lnTo>
                    <a:close/>
                  </a:path>
                </a:pathLst>
              </a:custGeom>
              <a:solidFill>
                <a:srgbClr val="2642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94" name="Freeform 157"/>
              <p:cNvSpPr/>
              <p:nvPr/>
            </p:nvSpPr>
            <p:spPr bwMode="auto">
              <a:xfrm>
                <a:off x="4267" y="3835"/>
                <a:ext cx="186" cy="74"/>
              </a:xfrm>
              <a:custGeom>
                <a:avLst/>
                <a:gdLst>
                  <a:gd name="T0" fmla="*/ 0 w 741"/>
                  <a:gd name="T1" fmla="*/ 0 h 296"/>
                  <a:gd name="T2" fmla="*/ 0 w 741"/>
                  <a:gd name="T3" fmla="*/ 0 h 296"/>
                  <a:gd name="T4" fmla="*/ 0 w 741"/>
                  <a:gd name="T5" fmla="*/ 0 h 296"/>
                  <a:gd name="T6" fmla="*/ 0 w 741"/>
                  <a:gd name="T7" fmla="*/ 0 h 296"/>
                  <a:gd name="T8" fmla="*/ 0 w 74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1" h="296">
                    <a:moveTo>
                      <a:pt x="741" y="245"/>
                    </a:moveTo>
                    <a:lnTo>
                      <a:pt x="556" y="0"/>
                    </a:lnTo>
                    <a:lnTo>
                      <a:pt x="0" y="79"/>
                    </a:lnTo>
                    <a:lnTo>
                      <a:pt x="162" y="296"/>
                    </a:lnTo>
                    <a:lnTo>
                      <a:pt x="741" y="245"/>
                    </a:lnTo>
                    <a:close/>
                  </a:path>
                </a:pathLst>
              </a:custGeom>
              <a:solidFill>
                <a:srgbClr val="3359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95" name="Freeform 158"/>
              <p:cNvSpPr/>
              <p:nvPr/>
            </p:nvSpPr>
            <p:spPr bwMode="auto">
              <a:xfrm>
                <a:off x="3566" y="3085"/>
                <a:ext cx="247" cy="383"/>
              </a:xfrm>
              <a:custGeom>
                <a:avLst/>
                <a:gdLst>
                  <a:gd name="T0" fmla="*/ 0 w 986"/>
                  <a:gd name="T1" fmla="*/ 0 h 1530"/>
                  <a:gd name="T2" fmla="*/ 0 w 986"/>
                  <a:gd name="T3" fmla="*/ 0 h 1530"/>
                  <a:gd name="T4" fmla="*/ 0 w 986"/>
                  <a:gd name="T5" fmla="*/ 0 h 1530"/>
                  <a:gd name="T6" fmla="*/ 0 w 986"/>
                  <a:gd name="T7" fmla="*/ 0 h 1530"/>
                  <a:gd name="T8" fmla="*/ 0 w 986"/>
                  <a:gd name="T9" fmla="*/ 0 h 1530"/>
                  <a:gd name="T10" fmla="*/ 0 w 986"/>
                  <a:gd name="T11" fmla="*/ 0 h 1530"/>
                  <a:gd name="T12" fmla="*/ 0 w 986"/>
                  <a:gd name="T13" fmla="*/ 0 h 1530"/>
                  <a:gd name="T14" fmla="*/ 0 w 986"/>
                  <a:gd name="T15" fmla="*/ 0 h 1530"/>
                  <a:gd name="T16" fmla="*/ 0 w 986"/>
                  <a:gd name="T17" fmla="*/ 0 h 1530"/>
                  <a:gd name="T18" fmla="*/ 0 w 986"/>
                  <a:gd name="T19" fmla="*/ 0 h 1530"/>
                  <a:gd name="T20" fmla="*/ 0 w 986"/>
                  <a:gd name="T21" fmla="*/ 0 h 1530"/>
                  <a:gd name="T22" fmla="*/ 0 w 986"/>
                  <a:gd name="T23" fmla="*/ 0 h 1530"/>
                  <a:gd name="T24" fmla="*/ 0 w 986"/>
                  <a:gd name="T25" fmla="*/ 0 h 1530"/>
                  <a:gd name="T26" fmla="*/ 0 w 986"/>
                  <a:gd name="T27" fmla="*/ 0 h 1530"/>
                  <a:gd name="T28" fmla="*/ 0 w 986"/>
                  <a:gd name="T29" fmla="*/ 0 h 1530"/>
                  <a:gd name="T30" fmla="*/ 0 w 986"/>
                  <a:gd name="T31" fmla="*/ 1 h 1530"/>
                  <a:gd name="T32" fmla="*/ 0 w 986"/>
                  <a:gd name="T33" fmla="*/ 1 h 1530"/>
                  <a:gd name="T34" fmla="*/ 0 w 986"/>
                  <a:gd name="T35" fmla="*/ 1 h 1530"/>
                  <a:gd name="T36" fmla="*/ 0 w 986"/>
                  <a:gd name="T37" fmla="*/ 1 h 1530"/>
                  <a:gd name="T38" fmla="*/ 0 w 986"/>
                  <a:gd name="T39" fmla="*/ 1 h 1530"/>
                  <a:gd name="T40" fmla="*/ 0 w 986"/>
                  <a:gd name="T41" fmla="*/ 1 h 1530"/>
                  <a:gd name="T42" fmla="*/ 0 w 986"/>
                  <a:gd name="T43" fmla="*/ 1 h 1530"/>
                  <a:gd name="T44" fmla="*/ 0 w 986"/>
                  <a:gd name="T45" fmla="*/ 1 h 1530"/>
                  <a:gd name="T46" fmla="*/ 0 w 986"/>
                  <a:gd name="T47" fmla="*/ 1 h 1530"/>
                  <a:gd name="T48" fmla="*/ 0 w 986"/>
                  <a:gd name="T49" fmla="*/ 1 h 1530"/>
                  <a:gd name="T50" fmla="*/ 0 w 986"/>
                  <a:gd name="T51" fmla="*/ 1 h 1530"/>
                  <a:gd name="T52" fmla="*/ 0 w 986"/>
                  <a:gd name="T53" fmla="*/ 0 h 1530"/>
                  <a:gd name="T54" fmla="*/ 0 w 986"/>
                  <a:gd name="T55" fmla="*/ 0 h 1530"/>
                  <a:gd name="T56" fmla="*/ 0 w 986"/>
                  <a:gd name="T57" fmla="*/ 0 h 1530"/>
                  <a:gd name="T58" fmla="*/ 0 w 986"/>
                  <a:gd name="T59" fmla="*/ 0 h 1530"/>
                  <a:gd name="T60" fmla="*/ 0 w 986"/>
                  <a:gd name="T61" fmla="*/ 0 h 1530"/>
                  <a:gd name="T62" fmla="*/ 0 w 986"/>
                  <a:gd name="T63" fmla="*/ 0 h 1530"/>
                  <a:gd name="T64" fmla="*/ 0 w 986"/>
                  <a:gd name="T65" fmla="*/ 0 h 1530"/>
                  <a:gd name="T66" fmla="*/ 0 w 986"/>
                  <a:gd name="T67" fmla="*/ 0 h 1530"/>
                  <a:gd name="T68" fmla="*/ 0 w 986"/>
                  <a:gd name="T69" fmla="*/ 0 h 1530"/>
                  <a:gd name="T70" fmla="*/ 0 w 986"/>
                  <a:gd name="T71" fmla="*/ 0 h 1530"/>
                  <a:gd name="T72" fmla="*/ 0 w 986"/>
                  <a:gd name="T73" fmla="*/ 0 h 1530"/>
                  <a:gd name="T74" fmla="*/ 0 w 986"/>
                  <a:gd name="T75" fmla="*/ 0 h 1530"/>
                  <a:gd name="T76" fmla="*/ 0 w 986"/>
                  <a:gd name="T77" fmla="*/ 0 h 1530"/>
                  <a:gd name="T78" fmla="*/ 0 w 986"/>
                  <a:gd name="T79" fmla="*/ 0 h 1530"/>
                  <a:gd name="T80" fmla="*/ 0 w 986"/>
                  <a:gd name="T81" fmla="*/ 0 h 1530"/>
                  <a:gd name="T82" fmla="*/ 0 w 986"/>
                  <a:gd name="T83" fmla="*/ 0 h 1530"/>
                  <a:gd name="T84" fmla="*/ 0 w 986"/>
                  <a:gd name="T85" fmla="*/ 0 h 1530"/>
                  <a:gd name="T86" fmla="*/ 0 w 986"/>
                  <a:gd name="T87" fmla="*/ 0 h 1530"/>
                  <a:gd name="T88" fmla="*/ 0 w 986"/>
                  <a:gd name="T89" fmla="*/ 0 h 1530"/>
                  <a:gd name="T90" fmla="*/ 0 w 986"/>
                  <a:gd name="T91" fmla="*/ 0 h 1530"/>
                  <a:gd name="T92" fmla="*/ 0 w 986"/>
                  <a:gd name="T93" fmla="*/ 0 h 1530"/>
                  <a:gd name="T94" fmla="*/ 0 w 986"/>
                  <a:gd name="T95" fmla="*/ 0 h 1530"/>
                  <a:gd name="T96" fmla="*/ 0 w 986"/>
                  <a:gd name="T97" fmla="*/ 0 h 15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86" h="1530">
                    <a:moveTo>
                      <a:pt x="6" y="65"/>
                    </a:moveTo>
                    <a:lnTo>
                      <a:pt x="58" y="157"/>
                    </a:lnTo>
                    <a:lnTo>
                      <a:pt x="111" y="249"/>
                    </a:lnTo>
                    <a:lnTo>
                      <a:pt x="166" y="342"/>
                    </a:lnTo>
                    <a:lnTo>
                      <a:pt x="220" y="430"/>
                    </a:lnTo>
                    <a:lnTo>
                      <a:pt x="277" y="520"/>
                    </a:lnTo>
                    <a:lnTo>
                      <a:pt x="332" y="613"/>
                    </a:lnTo>
                    <a:lnTo>
                      <a:pt x="388" y="702"/>
                    </a:lnTo>
                    <a:lnTo>
                      <a:pt x="446" y="792"/>
                    </a:lnTo>
                    <a:lnTo>
                      <a:pt x="503" y="882"/>
                    </a:lnTo>
                    <a:lnTo>
                      <a:pt x="559" y="971"/>
                    </a:lnTo>
                    <a:lnTo>
                      <a:pt x="619" y="1061"/>
                    </a:lnTo>
                    <a:lnTo>
                      <a:pt x="677" y="1151"/>
                    </a:lnTo>
                    <a:lnTo>
                      <a:pt x="734" y="1240"/>
                    </a:lnTo>
                    <a:lnTo>
                      <a:pt x="790" y="1329"/>
                    </a:lnTo>
                    <a:lnTo>
                      <a:pt x="848" y="1419"/>
                    </a:lnTo>
                    <a:lnTo>
                      <a:pt x="905" y="1509"/>
                    </a:lnTo>
                    <a:lnTo>
                      <a:pt x="916" y="1523"/>
                    </a:lnTo>
                    <a:lnTo>
                      <a:pt x="932" y="1530"/>
                    </a:lnTo>
                    <a:lnTo>
                      <a:pt x="949" y="1530"/>
                    </a:lnTo>
                    <a:lnTo>
                      <a:pt x="965" y="1525"/>
                    </a:lnTo>
                    <a:lnTo>
                      <a:pt x="979" y="1511"/>
                    </a:lnTo>
                    <a:lnTo>
                      <a:pt x="986" y="1498"/>
                    </a:lnTo>
                    <a:lnTo>
                      <a:pt x="986" y="1479"/>
                    </a:lnTo>
                    <a:lnTo>
                      <a:pt x="981" y="1463"/>
                    </a:lnTo>
                    <a:lnTo>
                      <a:pt x="924" y="1373"/>
                    </a:lnTo>
                    <a:lnTo>
                      <a:pt x="866" y="1283"/>
                    </a:lnTo>
                    <a:lnTo>
                      <a:pt x="813" y="1194"/>
                    </a:lnTo>
                    <a:lnTo>
                      <a:pt x="755" y="1104"/>
                    </a:lnTo>
                    <a:lnTo>
                      <a:pt x="695" y="1017"/>
                    </a:lnTo>
                    <a:lnTo>
                      <a:pt x="639" y="928"/>
                    </a:lnTo>
                    <a:lnTo>
                      <a:pt x="582" y="838"/>
                    </a:lnTo>
                    <a:lnTo>
                      <a:pt x="524" y="749"/>
                    </a:lnTo>
                    <a:lnTo>
                      <a:pt x="467" y="659"/>
                    </a:lnTo>
                    <a:lnTo>
                      <a:pt x="413" y="569"/>
                    </a:lnTo>
                    <a:lnTo>
                      <a:pt x="356" y="480"/>
                    </a:lnTo>
                    <a:lnTo>
                      <a:pt x="302" y="388"/>
                    </a:lnTo>
                    <a:lnTo>
                      <a:pt x="245" y="298"/>
                    </a:lnTo>
                    <a:lnTo>
                      <a:pt x="191" y="208"/>
                    </a:lnTo>
                    <a:lnTo>
                      <a:pt x="136" y="116"/>
                    </a:lnTo>
                    <a:lnTo>
                      <a:pt x="85" y="23"/>
                    </a:lnTo>
                    <a:lnTo>
                      <a:pt x="74" y="10"/>
                    </a:lnTo>
                    <a:lnTo>
                      <a:pt x="60" y="2"/>
                    </a:lnTo>
                    <a:lnTo>
                      <a:pt x="41" y="0"/>
                    </a:lnTo>
                    <a:lnTo>
                      <a:pt x="25" y="5"/>
                    </a:lnTo>
                    <a:lnTo>
                      <a:pt x="11" y="16"/>
                    </a:lnTo>
                    <a:lnTo>
                      <a:pt x="3" y="30"/>
                    </a:lnTo>
                    <a:lnTo>
                      <a:pt x="0" y="48"/>
                    </a:lnTo>
                    <a:lnTo>
                      <a:pt x="6" y="65"/>
                    </a:lnTo>
                    <a:close/>
                  </a:path>
                </a:pathLst>
              </a:custGeom>
              <a:solidFill>
                <a:srgbClr val="CEF2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96" name="Freeform 159"/>
              <p:cNvSpPr/>
              <p:nvPr/>
            </p:nvSpPr>
            <p:spPr bwMode="auto">
              <a:xfrm>
                <a:off x="3802" y="3453"/>
                <a:ext cx="281" cy="353"/>
              </a:xfrm>
              <a:custGeom>
                <a:avLst/>
                <a:gdLst>
                  <a:gd name="T0" fmla="*/ 0 w 1122"/>
                  <a:gd name="T1" fmla="*/ 0 h 1409"/>
                  <a:gd name="T2" fmla="*/ 0 w 1122"/>
                  <a:gd name="T3" fmla="*/ 0 h 1409"/>
                  <a:gd name="T4" fmla="*/ 0 w 1122"/>
                  <a:gd name="T5" fmla="*/ 0 h 1409"/>
                  <a:gd name="T6" fmla="*/ 0 w 1122"/>
                  <a:gd name="T7" fmla="*/ 0 h 1409"/>
                  <a:gd name="T8" fmla="*/ 0 w 1122"/>
                  <a:gd name="T9" fmla="*/ 0 h 1409"/>
                  <a:gd name="T10" fmla="*/ 0 w 1122"/>
                  <a:gd name="T11" fmla="*/ 0 h 1409"/>
                  <a:gd name="T12" fmla="*/ 0 w 1122"/>
                  <a:gd name="T13" fmla="*/ 0 h 1409"/>
                  <a:gd name="T14" fmla="*/ 0 w 1122"/>
                  <a:gd name="T15" fmla="*/ 0 h 1409"/>
                  <a:gd name="T16" fmla="*/ 0 w 1122"/>
                  <a:gd name="T17" fmla="*/ 0 h 1409"/>
                  <a:gd name="T18" fmla="*/ 0 w 1122"/>
                  <a:gd name="T19" fmla="*/ 0 h 1409"/>
                  <a:gd name="T20" fmla="*/ 0 w 1122"/>
                  <a:gd name="T21" fmla="*/ 0 h 1409"/>
                  <a:gd name="T22" fmla="*/ 0 w 1122"/>
                  <a:gd name="T23" fmla="*/ 0 h 1409"/>
                  <a:gd name="T24" fmla="*/ 0 w 1122"/>
                  <a:gd name="T25" fmla="*/ 0 h 1409"/>
                  <a:gd name="T26" fmla="*/ 0 w 1122"/>
                  <a:gd name="T27" fmla="*/ 0 h 1409"/>
                  <a:gd name="T28" fmla="*/ 0 w 1122"/>
                  <a:gd name="T29" fmla="*/ 0 h 1409"/>
                  <a:gd name="T30" fmla="*/ 0 w 1122"/>
                  <a:gd name="T31" fmla="*/ 0 h 1409"/>
                  <a:gd name="T32" fmla="*/ 0 w 1122"/>
                  <a:gd name="T33" fmla="*/ 1 h 1409"/>
                  <a:gd name="T34" fmla="*/ 0 w 1122"/>
                  <a:gd name="T35" fmla="*/ 1 h 1409"/>
                  <a:gd name="T36" fmla="*/ 0 w 1122"/>
                  <a:gd name="T37" fmla="*/ 1 h 1409"/>
                  <a:gd name="T38" fmla="*/ 0 w 1122"/>
                  <a:gd name="T39" fmla="*/ 1 h 1409"/>
                  <a:gd name="T40" fmla="*/ 0 w 1122"/>
                  <a:gd name="T41" fmla="*/ 1 h 1409"/>
                  <a:gd name="T42" fmla="*/ 0 w 1122"/>
                  <a:gd name="T43" fmla="*/ 1 h 1409"/>
                  <a:gd name="T44" fmla="*/ 0 w 1122"/>
                  <a:gd name="T45" fmla="*/ 1 h 1409"/>
                  <a:gd name="T46" fmla="*/ 0 w 1122"/>
                  <a:gd name="T47" fmla="*/ 0 h 1409"/>
                  <a:gd name="T48" fmla="*/ 0 w 1122"/>
                  <a:gd name="T49" fmla="*/ 0 h 1409"/>
                  <a:gd name="T50" fmla="*/ 0 w 1122"/>
                  <a:gd name="T51" fmla="*/ 0 h 1409"/>
                  <a:gd name="T52" fmla="*/ 0 w 1122"/>
                  <a:gd name="T53" fmla="*/ 0 h 1409"/>
                  <a:gd name="T54" fmla="*/ 0 w 1122"/>
                  <a:gd name="T55" fmla="*/ 0 h 1409"/>
                  <a:gd name="T56" fmla="*/ 0 w 1122"/>
                  <a:gd name="T57" fmla="*/ 0 h 1409"/>
                  <a:gd name="T58" fmla="*/ 0 w 1122"/>
                  <a:gd name="T59" fmla="*/ 0 h 1409"/>
                  <a:gd name="T60" fmla="*/ 0 w 1122"/>
                  <a:gd name="T61" fmla="*/ 0 h 1409"/>
                  <a:gd name="T62" fmla="*/ 0 w 1122"/>
                  <a:gd name="T63" fmla="*/ 0 h 1409"/>
                  <a:gd name="T64" fmla="*/ 0 w 1122"/>
                  <a:gd name="T65" fmla="*/ 0 h 1409"/>
                  <a:gd name="T66" fmla="*/ 0 w 1122"/>
                  <a:gd name="T67" fmla="*/ 0 h 1409"/>
                  <a:gd name="T68" fmla="*/ 0 w 1122"/>
                  <a:gd name="T69" fmla="*/ 0 h 1409"/>
                  <a:gd name="T70" fmla="*/ 0 w 1122"/>
                  <a:gd name="T71" fmla="*/ 0 h 1409"/>
                  <a:gd name="T72" fmla="*/ 0 w 1122"/>
                  <a:gd name="T73" fmla="*/ 0 h 1409"/>
                  <a:gd name="T74" fmla="*/ 0 w 1122"/>
                  <a:gd name="T75" fmla="*/ 0 h 1409"/>
                  <a:gd name="T76" fmla="*/ 0 w 1122"/>
                  <a:gd name="T77" fmla="*/ 0 h 1409"/>
                  <a:gd name="T78" fmla="*/ 0 w 1122"/>
                  <a:gd name="T79" fmla="*/ 0 h 1409"/>
                  <a:gd name="T80" fmla="*/ 0 w 1122"/>
                  <a:gd name="T81" fmla="*/ 0 h 1409"/>
                  <a:gd name="T82" fmla="*/ 0 w 1122"/>
                  <a:gd name="T83" fmla="*/ 0 h 1409"/>
                  <a:gd name="T84" fmla="*/ 0 w 1122"/>
                  <a:gd name="T85" fmla="*/ 0 h 1409"/>
                  <a:gd name="T86" fmla="*/ 0 w 1122"/>
                  <a:gd name="T87" fmla="*/ 0 h 1409"/>
                  <a:gd name="T88" fmla="*/ 0 w 1122"/>
                  <a:gd name="T89" fmla="*/ 0 h 1409"/>
                  <a:gd name="T90" fmla="*/ 0 w 1122"/>
                  <a:gd name="T91" fmla="*/ 0 h 1409"/>
                  <a:gd name="T92" fmla="*/ 0 w 1122"/>
                  <a:gd name="T93" fmla="*/ 0 h 1409"/>
                  <a:gd name="T94" fmla="*/ 0 w 1122"/>
                  <a:gd name="T95" fmla="*/ 0 h 1409"/>
                  <a:gd name="T96" fmla="*/ 0 w 1122"/>
                  <a:gd name="T97" fmla="*/ 0 h 14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22" h="1409">
                    <a:moveTo>
                      <a:pt x="9" y="73"/>
                    </a:moveTo>
                    <a:lnTo>
                      <a:pt x="76" y="152"/>
                    </a:lnTo>
                    <a:lnTo>
                      <a:pt x="145" y="234"/>
                    </a:lnTo>
                    <a:lnTo>
                      <a:pt x="210" y="312"/>
                    </a:lnTo>
                    <a:lnTo>
                      <a:pt x="277" y="394"/>
                    </a:lnTo>
                    <a:lnTo>
                      <a:pt x="343" y="477"/>
                    </a:lnTo>
                    <a:lnTo>
                      <a:pt x="408" y="560"/>
                    </a:lnTo>
                    <a:lnTo>
                      <a:pt x="470" y="641"/>
                    </a:lnTo>
                    <a:lnTo>
                      <a:pt x="535" y="725"/>
                    </a:lnTo>
                    <a:lnTo>
                      <a:pt x="598" y="809"/>
                    </a:lnTo>
                    <a:lnTo>
                      <a:pt x="663" y="890"/>
                    </a:lnTo>
                    <a:lnTo>
                      <a:pt x="725" y="974"/>
                    </a:lnTo>
                    <a:lnTo>
                      <a:pt x="788" y="1059"/>
                    </a:lnTo>
                    <a:lnTo>
                      <a:pt x="854" y="1143"/>
                    </a:lnTo>
                    <a:lnTo>
                      <a:pt x="916" y="1227"/>
                    </a:lnTo>
                    <a:lnTo>
                      <a:pt x="978" y="1309"/>
                    </a:lnTo>
                    <a:lnTo>
                      <a:pt x="1043" y="1392"/>
                    </a:lnTo>
                    <a:lnTo>
                      <a:pt x="1057" y="1404"/>
                    </a:lnTo>
                    <a:lnTo>
                      <a:pt x="1076" y="1409"/>
                    </a:lnTo>
                    <a:lnTo>
                      <a:pt x="1092" y="1406"/>
                    </a:lnTo>
                    <a:lnTo>
                      <a:pt x="1108" y="1398"/>
                    </a:lnTo>
                    <a:lnTo>
                      <a:pt x="1119" y="1385"/>
                    </a:lnTo>
                    <a:lnTo>
                      <a:pt x="1122" y="1366"/>
                    </a:lnTo>
                    <a:lnTo>
                      <a:pt x="1119" y="1350"/>
                    </a:lnTo>
                    <a:lnTo>
                      <a:pt x="1111" y="1332"/>
                    </a:lnTo>
                    <a:lnTo>
                      <a:pt x="1046" y="1251"/>
                    </a:lnTo>
                    <a:lnTo>
                      <a:pt x="983" y="1168"/>
                    </a:lnTo>
                    <a:lnTo>
                      <a:pt x="921" y="1083"/>
                    </a:lnTo>
                    <a:lnTo>
                      <a:pt x="856" y="1002"/>
                    </a:lnTo>
                    <a:lnTo>
                      <a:pt x="794" y="918"/>
                    </a:lnTo>
                    <a:lnTo>
                      <a:pt x="731" y="836"/>
                    </a:lnTo>
                    <a:lnTo>
                      <a:pt x="669" y="752"/>
                    </a:lnTo>
                    <a:lnTo>
                      <a:pt x="603" y="668"/>
                    </a:lnTo>
                    <a:lnTo>
                      <a:pt x="540" y="586"/>
                    </a:lnTo>
                    <a:lnTo>
                      <a:pt x="475" y="505"/>
                    </a:lnTo>
                    <a:lnTo>
                      <a:pt x="413" y="421"/>
                    </a:lnTo>
                    <a:lnTo>
                      <a:pt x="348" y="339"/>
                    </a:lnTo>
                    <a:lnTo>
                      <a:pt x="281" y="258"/>
                    </a:lnTo>
                    <a:lnTo>
                      <a:pt x="215" y="179"/>
                    </a:lnTo>
                    <a:lnTo>
                      <a:pt x="147" y="98"/>
                    </a:lnTo>
                    <a:lnTo>
                      <a:pt x="80" y="19"/>
                    </a:lnTo>
                    <a:lnTo>
                      <a:pt x="66" y="5"/>
                    </a:lnTo>
                    <a:lnTo>
                      <a:pt x="50" y="0"/>
                    </a:lnTo>
                    <a:lnTo>
                      <a:pt x="34" y="3"/>
                    </a:lnTo>
                    <a:lnTo>
                      <a:pt x="16" y="10"/>
                    </a:lnTo>
                    <a:lnTo>
                      <a:pt x="6" y="24"/>
                    </a:lnTo>
                    <a:lnTo>
                      <a:pt x="0" y="40"/>
                    </a:lnTo>
                    <a:lnTo>
                      <a:pt x="0" y="57"/>
                    </a:lnTo>
                    <a:lnTo>
                      <a:pt x="9" y="73"/>
                    </a:lnTo>
                    <a:close/>
                  </a:path>
                </a:pathLst>
              </a:custGeom>
              <a:solidFill>
                <a:srgbClr val="CEF2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97" name="Freeform 160"/>
              <p:cNvSpPr/>
              <p:nvPr/>
            </p:nvSpPr>
            <p:spPr bwMode="auto">
              <a:xfrm>
                <a:off x="4116" y="3847"/>
                <a:ext cx="189" cy="254"/>
              </a:xfrm>
              <a:custGeom>
                <a:avLst/>
                <a:gdLst>
                  <a:gd name="T0" fmla="*/ 0 w 755"/>
                  <a:gd name="T1" fmla="*/ 0 h 1016"/>
                  <a:gd name="T2" fmla="*/ 0 w 755"/>
                  <a:gd name="T3" fmla="*/ 0 h 1016"/>
                  <a:gd name="T4" fmla="*/ 0 w 755"/>
                  <a:gd name="T5" fmla="*/ 0 h 1016"/>
                  <a:gd name="T6" fmla="*/ 0 w 755"/>
                  <a:gd name="T7" fmla="*/ 0 h 1016"/>
                  <a:gd name="T8" fmla="*/ 0 w 755"/>
                  <a:gd name="T9" fmla="*/ 0 h 1016"/>
                  <a:gd name="T10" fmla="*/ 0 w 755"/>
                  <a:gd name="T11" fmla="*/ 0 h 1016"/>
                  <a:gd name="T12" fmla="*/ 0 w 755"/>
                  <a:gd name="T13" fmla="*/ 0 h 1016"/>
                  <a:gd name="T14" fmla="*/ 0 w 755"/>
                  <a:gd name="T15" fmla="*/ 0 h 1016"/>
                  <a:gd name="T16" fmla="*/ 0 w 755"/>
                  <a:gd name="T17" fmla="*/ 0 h 1016"/>
                  <a:gd name="T18" fmla="*/ 0 w 755"/>
                  <a:gd name="T19" fmla="*/ 0 h 1016"/>
                  <a:gd name="T20" fmla="*/ 0 w 755"/>
                  <a:gd name="T21" fmla="*/ 0 h 1016"/>
                  <a:gd name="T22" fmla="*/ 0 w 755"/>
                  <a:gd name="T23" fmla="*/ 0 h 1016"/>
                  <a:gd name="T24" fmla="*/ 0 w 755"/>
                  <a:gd name="T25" fmla="*/ 0 h 1016"/>
                  <a:gd name="T26" fmla="*/ 0 w 755"/>
                  <a:gd name="T27" fmla="*/ 0 h 1016"/>
                  <a:gd name="T28" fmla="*/ 0 w 755"/>
                  <a:gd name="T29" fmla="*/ 0 h 1016"/>
                  <a:gd name="T30" fmla="*/ 0 w 755"/>
                  <a:gd name="T31" fmla="*/ 0 h 1016"/>
                  <a:gd name="T32" fmla="*/ 0 w 755"/>
                  <a:gd name="T33" fmla="*/ 0 h 1016"/>
                  <a:gd name="T34" fmla="*/ 0 w 755"/>
                  <a:gd name="T35" fmla="*/ 0 h 1016"/>
                  <a:gd name="T36" fmla="*/ 0 w 755"/>
                  <a:gd name="T37" fmla="*/ 0 h 1016"/>
                  <a:gd name="T38" fmla="*/ 0 w 755"/>
                  <a:gd name="T39" fmla="*/ 0 h 1016"/>
                  <a:gd name="T40" fmla="*/ 0 w 755"/>
                  <a:gd name="T41" fmla="*/ 0 h 1016"/>
                  <a:gd name="T42" fmla="*/ 0 w 755"/>
                  <a:gd name="T43" fmla="*/ 0 h 1016"/>
                  <a:gd name="T44" fmla="*/ 0 w 755"/>
                  <a:gd name="T45" fmla="*/ 0 h 1016"/>
                  <a:gd name="T46" fmla="*/ 0 w 755"/>
                  <a:gd name="T47" fmla="*/ 0 h 1016"/>
                  <a:gd name="T48" fmla="*/ 0 w 755"/>
                  <a:gd name="T49" fmla="*/ 0 h 1016"/>
                  <a:gd name="T50" fmla="*/ 0 w 755"/>
                  <a:gd name="T51" fmla="*/ 0 h 1016"/>
                  <a:gd name="T52" fmla="*/ 0 w 755"/>
                  <a:gd name="T53" fmla="*/ 0 h 1016"/>
                  <a:gd name="T54" fmla="*/ 0 w 755"/>
                  <a:gd name="T55" fmla="*/ 0 h 1016"/>
                  <a:gd name="T56" fmla="*/ 0 w 755"/>
                  <a:gd name="T57" fmla="*/ 0 h 1016"/>
                  <a:gd name="T58" fmla="*/ 0 w 755"/>
                  <a:gd name="T59" fmla="*/ 0 h 1016"/>
                  <a:gd name="T60" fmla="*/ 0 w 755"/>
                  <a:gd name="T61" fmla="*/ 0 h 1016"/>
                  <a:gd name="T62" fmla="*/ 0 w 755"/>
                  <a:gd name="T63" fmla="*/ 0 h 1016"/>
                  <a:gd name="T64" fmla="*/ 0 w 755"/>
                  <a:gd name="T65" fmla="*/ 0 h 1016"/>
                  <a:gd name="T66" fmla="*/ 0 w 755"/>
                  <a:gd name="T67" fmla="*/ 0 h 1016"/>
                  <a:gd name="T68" fmla="*/ 0 w 755"/>
                  <a:gd name="T69" fmla="*/ 0 h 1016"/>
                  <a:gd name="T70" fmla="*/ 0 w 755"/>
                  <a:gd name="T71" fmla="*/ 0 h 1016"/>
                  <a:gd name="T72" fmla="*/ 0 w 755"/>
                  <a:gd name="T73" fmla="*/ 0 h 1016"/>
                  <a:gd name="T74" fmla="*/ 0 w 755"/>
                  <a:gd name="T75" fmla="*/ 0 h 1016"/>
                  <a:gd name="T76" fmla="*/ 0 w 755"/>
                  <a:gd name="T77" fmla="*/ 0 h 1016"/>
                  <a:gd name="T78" fmla="*/ 0 w 755"/>
                  <a:gd name="T79" fmla="*/ 0 h 1016"/>
                  <a:gd name="T80" fmla="*/ 0 w 755"/>
                  <a:gd name="T81" fmla="*/ 0 h 1016"/>
                  <a:gd name="T82" fmla="*/ 0 w 755"/>
                  <a:gd name="T83" fmla="*/ 0 h 1016"/>
                  <a:gd name="T84" fmla="*/ 0 w 755"/>
                  <a:gd name="T85" fmla="*/ 0 h 1016"/>
                  <a:gd name="T86" fmla="*/ 0 w 755"/>
                  <a:gd name="T87" fmla="*/ 0 h 1016"/>
                  <a:gd name="T88" fmla="*/ 0 w 755"/>
                  <a:gd name="T89" fmla="*/ 0 h 1016"/>
                  <a:gd name="T90" fmla="*/ 0 w 755"/>
                  <a:gd name="T91" fmla="*/ 0 h 1016"/>
                  <a:gd name="T92" fmla="*/ 0 w 755"/>
                  <a:gd name="T93" fmla="*/ 0 h 1016"/>
                  <a:gd name="T94" fmla="*/ 0 w 755"/>
                  <a:gd name="T95" fmla="*/ 0 h 1016"/>
                  <a:gd name="T96" fmla="*/ 0 w 755"/>
                  <a:gd name="T97" fmla="*/ 0 h 10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5" h="1016">
                    <a:moveTo>
                      <a:pt x="5" y="65"/>
                    </a:moveTo>
                    <a:lnTo>
                      <a:pt x="47" y="124"/>
                    </a:lnTo>
                    <a:lnTo>
                      <a:pt x="84" y="184"/>
                    </a:lnTo>
                    <a:lnTo>
                      <a:pt x="125" y="244"/>
                    </a:lnTo>
                    <a:lnTo>
                      <a:pt x="165" y="304"/>
                    </a:lnTo>
                    <a:lnTo>
                      <a:pt x="206" y="363"/>
                    </a:lnTo>
                    <a:lnTo>
                      <a:pt x="248" y="423"/>
                    </a:lnTo>
                    <a:lnTo>
                      <a:pt x="288" y="480"/>
                    </a:lnTo>
                    <a:lnTo>
                      <a:pt x="331" y="540"/>
                    </a:lnTo>
                    <a:lnTo>
                      <a:pt x="372" y="600"/>
                    </a:lnTo>
                    <a:lnTo>
                      <a:pt x="416" y="656"/>
                    </a:lnTo>
                    <a:lnTo>
                      <a:pt x="456" y="714"/>
                    </a:lnTo>
                    <a:lnTo>
                      <a:pt x="500" y="771"/>
                    </a:lnTo>
                    <a:lnTo>
                      <a:pt x="543" y="831"/>
                    </a:lnTo>
                    <a:lnTo>
                      <a:pt x="587" y="885"/>
                    </a:lnTo>
                    <a:lnTo>
                      <a:pt x="633" y="942"/>
                    </a:lnTo>
                    <a:lnTo>
                      <a:pt x="676" y="998"/>
                    </a:lnTo>
                    <a:lnTo>
                      <a:pt x="689" y="1009"/>
                    </a:lnTo>
                    <a:lnTo>
                      <a:pt x="709" y="1016"/>
                    </a:lnTo>
                    <a:lnTo>
                      <a:pt x="726" y="1012"/>
                    </a:lnTo>
                    <a:lnTo>
                      <a:pt x="742" y="1004"/>
                    </a:lnTo>
                    <a:lnTo>
                      <a:pt x="752" y="991"/>
                    </a:lnTo>
                    <a:lnTo>
                      <a:pt x="755" y="972"/>
                    </a:lnTo>
                    <a:lnTo>
                      <a:pt x="752" y="956"/>
                    </a:lnTo>
                    <a:lnTo>
                      <a:pt x="744" y="939"/>
                    </a:lnTo>
                    <a:lnTo>
                      <a:pt x="701" y="885"/>
                    </a:lnTo>
                    <a:lnTo>
                      <a:pt x="657" y="827"/>
                    </a:lnTo>
                    <a:lnTo>
                      <a:pt x="613" y="771"/>
                    </a:lnTo>
                    <a:lnTo>
                      <a:pt x="571" y="714"/>
                    </a:lnTo>
                    <a:lnTo>
                      <a:pt x="527" y="656"/>
                    </a:lnTo>
                    <a:lnTo>
                      <a:pt x="486" y="600"/>
                    </a:lnTo>
                    <a:lnTo>
                      <a:pt x="442" y="543"/>
                    </a:lnTo>
                    <a:lnTo>
                      <a:pt x="402" y="485"/>
                    </a:lnTo>
                    <a:lnTo>
                      <a:pt x="361" y="429"/>
                    </a:lnTo>
                    <a:lnTo>
                      <a:pt x="320" y="369"/>
                    </a:lnTo>
                    <a:lnTo>
                      <a:pt x="280" y="312"/>
                    </a:lnTo>
                    <a:lnTo>
                      <a:pt x="239" y="254"/>
                    </a:lnTo>
                    <a:lnTo>
                      <a:pt x="201" y="195"/>
                    </a:lnTo>
                    <a:lnTo>
                      <a:pt x="160" y="136"/>
                    </a:lnTo>
                    <a:lnTo>
                      <a:pt x="119" y="78"/>
                    </a:lnTo>
                    <a:lnTo>
                      <a:pt x="82" y="18"/>
                    </a:lnTo>
                    <a:lnTo>
                      <a:pt x="68" y="5"/>
                    </a:lnTo>
                    <a:lnTo>
                      <a:pt x="54" y="0"/>
                    </a:lnTo>
                    <a:lnTo>
                      <a:pt x="35" y="0"/>
                    </a:lnTo>
                    <a:lnTo>
                      <a:pt x="19" y="5"/>
                    </a:lnTo>
                    <a:lnTo>
                      <a:pt x="5" y="18"/>
                    </a:lnTo>
                    <a:lnTo>
                      <a:pt x="0" y="32"/>
                    </a:lnTo>
                    <a:lnTo>
                      <a:pt x="0" y="48"/>
                    </a:lnTo>
                    <a:lnTo>
                      <a:pt x="5" y="65"/>
                    </a:lnTo>
                    <a:close/>
                  </a:path>
                </a:pathLst>
              </a:custGeom>
              <a:solidFill>
                <a:srgbClr val="CEF2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98" name="Freeform 161"/>
              <p:cNvSpPr/>
              <p:nvPr/>
            </p:nvSpPr>
            <p:spPr bwMode="auto">
              <a:xfrm>
                <a:off x="3907" y="3135"/>
                <a:ext cx="689" cy="862"/>
              </a:xfrm>
              <a:custGeom>
                <a:avLst/>
                <a:gdLst>
                  <a:gd name="T0" fmla="*/ 1 w 2756"/>
                  <a:gd name="T1" fmla="*/ 1 h 3451"/>
                  <a:gd name="T2" fmla="*/ 1 w 2756"/>
                  <a:gd name="T3" fmla="*/ 1 h 3451"/>
                  <a:gd name="T4" fmla="*/ 1 w 2756"/>
                  <a:gd name="T5" fmla="*/ 1 h 3451"/>
                  <a:gd name="T6" fmla="*/ 1 w 2756"/>
                  <a:gd name="T7" fmla="*/ 1 h 3451"/>
                  <a:gd name="T8" fmla="*/ 1 w 2756"/>
                  <a:gd name="T9" fmla="*/ 1 h 3451"/>
                  <a:gd name="T10" fmla="*/ 1 w 2756"/>
                  <a:gd name="T11" fmla="*/ 1 h 3451"/>
                  <a:gd name="T12" fmla="*/ 1 w 2756"/>
                  <a:gd name="T13" fmla="*/ 1 h 3451"/>
                  <a:gd name="T14" fmla="*/ 1 w 2756"/>
                  <a:gd name="T15" fmla="*/ 1 h 3451"/>
                  <a:gd name="T16" fmla="*/ 1 w 2756"/>
                  <a:gd name="T17" fmla="*/ 0 h 3451"/>
                  <a:gd name="T18" fmla="*/ 1 w 2756"/>
                  <a:gd name="T19" fmla="*/ 0 h 3451"/>
                  <a:gd name="T20" fmla="*/ 1 w 2756"/>
                  <a:gd name="T21" fmla="*/ 0 h 3451"/>
                  <a:gd name="T22" fmla="*/ 1 w 2756"/>
                  <a:gd name="T23" fmla="*/ 0 h 3451"/>
                  <a:gd name="T24" fmla="*/ 1 w 2756"/>
                  <a:gd name="T25" fmla="*/ 0 h 3451"/>
                  <a:gd name="T26" fmla="*/ 1 w 2756"/>
                  <a:gd name="T27" fmla="*/ 0 h 3451"/>
                  <a:gd name="T28" fmla="*/ 1 w 2756"/>
                  <a:gd name="T29" fmla="*/ 0 h 3451"/>
                  <a:gd name="T30" fmla="*/ 1 w 2756"/>
                  <a:gd name="T31" fmla="*/ 0 h 3451"/>
                  <a:gd name="T32" fmla="*/ 1 w 2756"/>
                  <a:gd name="T33" fmla="*/ 0 h 3451"/>
                  <a:gd name="T34" fmla="*/ 1 w 2756"/>
                  <a:gd name="T35" fmla="*/ 0 h 3451"/>
                  <a:gd name="T36" fmla="*/ 0 w 2756"/>
                  <a:gd name="T37" fmla="*/ 0 h 3451"/>
                  <a:gd name="T38" fmla="*/ 0 w 2756"/>
                  <a:gd name="T39" fmla="*/ 0 h 3451"/>
                  <a:gd name="T40" fmla="*/ 0 w 2756"/>
                  <a:gd name="T41" fmla="*/ 0 h 3451"/>
                  <a:gd name="T42" fmla="*/ 0 w 2756"/>
                  <a:gd name="T43" fmla="*/ 0 h 3451"/>
                  <a:gd name="T44" fmla="*/ 0 w 2756"/>
                  <a:gd name="T45" fmla="*/ 0 h 3451"/>
                  <a:gd name="T46" fmla="*/ 0 w 2756"/>
                  <a:gd name="T47" fmla="*/ 0 h 3451"/>
                  <a:gd name="T48" fmla="*/ 0 w 2756"/>
                  <a:gd name="T49" fmla="*/ 0 h 3451"/>
                  <a:gd name="T50" fmla="*/ 0 w 2756"/>
                  <a:gd name="T51" fmla="*/ 0 h 3451"/>
                  <a:gd name="T52" fmla="*/ 0 w 2756"/>
                  <a:gd name="T53" fmla="*/ 0 h 3451"/>
                  <a:gd name="T54" fmla="*/ 0 w 2756"/>
                  <a:gd name="T55" fmla="*/ 0 h 3451"/>
                  <a:gd name="T56" fmla="*/ 0 w 2756"/>
                  <a:gd name="T57" fmla="*/ 0 h 3451"/>
                  <a:gd name="T58" fmla="*/ 0 w 2756"/>
                  <a:gd name="T59" fmla="*/ 0 h 3451"/>
                  <a:gd name="T60" fmla="*/ 0 w 2756"/>
                  <a:gd name="T61" fmla="*/ 0 h 3451"/>
                  <a:gd name="T62" fmla="*/ 0 w 2756"/>
                  <a:gd name="T63" fmla="*/ 0 h 3451"/>
                  <a:gd name="T64" fmla="*/ 0 w 2756"/>
                  <a:gd name="T65" fmla="*/ 0 h 3451"/>
                  <a:gd name="T66" fmla="*/ 0 w 2756"/>
                  <a:gd name="T67" fmla="*/ 0 h 3451"/>
                  <a:gd name="T68" fmla="*/ 0 w 2756"/>
                  <a:gd name="T69" fmla="*/ 0 h 3451"/>
                  <a:gd name="T70" fmla="*/ 0 w 2756"/>
                  <a:gd name="T71" fmla="*/ 0 h 3451"/>
                  <a:gd name="T72" fmla="*/ 0 w 2756"/>
                  <a:gd name="T73" fmla="*/ 0 h 3451"/>
                  <a:gd name="T74" fmla="*/ 0 w 2756"/>
                  <a:gd name="T75" fmla="*/ 0 h 3451"/>
                  <a:gd name="T76" fmla="*/ 0 w 2756"/>
                  <a:gd name="T77" fmla="*/ 0 h 3451"/>
                  <a:gd name="T78" fmla="*/ 0 w 2756"/>
                  <a:gd name="T79" fmla="*/ 0 h 3451"/>
                  <a:gd name="T80" fmla="*/ 1 w 2756"/>
                  <a:gd name="T81" fmla="*/ 1 h 3451"/>
                  <a:gd name="T82" fmla="*/ 1 w 2756"/>
                  <a:gd name="T83" fmla="*/ 1 h 3451"/>
                  <a:gd name="T84" fmla="*/ 1 w 2756"/>
                  <a:gd name="T85" fmla="*/ 1 h 3451"/>
                  <a:gd name="T86" fmla="*/ 1 w 2756"/>
                  <a:gd name="T87" fmla="*/ 1 h 3451"/>
                  <a:gd name="T88" fmla="*/ 1 w 2756"/>
                  <a:gd name="T89" fmla="*/ 1 h 3451"/>
                  <a:gd name="T90" fmla="*/ 1 w 2756"/>
                  <a:gd name="T91" fmla="*/ 1 h 3451"/>
                  <a:gd name="T92" fmla="*/ 1 w 2756"/>
                  <a:gd name="T93" fmla="*/ 1 h 3451"/>
                  <a:gd name="T94" fmla="*/ 1 w 2756"/>
                  <a:gd name="T95" fmla="*/ 1 h 3451"/>
                  <a:gd name="T96" fmla="*/ 1 w 2756"/>
                  <a:gd name="T97" fmla="*/ 1 h 3451"/>
                  <a:gd name="T98" fmla="*/ 1 w 2756"/>
                  <a:gd name="T99" fmla="*/ 1 h 3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56" h="3451">
                    <a:moveTo>
                      <a:pt x="2742" y="3451"/>
                    </a:moveTo>
                    <a:lnTo>
                      <a:pt x="2696" y="3449"/>
                    </a:lnTo>
                    <a:lnTo>
                      <a:pt x="2612" y="3343"/>
                    </a:lnTo>
                    <a:lnTo>
                      <a:pt x="2528" y="3237"/>
                    </a:lnTo>
                    <a:lnTo>
                      <a:pt x="2446" y="3128"/>
                    </a:lnTo>
                    <a:lnTo>
                      <a:pt x="2363" y="3022"/>
                    </a:lnTo>
                    <a:lnTo>
                      <a:pt x="2281" y="2916"/>
                    </a:lnTo>
                    <a:lnTo>
                      <a:pt x="2197" y="2807"/>
                    </a:lnTo>
                    <a:lnTo>
                      <a:pt x="2116" y="2702"/>
                    </a:lnTo>
                    <a:lnTo>
                      <a:pt x="2033" y="2594"/>
                    </a:lnTo>
                    <a:lnTo>
                      <a:pt x="1950" y="2488"/>
                    </a:lnTo>
                    <a:lnTo>
                      <a:pt x="1869" y="2379"/>
                    </a:lnTo>
                    <a:lnTo>
                      <a:pt x="1786" y="2273"/>
                    </a:lnTo>
                    <a:lnTo>
                      <a:pt x="1705" y="2164"/>
                    </a:lnTo>
                    <a:lnTo>
                      <a:pt x="1620" y="2058"/>
                    </a:lnTo>
                    <a:lnTo>
                      <a:pt x="1539" y="1950"/>
                    </a:lnTo>
                    <a:lnTo>
                      <a:pt x="1458" y="1844"/>
                    </a:lnTo>
                    <a:lnTo>
                      <a:pt x="1373" y="1735"/>
                    </a:lnTo>
                    <a:lnTo>
                      <a:pt x="1292" y="1629"/>
                    </a:lnTo>
                    <a:lnTo>
                      <a:pt x="1208" y="1524"/>
                    </a:lnTo>
                    <a:lnTo>
                      <a:pt x="1124" y="1418"/>
                    </a:lnTo>
                    <a:lnTo>
                      <a:pt x="1042" y="1309"/>
                    </a:lnTo>
                    <a:lnTo>
                      <a:pt x="959" y="1203"/>
                    </a:lnTo>
                    <a:lnTo>
                      <a:pt x="874" y="1097"/>
                    </a:lnTo>
                    <a:lnTo>
                      <a:pt x="788" y="991"/>
                    </a:lnTo>
                    <a:lnTo>
                      <a:pt x="703" y="889"/>
                    </a:lnTo>
                    <a:lnTo>
                      <a:pt x="616" y="783"/>
                    </a:lnTo>
                    <a:lnTo>
                      <a:pt x="532" y="676"/>
                    </a:lnTo>
                    <a:lnTo>
                      <a:pt x="445" y="573"/>
                    </a:lnTo>
                    <a:lnTo>
                      <a:pt x="356" y="470"/>
                    </a:lnTo>
                    <a:lnTo>
                      <a:pt x="269" y="367"/>
                    </a:lnTo>
                    <a:lnTo>
                      <a:pt x="179" y="263"/>
                    </a:lnTo>
                    <a:lnTo>
                      <a:pt x="89" y="161"/>
                    </a:lnTo>
                    <a:lnTo>
                      <a:pt x="0" y="57"/>
                    </a:lnTo>
                    <a:lnTo>
                      <a:pt x="0" y="41"/>
                    </a:lnTo>
                    <a:lnTo>
                      <a:pt x="0" y="25"/>
                    </a:lnTo>
                    <a:lnTo>
                      <a:pt x="3" y="11"/>
                    </a:lnTo>
                    <a:lnTo>
                      <a:pt x="13" y="0"/>
                    </a:lnTo>
                    <a:lnTo>
                      <a:pt x="59" y="11"/>
                    </a:lnTo>
                    <a:lnTo>
                      <a:pt x="853" y="948"/>
                    </a:lnTo>
                    <a:lnTo>
                      <a:pt x="2357" y="2911"/>
                    </a:lnTo>
                    <a:lnTo>
                      <a:pt x="2403" y="2978"/>
                    </a:lnTo>
                    <a:lnTo>
                      <a:pt x="2452" y="3044"/>
                    </a:lnTo>
                    <a:lnTo>
                      <a:pt x="2504" y="3109"/>
                    </a:lnTo>
                    <a:lnTo>
                      <a:pt x="2558" y="3172"/>
                    </a:lnTo>
                    <a:lnTo>
                      <a:pt x="2610" y="3237"/>
                    </a:lnTo>
                    <a:lnTo>
                      <a:pt x="2661" y="3302"/>
                    </a:lnTo>
                    <a:lnTo>
                      <a:pt x="2710" y="3367"/>
                    </a:lnTo>
                    <a:lnTo>
                      <a:pt x="2756" y="3435"/>
                    </a:lnTo>
                    <a:lnTo>
                      <a:pt x="2742" y="3451"/>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999" name="Freeform 162"/>
              <p:cNvSpPr/>
              <p:nvPr/>
            </p:nvSpPr>
            <p:spPr bwMode="auto">
              <a:xfrm>
                <a:off x="3481" y="3125"/>
                <a:ext cx="1114" cy="1023"/>
              </a:xfrm>
              <a:custGeom>
                <a:avLst/>
                <a:gdLst>
                  <a:gd name="T0" fmla="*/ 1 w 4456"/>
                  <a:gd name="T1" fmla="*/ 1 h 4092"/>
                  <a:gd name="T2" fmla="*/ 1 w 4456"/>
                  <a:gd name="T3" fmla="*/ 1 h 4092"/>
                  <a:gd name="T4" fmla="*/ 1 w 4456"/>
                  <a:gd name="T5" fmla="*/ 1 h 4092"/>
                  <a:gd name="T6" fmla="*/ 1 w 4456"/>
                  <a:gd name="T7" fmla="*/ 1 h 4092"/>
                  <a:gd name="T8" fmla="*/ 1 w 4456"/>
                  <a:gd name="T9" fmla="*/ 1 h 4092"/>
                  <a:gd name="T10" fmla="*/ 1 w 4456"/>
                  <a:gd name="T11" fmla="*/ 1 h 4092"/>
                  <a:gd name="T12" fmla="*/ 1 w 4456"/>
                  <a:gd name="T13" fmla="*/ 1 h 4092"/>
                  <a:gd name="T14" fmla="*/ 1 w 4456"/>
                  <a:gd name="T15" fmla="*/ 1 h 4092"/>
                  <a:gd name="T16" fmla="*/ 1 w 4456"/>
                  <a:gd name="T17" fmla="*/ 1 h 4092"/>
                  <a:gd name="T18" fmla="*/ 1 w 4456"/>
                  <a:gd name="T19" fmla="*/ 1 h 4092"/>
                  <a:gd name="T20" fmla="*/ 1 w 4456"/>
                  <a:gd name="T21" fmla="*/ 1 h 4092"/>
                  <a:gd name="T22" fmla="*/ 1 w 4456"/>
                  <a:gd name="T23" fmla="*/ 1 h 4092"/>
                  <a:gd name="T24" fmla="*/ 1 w 4456"/>
                  <a:gd name="T25" fmla="*/ 1 h 4092"/>
                  <a:gd name="T26" fmla="*/ 1 w 4456"/>
                  <a:gd name="T27" fmla="*/ 1 h 4092"/>
                  <a:gd name="T28" fmla="*/ 1 w 4456"/>
                  <a:gd name="T29" fmla="*/ 1 h 4092"/>
                  <a:gd name="T30" fmla="*/ 1 w 4456"/>
                  <a:gd name="T31" fmla="*/ 1 h 4092"/>
                  <a:gd name="T32" fmla="*/ 1 w 4456"/>
                  <a:gd name="T33" fmla="*/ 1 h 4092"/>
                  <a:gd name="T34" fmla="*/ 1 w 4456"/>
                  <a:gd name="T35" fmla="*/ 1 h 4092"/>
                  <a:gd name="T36" fmla="*/ 1 w 4456"/>
                  <a:gd name="T37" fmla="*/ 1 h 4092"/>
                  <a:gd name="T38" fmla="*/ 1 w 4456"/>
                  <a:gd name="T39" fmla="*/ 1 h 4092"/>
                  <a:gd name="T40" fmla="*/ 1 w 4456"/>
                  <a:gd name="T41" fmla="*/ 1 h 4092"/>
                  <a:gd name="T42" fmla="*/ 1 w 4456"/>
                  <a:gd name="T43" fmla="*/ 1 h 4092"/>
                  <a:gd name="T44" fmla="*/ 1 w 4456"/>
                  <a:gd name="T45" fmla="*/ 1 h 4092"/>
                  <a:gd name="T46" fmla="*/ 1 w 4456"/>
                  <a:gd name="T47" fmla="*/ 1 h 4092"/>
                  <a:gd name="T48" fmla="*/ 0 w 4456"/>
                  <a:gd name="T49" fmla="*/ 1 h 4092"/>
                  <a:gd name="T50" fmla="*/ 0 w 4456"/>
                  <a:gd name="T51" fmla="*/ 1 h 4092"/>
                  <a:gd name="T52" fmla="*/ 0 w 4456"/>
                  <a:gd name="T53" fmla="*/ 0 h 4092"/>
                  <a:gd name="T54" fmla="*/ 0 w 4456"/>
                  <a:gd name="T55" fmla="*/ 0 h 4092"/>
                  <a:gd name="T56" fmla="*/ 0 w 4456"/>
                  <a:gd name="T57" fmla="*/ 0 h 4092"/>
                  <a:gd name="T58" fmla="*/ 0 w 4456"/>
                  <a:gd name="T59" fmla="*/ 0 h 4092"/>
                  <a:gd name="T60" fmla="*/ 0 w 4456"/>
                  <a:gd name="T61" fmla="*/ 0 h 4092"/>
                  <a:gd name="T62" fmla="*/ 0 w 4456"/>
                  <a:gd name="T63" fmla="*/ 0 h 4092"/>
                  <a:gd name="T64" fmla="*/ 0 w 4456"/>
                  <a:gd name="T65" fmla="*/ 0 h 4092"/>
                  <a:gd name="T66" fmla="*/ 0 w 4456"/>
                  <a:gd name="T67" fmla="*/ 0 h 4092"/>
                  <a:gd name="T68" fmla="*/ 0 w 4456"/>
                  <a:gd name="T69" fmla="*/ 0 h 4092"/>
                  <a:gd name="T70" fmla="*/ 0 w 4456"/>
                  <a:gd name="T71" fmla="*/ 0 h 4092"/>
                  <a:gd name="T72" fmla="*/ 0 w 4456"/>
                  <a:gd name="T73" fmla="*/ 0 h 4092"/>
                  <a:gd name="T74" fmla="*/ 0 w 4456"/>
                  <a:gd name="T75" fmla="*/ 0 h 4092"/>
                  <a:gd name="T76" fmla="*/ 0 w 4456"/>
                  <a:gd name="T77" fmla="*/ 0 h 4092"/>
                  <a:gd name="T78" fmla="*/ 0 w 4456"/>
                  <a:gd name="T79" fmla="*/ 1 h 4092"/>
                  <a:gd name="T80" fmla="*/ 1 w 4456"/>
                  <a:gd name="T81" fmla="*/ 1 h 4092"/>
                  <a:gd name="T82" fmla="*/ 1 w 4456"/>
                  <a:gd name="T83" fmla="*/ 1 h 4092"/>
                  <a:gd name="T84" fmla="*/ 1 w 4456"/>
                  <a:gd name="T85" fmla="*/ 1 h 4092"/>
                  <a:gd name="T86" fmla="*/ 1 w 4456"/>
                  <a:gd name="T87" fmla="*/ 1 h 4092"/>
                  <a:gd name="T88" fmla="*/ 1 w 4456"/>
                  <a:gd name="T89" fmla="*/ 1 h 4092"/>
                  <a:gd name="T90" fmla="*/ 1 w 4456"/>
                  <a:gd name="T91" fmla="*/ 1 h 4092"/>
                  <a:gd name="T92" fmla="*/ 1 w 4456"/>
                  <a:gd name="T93" fmla="*/ 1 h 4092"/>
                  <a:gd name="T94" fmla="*/ 1 w 4456"/>
                  <a:gd name="T95" fmla="*/ 1 h 4092"/>
                  <a:gd name="T96" fmla="*/ 1 w 4456"/>
                  <a:gd name="T97" fmla="*/ 1 h 4092"/>
                  <a:gd name="T98" fmla="*/ 1 w 4456"/>
                  <a:gd name="T99" fmla="*/ 1 h 4092"/>
                  <a:gd name="T100" fmla="*/ 1 w 4456"/>
                  <a:gd name="T101" fmla="*/ 1 h 4092"/>
                  <a:gd name="T102" fmla="*/ 1 w 4456"/>
                  <a:gd name="T103" fmla="*/ 1 h 4092"/>
                  <a:gd name="T104" fmla="*/ 1 w 4456"/>
                  <a:gd name="T105" fmla="*/ 1 h 4092"/>
                  <a:gd name="T106" fmla="*/ 1 w 4456"/>
                  <a:gd name="T107" fmla="*/ 1 h 4092"/>
                  <a:gd name="T108" fmla="*/ 1 w 4456"/>
                  <a:gd name="T109" fmla="*/ 1 h 4092"/>
                  <a:gd name="T110" fmla="*/ 1 w 4456"/>
                  <a:gd name="T111" fmla="*/ 1 h 4092"/>
                  <a:gd name="T112" fmla="*/ 1 w 4456"/>
                  <a:gd name="T113" fmla="*/ 1 h 4092"/>
                  <a:gd name="T114" fmla="*/ 1 w 4456"/>
                  <a:gd name="T115" fmla="*/ 1 h 4092"/>
                  <a:gd name="T116" fmla="*/ 1 w 4456"/>
                  <a:gd name="T117" fmla="*/ 1 h 40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56" h="4092">
                    <a:moveTo>
                      <a:pt x="3343" y="4035"/>
                    </a:moveTo>
                    <a:lnTo>
                      <a:pt x="3316" y="4060"/>
                    </a:lnTo>
                    <a:lnTo>
                      <a:pt x="3288" y="4074"/>
                    </a:lnTo>
                    <a:lnTo>
                      <a:pt x="3256" y="4079"/>
                    </a:lnTo>
                    <a:lnTo>
                      <a:pt x="3223" y="4079"/>
                    </a:lnTo>
                    <a:lnTo>
                      <a:pt x="3188" y="4079"/>
                    </a:lnTo>
                    <a:lnTo>
                      <a:pt x="3152" y="4079"/>
                    </a:lnTo>
                    <a:lnTo>
                      <a:pt x="3117" y="4081"/>
                    </a:lnTo>
                    <a:lnTo>
                      <a:pt x="3082" y="4092"/>
                    </a:lnTo>
                    <a:lnTo>
                      <a:pt x="3036" y="4092"/>
                    </a:lnTo>
                    <a:lnTo>
                      <a:pt x="3039" y="4062"/>
                    </a:lnTo>
                    <a:lnTo>
                      <a:pt x="3050" y="4044"/>
                    </a:lnTo>
                    <a:lnTo>
                      <a:pt x="3071" y="4032"/>
                    </a:lnTo>
                    <a:lnTo>
                      <a:pt x="3096" y="4024"/>
                    </a:lnTo>
                    <a:lnTo>
                      <a:pt x="3122" y="4021"/>
                    </a:lnTo>
                    <a:lnTo>
                      <a:pt x="3150" y="4016"/>
                    </a:lnTo>
                    <a:lnTo>
                      <a:pt x="3177" y="4008"/>
                    </a:lnTo>
                    <a:lnTo>
                      <a:pt x="3196" y="3991"/>
                    </a:lnTo>
                    <a:lnTo>
                      <a:pt x="3172" y="3954"/>
                    </a:lnTo>
                    <a:lnTo>
                      <a:pt x="3142" y="3913"/>
                    </a:lnTo>
                    <a:lnTo>
                      <a:pt x="3112" y="3875"/>
                    </a:lnTo>
                    <a:lnTo>
                      <a:pt x="3082" y="3837"/>
                    </a:lnTo>
                    <a:lnTo>
                      <a:pt x="3050" y="3799"/>
                    </a:lnTo>
                    <a:lnTo>
                      <a:pt x="3017" y="3760"/>
                    </a:lnTo>
                    <a:lnTo>
                      <a:pt x="2985" y="3723"/>
                    </a:lnTo>
                    <a:lnTo>
                      <a:pt x="2955" y="3684"/>
                    </a:lnTo>
                    <a:lnTo>
                      <a:pt x="2939" y="3718"/>
                    </a:lnTo>
                    <a:lnTo>
                      <a:pt x="2909" y="3734"/>
                    </a:lnTo>
                    <a:lnTo>
                      <a:pt x="2870" y="3742"/>
                    </a:lnTo>
                    <a:lnTo>
                      <a:pt x="2833" y="3748"/>
                    </a:lnTo>
                    <a:lnTo>
                      <a:pt x="2803" y="3753"/>
                    </a:lnTo>
                    <a:lnTo>
                      <a:pt x="2789" y="3764"/>
                    </a:lnTo>
                    <a:lnTo>
                      <a:pt x="2797" y="3788"/>
                    </a:lnTo>
                    <a:lnTo>
                      <a:pt x="2838" y="3832"/>
                    </a:lnTo>
                    <a:lnTo>
                      <a:pt x="2849" y="3853"/>
                    </a:lnTo>
                    <a:lnTo>
                      <a:pt x="2865" y="3864"/>
                    </a:lnTo>
                    <a:lnTo>
                      <a:pt x="2884" y="3873"/>
                    </a:lnTo>
                    <a:lnTo>
                      <a:pt x="2903" y="3873"/>
                    </a:lnTo>
                    <a:lnTo>
                      <a:pt x="2925" y="3873"/>
                    </a:lnTo>
                    <a:lnTo>
                      <a:pt x="2946" y="3875"/>
                    </a:lnTo>
                    <a:lnTo>
                      <a:pt x="2965" y="3878"/>
                    </a:lnTo>
                    <a:lnTo>
                      <a:pt x="2981" y="3889"/>
                    </a:lnTo>
                    <a:lnTo>
                      <a:pt x="2960" y="3908"/>
                    </a:lnTo>
                    <a:lnTo>
                      <a:pt x="2944" y="3931"/>
                    </a:lnTo>
                    <a:lnTo>
                      <a:pt x="2935" y="3959"/>
                    </a:lnTo>
                    <a:lnTo>
                      <a:pt x="2935" y="3989"/>
                    </a:lnTo>
                    <a:lnTo>
                      <a:pt x="2903" y="3997"/>
                    </a:lnTo>
                    <a:lnTo>
                      <a:pt x="2875" y="3991"/>
                    </a:lnTo>
                    <a:lnTo>
                      <a:pt x="2854" y="3981"/>
                    </a:lnTo>
                    <a:lnTo>
                      <a:pt x="2838" y="3961"/>
                    </a:lnTo>
                    <a:lnTo>
                      <a:pt x="2822" y="3943"/>
                    </a:lnTo>
                    <a:lnTo>
                      <a:pt x="2803" y="3926"/>
                    </a:lnTo>
                    <a:lnTo>
                      <a:pt x="2778" y="3915"/>
                    </a:lnTo>
                    <a:lnTo>
                      <a:pt x="2748" y="3915"/>
                    </a:lnTo>
                    <a:lnTo>
                      <a:pt x="2778" y="3885"/>
                    </a:lnTo>
                    <a:lnTo>
                      <a:pt x="2745" y="3845"/>
                    </a:lnTo>
                    <a:lnTo>
                      <a:pt x="2718" y="3802"/>
                    </a:lnTo>
                    <a:lnTo>
                      <a:pt x="2688" y="3758"/>
                    </a:lnTo>
                    <a:lnTo>
                      <a:pt x="2658" y="3712"/>
                    </a:lnTo>
                    <a:lnTo>
                      <a:pt x="2628" y="3672"/>
                    </a:lnTo>
                    <a:lnTo>
                      <a:pt x="2593" y="3636"/>
                    </a:lnTo>
                    <a:lnTo>
                      <a:pt x="2553" y="3603"/>
                    </a:lnTo>
                    <a:lnTo>
                      <a:pt x="2509" y="3582"/>
                    </a:lnTo>
                    <a:lnTo>
                      <a:pt x="2523" y="3552"/>
                    </a:lnTo>
                    <a:lnTo>
                      <a:pt x="2526" y="3522"/>
                    </a:lnTo>
                    <a:lnTo>
                      <a:pt x="2515" y="3497"/>
                    </a:lnTo>
                    <a:lnTo>
                      <a:pt x="2498" y="3471"/>
                    </a:lnTo>
                    <a:lnTo>
                      <a:pt x="2477" y="3448"/>
                    </a:lnTo>
                    <a:lnTo>
                      <a:pt x="2452" y="3424"/>
                    </a:lnTo>
                    <a:lnTo>
                      <a:pt x="2431" y="3402"/>
                    </a:lnTo>
                    <a:lnTo>
                      <a:pt x="2411" y="3378"/>
                    </a:lnTo>
                    <a:lnTo>
                      <a:pt x="2403" y="3383"/>
                    </a:lnTo>
                    <a:lnTo>
                      <a:pt x="2392" y="3386"/>
                    </a:lnTo>
                    <a:lnTo>
                      <a:pt x="2381" y="3388"/>
                    </a:lnTo>
                    <a:lnTo>
                      <a:pt x="2368" y="3388"/>
                    </a:lnTo>
                    <a:lnTo>
                      <a:pt x="2357" y="3388"/>
                    </a:lnTo>
                    <a:lnTo>
                      <a:pt x="2346" y="3392"/>
                    </a:lnTo>
                    <a:lnTo>
                      <a:pt x="2335" y="3397"/>
                    </a:lnTo>
                    <a:lnTo>
                      <a:pt x="2325" y="3405"/>
                    </a:lnTo>
                    <a:lnTo>
                      <a:pt x="2314" y="3397"/>
                    </a:lnTo>
                    <a:lnTo>
                      <a:pt x="2311" y="3386"/>
                    </a:lnTo>
                    <a:lnTo>
                      <a:pt x="2314" y="3372"/>
                    </a:lnTo>
                    <a:lnTo>
                      <a:pt x="2314" y="3362"/>
                    </a:lnTo>
                    <a:lnTo>
                      <a:pt x="2327" y="3351"/>
                    </a:lnTo>
                    <a:lnTo>
                      <a:pt x="2344" y="3342"/>
                    </a:lnTo>
                    <a:lnTo>
                      <a:pt x="2357" y="3332"/>
                    </a:lnTo>
                    <a:lnTo>
                      <a:pt x="2371" y="3318"/>
                    </a:lnTo>
                    <a:lnTo>
                      <a:pt x="2352" y="3283"/>
                    </a:lnTo>
                    <a:lnTo>
                      <a:pt x="2327" y="3261"/>
                    </a:lnTo>
                    <a:lnTo>
                      <a:pt x="2302" y="3253"/>
                    </a:lnTo>
                    <a:lnTo>
                      <a:pt x="2276" y="3250"/>
                    </a:lnTo>
                    <a:lnTo>
                      <a:pt x="2246" y="3256"/>
                    </a:lnTo>
                    <a:lnTo>
                      <a:pt x="2216" y="3261"/>
                    </a:lnTo>
                    <a:lnTo>
                      <a:pt x="2184" y="3270"/>
                    </a:lnTo>
                    <a:lnTo>
                      <a:pt x="2154" y="3272"/>
                    </a:lnTo>
                    <a:lnTo>
                      <a:pt x="2154" y="3253"/>
                    </a:lnTo>
                    <a:lnTo>
                      <a:pt x="2161" y="3240"/>
                    </a:lnTo>
                    <a:lnTo>
                      <a:pt x="2173" y="3229"/>
                    </a:lnTo>
                    <a:lnTo>
                      <a:pt x="2186" y="3217"/>
                    </a:lnTo>
                    <a:lnTo>
                      <a:pt x="2200" y="3212"/>
                    </a:lnTo>
                    <a:lnTo>
                      <a:pt x="2216" y="3205"/>
                    </a:lnTo>
                    <a:lnTo>
                      <a:pt x="2230" y="3196"/>
                    </a:lnTo>
                    <a:lnTo>
                      <a:pt x="2240" y="3188"/>
                    </a:lnTo>
                    <a:lnTo>
                      <a:pt x="2230" y="3164"/>
                    </a:lnTo>
                    <a:lnTo>
                      <a:pt x="2221" y="3139"/>
                    </a:lnTo>
                    <a:lnTo>
                      <a:pt x="2208" y="3117"/>
                    </a:lnTo>
                    <a:lnTo>
                      <a:pt x="2186" y="3099"/>
                    </a:lnTo>
                    <a:lnTo>
                      <a:pt x="2173" y="3095"/>
                    </a:lnTo>
                    <a:lnTo>
                      <a:pt x="2156" y="3095"/>
                    </a:lnTo>
                    <a:lnTo>
                      <a:pt x="2145" y="3101"/>
                    </a:lnTo>
                    <a:lnTo>
                      <a:pt x="2131" y="3106"/>
                    </a:lnTo>
                    <a:lnTo>
                      <a:pt x="2118" y="3109"/>
                    </a:lnTo>
                    <a:lnTo>
                      <a:pt x="2108" y="3112"/>
                    </a:lnTo>
                    <a:lnTo>
                      <a:pt x="2094" y="3106"/>
                    </a:lnTo>
                    <a:lnTo>
                      <a:pt x="2083" y="3099"/>
                    </a:lnTo>
                    <a:lnTo>
                      <a:pt x="2129" y="3028"/>
                    </a:lnTo>
                    <a:lnTo>
                      <a:pt x="2099" y="2988"/>
                    </a:lnTo>
                    <a:lnTo>
                      <a:pt x="2066" y="2946"/>
                    </a:lnTo>
                    <a:lnTo>
                      <a:pt x="2031" y="2908"/>
                    </a:lnTo>
                    <a:lnTo>
                      <a:pt x="1999" y="2868"/>
                    </a:lnTo>
                    <a:lnTo>
                      <a:pt x="1969" y="2827"/>
                    </a:lnTo>
                    <a:lnTo>
                      <a:pt x="1947" y="2783"/>
                    </a:lnTo>
                    <a:lnTo>
                      <a:pt x="1933" y="2740"/>
                    </a:lnTo>
                    <a:lnTo>
                      <a:pt x="1930" y="2694"/>
                    </a:lnTo>
                    <a:lnTo>
                      <a:pt x="1955" y="2691"/>
                    </a:lnTo>
                    <a:lnTo>
                      <a:pt x="1977" y="2686"/>
                    </a:lnTo>
                    <a:lnTo>
                      <a:pt x="1999" y="2674"/>
                    </a:lnTo>
                    <a:lnTo>
                      <a:pt x="2018" y="2662"/>
                    </a:lnTo>
                    <a:lnTo>
                      <a:pt x="2037" y="2644"/>
                    </a:lnTo>
                    <a:lnTo>
                      <a:pt x="2055" y="2628"/>
                    </a:lnTo>
                    <a:lnTo>
                      <a:pt x="2072" y="2612"/>
                    </a:lnTo>
                    <a:lnTo>
                      <a:pt x="2089" y="2593"/>
                    </a:lnTo>
                    <a:lnTo>
                      <a:pt x="2043" y="2526"/>
                    </a:lnTo>
                    <a:lnTo>
                      <a:pt x="1995" y="2455"/>
                    </a:lnTo>
                    <a:lnTo>
                      <a:pt x="1950" y="2387"/>
                    </a:lnTo>
                    <a:lnTo>
                      <a:pt x="1901" y="2319"/>
                    </a:lnTo>
                    <a:lnTo>
                      <a:pt x="1852" y="2251"/>
                    </a:lnTo>
                    <a:lnTo>
                      <a:pt x="1801" y="2186"/>
                    </a:lnTo>
                    <a:lnTo>
                      <a:pt x="1748" y="2119"/>
                    </a:lnTo>
                    <a:lnTo>
                      <a:pt x="1697" y="2050"/>
                    </a:lnTo>
                    <a:lnTo>
                      <a:pt x="1646" y="1985"/>
                    </a:lnTo>
                    <a:lnTo>
                      <a:pt x="1595" y="1918"/>
                    </a:lnTo>
                    <a:lnTo>
                      <a:pt x="1540" y="1852"/>
                    </a:lnTo>
                    <a:lnTo>
                      <a:pt x="1489" y="1784"/>
                    </a:lnTo>
                    <a:lnTo>
                      <a:pt x="1436" y="1717"/>
                    </a:lnTo>
                    <a:lnTo>
                      <a:pt x="1385" y="1651"/>
                    </a:lnTo>
                    <a:lnTo>
                      <a:pt x="1334" y="1583"/>
                    </a:lnTo>
                    <a:lnTo>
                      <a:pt x="1281" y="1516"/>
                    </a:lnTo>
                    <a:lnTo>
                      <a:pt x="1249" y="1480"/>
                    </a:lnTo>
                    <a:lnTo>
                      <a:pt x="1214" y="1445"/>
                    </a:lnTo>
                    <a:lnTo>
                      <a:pt x="1179" y="1412"/>
                    </a:lnTo>
                    <a:lnTo>
                      <a:pt x="1140" y="1382"/>
                    </a:lnTo>
                    <a:lnTo>
                      <a:pt x="1103" y="1361"/>
                    </a:lnTo>
                    <a:lnTo>
                      <a:pt x="1062" y="1350"/>
                    </a:lnTo>
                    <a:lnTo>
                      <a:pt x="1016" y="1350"/>
                    </a:lnTo>
                    <a:lnTo>
                      <a:pt x="967" y="1369"/>
                    </a:lnTo>
                    <a:lnTo>
                      <a:pt x="939" y="1329"/>
                    </a:lnTo>
                    <a:lnTo>
                      <a:pt x="910" y="1290"/>
                    </a:lnTo>
                    <a:lnTo>
                      <a:pt x="880" y="1252"/>
                    </a:lnTo>
                    <a:lnTo>
                      <a:pt x="850" y="1214"/>
                    </a:lnTo>
                    <a:lnTo>
                      <a:pt x="817" y="1176"/>
                    </a:lnTo>
                    <a:lnTo>
                      <a:pt x="787" y="1140"/>
                    </a:lnTo>
                    <a:lnTo>
                      <a:pt x="757" y="1103"/>
                    </a:lnTo>
                    <a:lnTo>
                      <a:pt x="725" y="1068"/>
                    </a:lnTo>
                    <a:lnTo>
                      <a:pt x="695" y="1029"/>
                    </a:lnTo>
                    <a:lnTo>
                      <a:pt x="665" y="994"/>
                    </a:lnTo>
                    <a:lnTo>
                      <a:pt x="635" y="957"/>
                    </a:lnTo>
                    <a:lnTo>
                      <a:pt x="605" y="918"/>
                    </a:lnTo>
                    <a:lnTo>
                      <a:pt x="576" y="880"/>
                    </a:lnTo>
                    <a:lnTo>
                      <a:pt x="549" y="839"/>
                    </a:lnTo>
                    <a:lnTo>
                      <a:pt x="521" y="798"/>
                    </a:lnTo>
                    <a:lnTo>
                      <a:pt x="496" y="758"/>
                    </a:lnTo>
                    <a:lnTo>
                      <a:pt x="380" y="756"/>
                    </a:lnTo>
                    <a:lnTo>
                      <a:pt x="378" y="733"/>
                    </a:lnTo>
                    <a:lnTo>
                      <a:pt x="385" y="720"/>
                    </a:lnTo>
                    <a:lnTo>
                      <a:pt x="404" y="712"/>
                    </a:lnTo>
                    <a:lnTo>
                      <a:pt x="424" y="703"/>
                    </a:lnTo>
                    <a:lnTo>
                      <a:pt x="443" y="696"/>
                    </a:lnTo>
                    <a:lnTo>
                      <a:pt x="456" y="685"/>
                    </a:lnTo>
                    <a:lnTo>
                      <a:pt x="456" y="666"/>
                    </a:lnTo>
                    <a:lnTo>
                      <a:pt x="440" y="641"/>
                    </a:lnTo>
                    <a:lnTo>
                      <a:pt x="426" y="603"/>
                    </a:lnTo>
                    <a:lnTo>
                      <a:pt x="404" y="581"/>
                    </a:lnTo>
                    <a:lnTo>
                      <a:pt x="380" y="571"/>
                    </a:lnTo>
                    <a:lnTo>
                      <a:pt x="353" y="568"/>
                    </a:lnTo>
                    <a:lnTo>
                      <a:pt x="325" y="568"/>
                    </a:lnTo>
                    <a:lnTo>
                      <a:pt x="296" y="568"/>
                    </a:lnTo>
                    <a:lnTo>
                      <a:pt x="267" y="562"/>
                    </a:lnTo>
                    <a:lnTo>
                      <a:pt x="239" y="552"/>
                    </a:lnTo>
                    <a:lnTo>
                      <a:pt x="247" y="538"/>
                    </a:lnTo>
                    <a:lnTo>
                      <a:pt x="261" y="527"/>
                    </a:lnTo>
                    <a:lnTo>
                      <a:pt x="279" y="514"/>
                    </a:lnTo>
                    <a:lnTo>
                      <a:pt x="296" y="502"/>
                    </a:lnTo>
                    <a:lnTo>
                      <a:pt x="307" y="490"/>
                    </a:lnTo>
                    <a:lnTo>
                      <a:pt x="313" y="476"/>
                    </a:lnTo>
                    <a:lnTo>
                      <a:pt x="307" y="460"/>
                    </a:lnTo>
                    <a:lnTo>
                      <a:pt x="285" y="437"/>
                    </a:lnTo>
                    <a:lnTo>
                      <a:pt x="272" y="414"/>
                    </a:lnTo>
                    <a:lnTo>
                      <a:pt x="255" y="400"/>
                    </a:lnTo>
                    <a:lnTo>
                      <a:pt x="237" y="394"/>
                    </a:lnTo>
                    <a:lnTo>
                      <a:pt x="214" y="391"/>
                    </a:lnTo>
                    <a:lnTo>
                      <a:pt x="193" y="391"/>
                    </a:lnTo>
                    <a:lnTo>
                      <a:pt x="168" y="394"/>
                    </a:lnTo>
                    <a:lnTo>
                      <a:pt x="147" y="394"/>
                    </a:lnTo>
                    <a:lnTo>
                      <a:pt x="125" y="391"/>
                    </a:lnTo>
                    <a:lnTo>
                      <a:pt x="133" y="372"/>
                    </a:lnTo>
                    <a:lnTo>
                      <a:pt x="149" y="356"/>
                    </a:lnTo>
                    <a:lnTo>
                      <a:pt x="168" y="340"/>
                    </a:lnTo>
                    <a:lnTo>
                      <a:pt x="184" y="321"/>
                    </a:lnTo>
                    <a:lnTo>
                      <a:pt x="0" y="44"/>
                    </a:lnTo>
                    <a:lnTo>
                      <a:pt x="11" y="30"/>
                    </a:lnTo>
                    <a:lnTo>
                      <a:pt x="22" y="12"/>
                    </a:lnTo>
                    <a:lnTo>
                      <a:pt x="36" y="0"/>
                    </a:lnTo>
                    <a:lnTo>
                      <a:pt x="57" y="3"/>
                    </a:lnTo>
                    <a:lnTo>
                      <a:pt x="285" y="321"/>
                    </a:lnTo>
                    <a:lnTo>
                      <a:pt x="342" y="324"/>
                    </a:lnTo>
                    <a:lnTo>
                      <a:pt x="355" y="410"/>
                    </a:lnTo>
                    <a:lnTo>
                      <a:pt x="391" y="467"/>
                    </a:lnTo>
                    <a:lnTo>
                      <a:pt x="429" y="525"/>
                    </a:lnTo>
                    <a:lnTo>
                      <a:pt x="464" y="581"/>
                    </a:lnTo>
                    <a:lnTo>
                      <a:pt x="503" y="638"/>
                    </a:lnTo>
                    <a:lnTo>
                      <a:pt x="540" y="696"/>
                    </a:lnTo>
                    <a:lnTo>
                      <a:pt x="579" y="752"/>
                    </a:lnTo>
                    <a:lnTo>
                      <a:pt x="619" y="807"/>
                    </a:lnTo>
                    <a:lnTo>
                      <a:pt x="660" y="864"/>
                    </a:lnTo>
                    <a:lnTo>
                      <a:pt x="701" y="918"/>
                    </a:lnTo>
                    <a:lnTo>
                      <a:pt x="741" y="975"/>
                    </a:lnTo>
                    <a:lnTo>
                      <a:pt x="785" y="1029"/>
                    </a:lnTo>
                    <a:lnTo>
                      <a:pt x="828" y="1084"/>
                    </a:lnTo>
                    <a:lnTo>
                      <a:pt x="872" y="1138"/>
                    </a:lnTo>
                    <a:lnTo>
                      <a:pt x="918" y="1193"/>
                    </a:lnTo>
                    <a:lnTo>
                      <a:pt x="964" y="1244"/>
                    </a:lnTo>
                    <a:lnTo>
                      <a:pt x="1011" y="1299"/>
                    </a:lnTo>
                    <a:lnTo>
                      <a:pt x="1064" y="1285"/>
                    </a:lnTo>
                    <a:lnTo>
                      <a:pt x="1117" y="1287"/>
                    </a:lnTo>
                    <a:lnTo>
                      <a:pt x="1163" y="1306"/>
                    </a:lnTo>
                    <a:lnTo>
                      <a:pt x="1209" y="1334"/>
                    </a:lnTo>
                    <a:lnTo>
                      <a:pt x="1249" y="1369"/>
                    </a:lnTo>
                    <a:lnTo>
                      <a:pt x="1290" y="1407"/>
                    </a:lnTo>
                    <a:lnTo>
                      <a:pt x="1330" y="1447"/>
                    </a:lnTo>
                    <a:lnTo>
                      <a:pt x="1369" y="1488"/>
                    </a:lnTo>
                    <a:lnTo>
                      <a:pt x="2161" y="2536"/>
                    </a:lnTo>
                    <a:lnTo>
                      <a:pt x="2159" y="2566"/>
                    </a:lnTo>
                    <a:lnTo>
                      <a:pt x="2148" y="2596"/>
                    </a:lnTo>
                    <a:lnTo>
                      <a:pt x="2134" y="2626"/>
                    </a:lnTo>
                    <a:lnTo>
                      <a:pt x="2118" y="2651"/>
                    </a:lnTo>
                    <a:lnTo>
                      <a:pt x="2096" y="2674"/>
                    </a:lnTo>
                    <a:lnTo>
                      <a:pt x="2072" y="2694"/>
                    </a:lnTo>
                    <a:lnTo>
                      <a:pt x="2045" y="2710"/>
                    </a:lnTo>
                    <a:lnTo>
                      <a:pt x="2015" y="2721"/>
                    </a:lnTo>
                    <a:lnTo>
                      <a:pt x="2034" y="2762"/>
                    </a:lnTo>
                    <a:lnTo>
                      <a:pt x="2055" y="2803"/>
                    </a:lnTo>
                    <a:lnTo>
                      <a:pt x="2080" y="2843"/>
                    </a:lnTo>
                    <a:lnTo>
                      <a:pt x="2110" y="2881"/>
                    </a:lnTo>
                    <a:lnTo>
                      <a:pt x="2138" y="2916"/>
                    </a:lnTo>
                    <a:lnTo>
                      <a:pt x="2170" y="2954"/>
                    </a:lnTo>
                    <a:lnTo>
                      <a:pt x="2200" y="2993"/>
                    </a:lnTo>
                    <a:lnTo>
                      <a:pt x="2230" y="3028"/>
                    </a:lnTo>
                    <a:lnTo>
                      <a:pt x="2344" y="3014"/>
                    </a:lnTo>
                    <a:lnTo>
                      <a:pt x="2272" y="3085"/>
                    </a:lnTo>
                    <a:lnTo>
                      <a:pt x="2290" y="3099"/>
                    </a:lnTo>
                    <a:lnTo>
                      <a:pt x="2302" y="3115"/>
                    </a:lnTo>
                    <a:lnTo>
                      <a:pt x="2316" y="3134"/>
                    </a:lnTo>
                    <a:lnTo>
                      <a:pt x="2330" y="3150"/>
                    </a:lnTo>
                    <a:lnTo>
                      <a:pt x="2346" y="3164"/>
                    </a:lnTo>
                    <a:lnTo>
                      <a:pt x="2362" y="3171"/>
                    </a:lnTo>
                    <a:lnTo>
                      <a:pt x="2381" y="3171"/>
                    </a:lnTo>
                    <a:lnTo>
                      <a:pt x="2403" y="3159"/>
                    </a:lnTo>
                    <a:lnTo>
                      <a:pt x="2411" y="3159"/>
                    </a:lnTo>
                    <a:lnTo>
                      <a:pt x="2417" y="3164"/>
                    </a:lnTo>
                    <a:lnTo>
                      <a:pt x="2422" y="3169"/>
                    </a:lnTo>
                    <a:lnTo>
                      <a:pt x="2427" y="3175"/>
                    </a:lnTo>
                    <a:lnTo>
                      <a:pt x="2408" y="3191"/>
                    </a:lnTo>
                    <a:lnTo>
                      <a:pt x="2401" y="3207"/>
                    </a:lnTo>
                    <a:lnTo>
                      <a:pt x="2403" y="3224"/>
                    </a:lnTo>
                    <a:lnTo>
                      <a:pt x="2411" y="3240"/>
                    </a:lnTo>
                    <a:lnTo>
                      <a:pt x="2425" y="3256"/>
                    </a:lnTo>
                    <a:lnTo>
                      <a:pt x="2438" y="3272"/>
                    </a:lnTo>
                    <a:lnTo>
                      <a:pt x="2450" y="3288"/>
                    </a:lnTo>
                    <a:lnTo>
                      <a:pt x="2457" y="3305"/>
                    </a:lnTo>
                    <a:lnTo>
                      <a:pt x="2556" y="3321"/>
                    </a:lnTo>
                    <a:lnTo>
                      <a:pt x="2553" y="3335"/>
                    </a:lnTo>
                    <a:lnTo>
                      <a:pt x="2544" y="3346"/>
                    </a:lnTo>
                    <a:lnTo>
                      <a:pt x="2533" y="3356"/>
                    </a:lnTo>
                    <a:lnTo>
                      <a:pt x="2523" y="3365"/>
                    </a:lnTo>
                    <a:lnTo>
                      <a:pt x="2515" y="3372"/>
                    </a:lnTo>
                    <a:lnTo>
                      <a:pt x="2509" y="3383"/>
                    </a:lnTo>
                    <a:lnTo>
                      <a:pt x="2512" y="3395"/>
                    </a:lnTo>
                    <a:lnTo>
                      <a:pt x="2526" y="3408"/>
                    </a:lnTo>
                    <a:lnTo>
                      <a:pt x="2537" y="3432"/>
                    </a:lnTo>
                    <a:lnTo>
                      <a:pt x="2556" y="3454"/>
                    </a:lnTo>
                    <a:lnTo>
                      <a:pt x="2577" y="3473"/>
                    </a:lnTo>
                    <a:lnTo>
                      <a:pt x="2596" y="3495"/>
                    </a:lnTo>
                    <a:lnTo>
                      <a:pt x="2612" y="3487"/>
                    </a:lnTo>
                    <a:lnTo>
                      <a:pt x="2634" y="3481"/>
                    </a:lnTo>
                    <a:lnTo>
                      <a:pt x="2653" y="3481"/>
                    </a:lnTo>
                    <a:lnTo>
                      <a:pt x="2674" y="3481"/>
                    </a:lnTo>
                    <a:lnTo>
                      <a:pt x="2697" y="3481"/>
                    </a:lnTo>
                    <a:lnTo>
                      <a:pt x="2718" y="3481"/>
                    </a:lnTo>
                    <a:lnTo>
                      <a:pt x="2738" y="3476"/>
                    </a:lnTo>
                    <a:lnTo>
                      <a:pt x="2754" y="3467"/>
                    </a:lnTo>
                    <a:lnTo>
                      <a:pt x="2732" y="3430"/>
                    </a:lnTo>
                    <a:lnTo>
                      <a:pt x="2710" y="3397"/>
                    </a:lnTo>
                    <a:lnTo>
                      <a:pt x="2686" y="3365"/>
                    </a:lnTo>
                    <a:lnTo>
                      <a:pt x="2662" y="3332"/>
                    </a:lnTo>
                    <a:lnTo>
                      <a:pt x="2637" y="3302"/>
                    </a:lnTo>
                    <a:lnTo>
                      <a:pt x="2607" y="3270"/>
                    </a:lnTo>
                    <a:lnTo>
                      <a:pt x="2577" y="3237"/>
                    </a:lnTo>
                    <a:lnTo>
                      <a:pt x="2542" y="3205"/>
                    </a:lnTo>
                    <a:lnTo>
                      <a:pt x="2509" y="3141"/>
                    </a:lnTo>
                    <a:lnTo>
                      <a:pt x="2468" y="3082"/>
                    </a:lnTo>
                    <a:lnTo>
                      <a:pt x="2427" y="3023"/>
                    </a:lnTo>
                    <a:lnTo>
                      <a:pt x="2385" y="2963"/>
                    </a:lnTo>
                    <a:lnTo>
                      <a:pt x="2341" y="2903"/>
                    </a:lnTo>
                    <a:lnTo>
                      <a:pt x="2302" y="2843"/>
                    </a:lnTo>
                    <a:lnTo>
                      <a:pt x="2270" y="2778"/>
                    </a:lnTo>
                    <a:lnTo>
                      <a:pt x="2246" y="2713"/>
                    </a:lnTo>
                    <a:lnTo>
                      <a:pt x="2256" y="2702"/>
                    </a:lnTo>
                    <a:lnTo>
                      <a:pt x="2267" y="2697"/>
                    </a:lnTo>
                    <a:lnTo>
                      <a:pt x="2279" y="2697"/>
                    </a:lnTo>
                    <a:lnTo>
                      <a:pt x="2292" y="2697"/>
                    </a:lnTo>
                    <a:lnTo>
                      <a:pt x="2341" y="2780"/>
                    </a:lnTo>
                    <a:lnTo>
                      <a:pt x="2392" y="2865"/>
                    </a:lnTo>
                    <a:lnTo>
                      <a:pt x="2447" y="2946"/>
                    </a:lnTo>
                    <a:lnTo>
                      <a:pt x="2503" y="3028"/>
                    </a:lnTo>
                    <a:lnTo>
                      <a:pt x="2566" y="3106"/>
                    </a:lnTo>
                    <a:lnTo>
                      <a:pt x="2628" y="3185"/>
                    </a:lnTo>
                    <a:lnTo>
                      <a:pt x="2692" y="3264"/>
                    </a:lnTo>
                    <a:lnTo>
                      <a:pt x="2757" y="3340"/>
                    </a:lnTo>
                    <a:lnTo>
                      <a:pt x="2822" y="3418"/>
                    </a:lnTo>
                    <a:lnTo>
                      <a:pt x="2886" y="3495"/>
                    </a:lnTo>
                    <a:lnTo>
                      <a:pt x="2955" y="3573"/>
                    </a:lnTo>
                    <a:lnTo>
                      <a:pt x="3020" y="3649"/>
                    </a:lnTo>
                    <a:lnTo>
                      <a:pt x="3082" y="3728"/>
                    </a:lnTo>
                    <a:lnTo>
                      <a:pt x="3147" y="3804"/>
                    </a:lnTo>
                    <a:lnTo>
                      <a:pt x="3207" y="3885"/>
                    </a:lnTo>
                    <a:lnTo>
                      <a:pt x="3267" y="3965"/>
                    </a:lnTo>
                    <a:lnTo>
                      <a:pt x="3302" y="3968"/>
                    </a:lnTo>
                    <a:lnTo>
                      <a:pt x="3337" y="3968"/>
                    </a:lnTo>
                    <a:lnTo>
                      <a:pt x="3371" y="3968"/>
                    </a:lnTo>
                    <a:lnTo>
                      <a:pt x="3406" y="3961"/>
                    </a:lnTo>
                    <a:lnTo>
                      <a:pt x="3438" y="3954"/>
                    </a:lnTo>
                    <a:lnTo>
                      <a:pt x="3471" y="3945"/>
                    </a:lnTo>
                    <a:lnTo>
                      <a:pt x="3503" y="3938"/>
                    </a:lnTo>
                    <a:lnTo>
                      <a:pt x="3535" y="3926"/>
                    </a:lnTo>
                    <a:lnTo>
                      <a:pt x="3568" y="3915"/>
                    </a:lnTo>
                    <a:lnTo>
                      <a:pt x="3600" y="3905"/>
                    </a:lnTo>
                    <a:lnTo>
                      <a:pt x="3634" y="3894"/>
                    </a:lnTo>
                    <a:lnTo>
                      <a:pt x="3666" y="3883"/>
                    </a:lnTo>
                    <a:lnTo>
                      <a:pt x="3701" y="3875"/>
                    </a:lnTo>
                    <a:lnTo>
                      <a:pt x="3734" y="3867"/>
                    </a:lnTo>
                    <a:lnTo>
                      <a:pt x="3769" y="3861"/>
                    </a:lnTo>
                    <a:lnTo>
                      <a:pt x="3805" y="3855"/>
                    </a:lnTo>
                    <a:lnTo>
                      <a:pt x="4456" y="3704"/>
                    </a:lnTo>
                    <a:lnTo>
                      <a:pt x="4397" y="3764"/>
                    </a:lnTo>
                    <a:lnTo>
                      <a:pt x="3343" y="4035"/>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00" name="Freeform 163"/>
              <p:cNvSpPr/>
              <p:nvPr/>
            </p:nvSpPr>
            <p:spPr bwMode="auto">
              <a:xfrm>
                <a:off x="4204" y="3793"/>
                <a:ext cx="309" cy="179"/>
              </a:xfrm>
              <a:custGeom>
                <a:avLst/>
                <a:gdLst>
                  <a:gd name="T0" fmla="*/ 0 w 1235"/>
                  <a:gd name="T1" fmla="*/ 0 h 717"/>
                  <a:gd name="T2" fmla="*/ 0 w 1235"/>
                  <a:gd name="T3" fmla="*/ 0 h 717"/>
                  <a:gd name="T4" fmla="*/ 0 w 1235"/>
                  <a:gd name="T5" fmla="*/ 0 h 717"/>
                  <a:gd name="T6" fmla="*/ 0 w 1235"/>
                  <a:gd name="T7" fmla="*/ 0 h 717"/>
                  <a:gd name="T8" fmla="*/ 0 w 1235"/>
                  <a:gd name="T9" fmla="*/ 0 h 717"/>
                  <a:gd name="T10" fmla="*/ 0 w 1235"/>
                  <a:gd name="T11" fmla="*/ 0 h 717"/>
                  <a:gd name="T12" fmla="*/ 0 w 1235"/>
                  <a:gd name="T13" fmla="*/ 0 h 717"/>
                  <a:gd name="T14" fmla="*/ 0 w 1235"/>
                  <a:gd name="T15" fmla="*/ 0 h 717"/>
                  <a:gd name="T16" fmla="*/ 0 w 1235"/>
                  <a:gd name="T17" fmla="*/ 0 h 717"/>
                  <a:gd name="T18" fmla="*/ 0 w 1235"/>
                  <a:gd name="T19" fmla="*/ 0 h 717"/>
                  <a:gd name="T20" fmla="*/ 0 w 1235"/>
                  <a:gd name="T21" fmla="*/ 0 h 717"/>
                  <a:gd name="T22" fmla="*/ 0 w 1235"/>
                  <a:gd name="T23" fmla="*/ 0 h 717"/>
                  <a:gd name="T24" fmla="*/ 0 w 1235"/>
                  <a:gd name="T25" fmla="*/ 0 h 717"/>
                  <a:gd name="T26" fmla="*/ 0 w 1235"/>
                  <a:gd name="T27" fmla="*/ 0 h 717"/>
                  <a:gd name="T28" fmla="*/ 0 w 1235"/>
                  <a:gd name="T29" fmla="*/ 0 h 717"/>
                  <a:gd name="T30" fmla="*/ 0 w 1235"/>
                  <a:gd name="T31" fmla="*/ 0 h 717"/>
                  <a:gd name="T32" fmla="*/ 0 w 1235"/>
                  <a:gd name="T33" fmla="*/ 0 h 717"/>
                  <a:gd name="T34" fmla="*/ 0 w 1235"/>
                  <a:gd name="T35" fmla="*/ 0 h 717"/>
                  <a:gd name="T36" fmla="*/ 0 w 1235"/>
                  <a:gd name="T37" fmla="*/ 0 h 717"/>
                  <a:gd name="T38" fmla="*/ 0 w 1235"/>
                  <a:gd name="T39" fmla="*/ 0 h 717"/>
                  <a:gd name="T40" fmla="*/ 0 w 1235"/>
                  <a:gd name="T41" fmla="*/ 0 h 717"/>
                  <a:gd name="T42" fmla="*/ 0 w 1235"/>
                  <a:gd name="T43" fmla="*/ 0 h 717"/>
                  <a:gd name="T44" fmla="*/ 0 w 1235"/>
                  <a:gd name="T45" fmla="*/ 0 h 717"/>
                  <a:gd name="T46" fmla="*/ 0 w 1235"/>
                  <a:gd name="T47" fmla="*/ 0 h 717"/>
                  <a:gd name="T48" fmla="*/ 0 w 1235"/>
                  <a:gd name="T49" fmla="*/ 0 h 717"/>
                  <a:gd name="T50" fmla="*/ 0 w 1235"/>
                  <a:gd name="T51" fmla="*/ 0 h 717"/>
                  <a:gd name="T52" fmla="*/ 0 w 1235"/>
                  <a:gd name="T53" fmla="*/ 0 h 717"/>
                  <a:gd name="T54" fmla="*/ 0 w 1235"/>
                  <a:gd name="T55" fmla="*/ 0 h 717"/>
                  <a:gd name="T56" fmla="*/ 0 w 1235"/>
                  <a:gd name="T57" fmla="*/ 0 h 717"/>
                  <a:gd name="T58" fmla="*/ 0 w 1235"/>
                  <a:gd name="T59" fmla="*/ 0 h 717"/>
                  <a:gd name="T60" fmla="*/ 0 w 1235"/>
                  <a:gd name="T61" fmla="*/ 0 h 717"/>
                  <a:gd name="T62" fmla="*/ 0 w 1235"/>
                  <a:gd name="T63" fmla="*/ 0 h 717"/>
                  <a:gd name="T64" fmla="*/ 0 w 1235"/>
                  <a:gd name="T65" fmla="*/ 0 h 717"/>
                  <a:gd name="T66" fmla="*/ 0 w 1235"/>
                  <a:gd name="T67" fmla="*/ 0 h 717"/>
                  <a:gd name="T68" fmla="*/ 0 w 1235"/>
                  <a:gd name="T69" fmla="*/ 0 h 717"/>
                  <a:gd name="T70" fmla="*/ 0 w 1235"/>
                  <a:gd name="T71" fmla="*/ 0 h 717"/>
                  <a:gd name="T72" fmla="*/ 0 w 1235"/>
                  <a:gd name="T73" fmla="*/ 0 h 717"/>
                  <a:gd name="T74" fmla="*/ 0 w 1235"/>
                  <a:gd name="T75" fmla="*/ 0 h 717"/>
                  <a:gd name="T76" fmla="*/ 0 w 1235"/>
                  <a:gd name="T77" fmla="*/ 0 h 717"/>
                  <a:gd name="T78" fmla="*/ 0 w 1235"/>
                  <a:gd name="T79" fmla="*/ 0 h 717"/>
                  <a:gd name="T80" fmla="*/ 0 w 1235"/>
                  <a:gd name="T81" fmla="*/ 0 h 717"/>
                  <a:gd name="T82" fmla="*/ 0 w 1235"/>
                  <a:gd name="T83" fmla="*/ 0 h 717"/>
                  <a:gd name="T84" fmla="*/ 0 w 1235"/>
                  <a:gd name="T85" fmla="*/ 0 h 717"/>
                  <a:gd name="T86" fmla="*/ 0 w 1235"/>
                  <a:gd name="T87" fmla="*/ 0 h 717"/>
                  <a:gd name="T88" fmla="*/ 0 w 1235"/>
                  <a:gd name="T89" fmla="*/ 0 h 717"/>
                  <a:gd name="T90" fmla="*/ 0 w 1235"/>
                  <a:gd name="T91" fmla="*/ 0 h 717"/>
                  <a:gd name="T92" fmla="*/ 0 w 1235"/>
                  <a:gd name="T93" fmla="*/ 0 h 717"/>
                  <a:gd name="T94" fmla="*/ 0 w 1235"/>
                  <a:gd name="T95" fmla="*/ 0 h 7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35" h="717">
                    <a:moveTo>
                      <a:pt x="876" y="709"/>
                    </a:moveTo>
                    <a:lnTo>
                      <a:pt x="860" y="709"/>
                    </a:lnTo>
                    <a:lnTo>
                      <a:pt x="843" y="709"/>
                    </a:lnTo>
                    <a:lnTo>
                      <a:pt x="827" y="707"/>
                    </a:lnTo>
                    <a:lnTo>
                      <a:pt x="816" y="693"/>
                    </a:lnTo>
                    <a:lnTo>
                      <a:pt x="816" y="679"/>
                    </a:lnTo>
                    <a:lnTo>
                      <a:pt x="855" y="666"/>
                    </a:lnTo>
                    <a:lnTo>
                      <a:pt x="892" y="655"/>
                    </a:lnTo>
                    <a:lnTo>
                      <a:pt x="933" y="647"/>
                    </a:lnTo>
                    <a:lnTo>
                      <a:pt x="974" y="638"/>
                    </a:lnTo>
                    <a:lnTo>
                      <a:pt x="1012" y="627"/>
                    </a:lnTo>
                    <a:lnTo>
                      <a:pt x="1050" y="617"/>
                    </a:lnTo>
                    <a:lnTo>
                      <a:pt x="1085" y="603"/>
                    </a:lnTo>
                    <a:lnTo>
                      <a:pt x="1120" y="584"/>
                    </a:lnTo>
                    <a:lnTo>
                      <a:pt x="1102" y="548"/>
                    </a:lnTo>
                    <a:lnTo>
                      <a:pt x="1077" y="516"/>
                    </a:lnTo>
                    <a:lnTo>
                      <a:pt x="1056" y="483"/>
                    </a:lnTo>
                    <a:lnTo>
                      <a:pt x="1028" y="451"/>
                    </a:lnTo>
                    <a:lnTo>
                      <a:pt x="1004" y="421"/>
                    </a:lnTo>
                    <a:lnTo>
                      <a:pt x="977" y="389"/>
                    </a:lnTo>
                    <a:lnTo>
                      <a:pt x="947" y="359"/>
                    </a:lnTo>
                    <a:lnTo>
                      <a:pt x="917" y="329"/>
                    </a:lnTo>
                    <a:lnTo>
                      <a:pt x="887" y="299"/>
                    </a:lnTo>
                    <a:lnTo>
                      <a:pt x="857" y="269"/>
                    </a:lnTo>
                    <a:lnTo>
                      <a:pt x="827" y="236"/>
                    </a:lnTo>
                    <a:lnTo>
                      <a:pt x="797" y="206"/>
                    </a:lnTo>
                    <a:lnTo>
                      <a:pt x="767" y="176"/>
                    </a:lnTo>
                    <a:lnTo>
                      <a:pt x="737" y="148"/>
                    </a:lnTo>
                    <a:lnTo>
                      <a:pt x="707" y="118"/>
                    </a:lnTo>
                    <a:lnTo>
                      <a:pt x="681" y="84"/>
                    </a:lnTo>
                    <a:lnTo>
                      <a:pt x="640" y="90"/>
                    </a:lnTo>
                    <a:lnTo>
                      <a:pt x="596" y="95"/>
                    </a:lnTo>
                    <a:lnTo>
                      <a:pt x="556" y="104"/>
                    </a:lnTo>
                    <a:lnTo>
                      <a:pt x="515" y="114"/>
                    </a:lnTo>
                    <a:lnTo>
                      <a:pt x="478" y="123"/>
                    </a:lnTo>
                    <a:lnTo>
                      <a:pt x="436" y="134"/>
                    </a:lnTo>
                    <a:lnTo>
                      <a:pt x="398" y="148"/>
                    </a:lnTo>
                    <a:lnTo>
                      <a:pt x="360" y="158"/>
                    </a:lnTo>
                    <a:lnTo>
                      <a:pt x="319" y="171"/>
                    </a:lnTo>
                    <a:lnTo>
                      <a:pt x="282" y="188"/>
                    </a:lnTo>
                    <a:lnTo>
                      <a:pt x="243" y="201"/>
                    </a:lnTo>
                    <a:lnTo>
                      <a:pt x="206" y="218"/>
                    </a:lnTo>
                    <a:lnTo>
                      <a:pt x="171" y="231"/>
                    </a:lnTo>
                    <a:lnTo>
                      <a:pt x="132" y="247"/>
                    </a:lnTo>
                    <a:lnTo>
                      <a:pt x="94" y="264"/>
                    </a:lnTo>
                    <a:lnTo>
                      <a:pt x="56" y="280"/>
                    </a:lnTo>
                    <a:lnTo>
                      <a:pt x="382" y="687"/>
                    </a:lnTo>
                    <a:lnTo>
                      <a:pt x="342" y="717"/>
                    </a:lnTo>
                    <a:lnTo>
                      <a:pt x="293" y="668"/>
                    </a:lnTo>
                    <a:lnTo>
                      <a:pt x="241" y="617"/>
                    </a:lnTo>
                    <a:lnTo>
                      <a:pt x="187" y="562"/>
                    </a:lnTo>
                    <a:lnTo>
                      <a:pt x="132" y="502"/>
                    </a:lnTo>
                    <a:lnTo>
                      <a:pt x="83" y="443"/>
                    </a:lnTo>
                    <a:lnTo>
                      <a:pt x="42" y="381"/>
                    </a:lnTo>
                    <a:lnTo>
                      <a:pt x="12" y="315"/>
                    </a:lnTo>
                    <a:lnTo>
                      <a:pt x="0" y="250"/>
                    </a:lnTo>
                    <a:lnTo>
                      <a:pt x="42" y="229"/>
                    </a:lnTo>
                    <a:lnTo>
                      <a:pt x="86" y="210"/>
                    </a:lnTo>
                    <a:lnTo>
                      <a:pt x="129" y="190"/>
                    </a:lnTo>
                    <a:lnTo>
                      <a:pt x="173" y="174"/>
                    </a:lnTo>
                    <a:lnTo>
                      <a:pt x="219" y="158"/>
                    </a:lnTo>
                    <a:lnTo>
                      <a:pt x="263" y="139"/>
                    </a:lnTo>
                    <a:lnTo>
                      <a:pt x="309" y="125"/>
                    </a:lnTo>
                    <a:lnTo>
                      <a:pt x="355" y="109"/>
                    </a:lnTo>
                    <a:lnTo>
                      <a:pt x="401" y="95"/>
                    </a:lnTo>
                    <a:lnTo>
                      <a:pt x="448" y="79"/>
                    </a:lnTo>
                    <a:lnTo>
                      <a:pt x="494" y="65"/>
                    </a:lnTo>
                    <a:lnTo>
                      <a:pt x="540" y="52"/>
                    </a:lnTo>
                    <a:lnTo>
                      <a:pt x="586" y="38"/>
                    </a:lnTo>
                    <a:lnTo>
                      <a:pt x="631" y="25"/>
                    </a:lnTo>
                    <a:lnTo>
                      <a:pt x="679" y="14"/>
                    </a:lnTo>
                    <a:lnTo>
                      <a:pt x="725" y="0"/>
                    </a:lnTo>
                    <a:lnTo>
                      <a:pt x="751" y="41"/>
                    </a:lnTo>
                    <a:lnTo>
                      <a:pt x="781" y="79"/>
                    </a:lnTo>
                    <a:lnTo>
                      <a:pt x="813" y="120"/>
                    </a:lnTo>
                    <a:lnTo>
                      <a:pt x="850" y="158"/>
                    </a:lnTo>
                    <a:lnTo>
                      <a:pt x="885" y="193"/>
                    </a:lnTo>
                    <a:lnTo>
                      <a:pt x="920" y="231"/>
                    </a:lnTo>
                    <a:lnTo>
                      <a:pt x="955" y="266"/>
                    </a:lnTo>
                    <a:lnTo>
                      <a:pt x="993" y="301"/>
                    </a:lnTo>
                    <a:lnTo>
                      <a:pt x="1028" y="340"/>
                    </a:lnTo>
                    <a:lnTo>
                      <a:pt x="1063" y="375"/>
                    </a:lnTo>
                    <a:lnTo>
                      <a:pt x="1097" y="413"/>
                    </a:lnTo>
                    <a:lnTo>
                      <a:pt x="1129" y="451"/>
                    </a:lnTo>
                    <a:lnTo>
                      <a:pt x="1159" y="490"/>
                    </a:lnTo>
                    <a:lnTo>
                      <a:pt x="1189" y="530"/>
                    </a:lnTo>
                    <a:lnTo>
                      <a:pt x="1213" y="571"/>
                    </a:lnTo>
                    <a:lnTo>
                      <a:pt x="1235" y="611"/>
                    </a:lnTo>
                    <a:lnTo>
                      <a:pt x="1194" y="636"/>
                    </a:lnTo>
                    <a:lnTo>
                      <a:pt x="1150" y="649"/>
                    </a:lnTo>
                    <a:lnTo>
                      <a:pt x="1104" y="657"/>
                    </a:lnTo>
                    <a:lnTo>
                      <a:pt x="1056" y="663"/>
                    </a:lnTo>
                    <a:lnTo>
                      <a:pt x="1007" y="666"/>
                    </a:lnTo>
                    <a:lnTo>
                      <a:pt x="961" y="673"/>
                    </a:lnTo>
                    <a:lnTo>
                      <a:pt x="917" y="687"/>
                    </a:lnTo>
                    <a:lnTo>
                      <a:pt x="876" y="709"/>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01" name="Freeform 164"/>
              <p:cNvSpPr/>
              <p:nvPr/>
            </p:nvSpPr>
            <p:spPr bwMode="auto">
              <a:xfrm>
                <a:off x="4392" y="3992"/>
                <a:ext cx="74" cy="75"/>
              </a:xfrm>
              <a:custGeom>
                <a:avLst/>
                <a:gdLst>
                  <a:gd name="T0" fmla="*/ 0 w 298"/>
                  <a:gd name="T1" fmla="*/ 0 h 304"/>
                  <a:gd name="T2" fmla="*/ 0 w 298"/>
                  <a:gd name="T3" fmla="*/ 0 h 304"/>
                  <a:gd name="T4" fmla="*/ 0 w 298"/>
                  <a:gd name="T5" fmla="*/ 0 h 304"/>
                  <a:gd name="T6" fmla="*/ 0 w 298"/>
                  <a:gd name="T7" fmla="*/ 0 h 304"/>
                  <a:gd name="T8" fmla="*/ 0 w 298"/>
                  <a:gd name="T9" fmla="*/ 0 h 304"/>
                  <a:gd name="T10" fmla="*/ 0 w 298"/>
                  <a:gd name="T11" fmla="*/ 0 h 304"/>
                  <a:gd name="T12" fmla="*/ 0 w 298"/>
                  <a:gd name="T13" fmla="*/ 0 h 304"/>
                  <a:gd name="T14" fmla="*/ 0 w 298"/>
                  <a:gd name="T15" fmla="*/ 0 h 304"/>
                  <a:gd name="T16" fmla="*/ 0 w 298"/>
                  <a:gd name="T17" fmla="*/ 0 h 304"/>
                  <a:gd name="T18" fmla="*/ 0 w 298"/>
                  <a:gd name="T19" fmla="*/ 0 h 304"/>
                  <a:gd name="T20" fmla="*/ 0 w 298"/>
                  <a:gd name="T21" fmla="*/ 0 h 304"/>
                  <a:gd name="T22" fmla="*/ 0 w 298"/>
                  <a:gd name="T23" fmla="*/ 0 h 304"/>
                  <a:gd name="T24" fmla="*/ 0 w 298"/>
                  <a:gd name="T25" fmla="*/ 0 h 304"/>
                  <a:gd name="T26" fmla="*/ 0 w 298"/>
                  <a:gd name="T27" fmla="*/ 0 h 304"/>
                  <a:gd name="T28" fmla="*/ 0 w 298"/>
                  <a:gd name="T29" fmla="*/ 0 h 304"/>
                  <a:gd name="T30" fmla="*/ 0 w 298"/>
                  <a:gd name="T31" fmla="*/ 0 h 304"/>
                  <a:gd name="T32" fmla="*/ 0 w 298"/>
                  <a:gd name="T33" fmla="*/ 0 h 304"/>
                  <a:gd name="T34" fmla="*/ 0 w 298"/>
                  <a:gd name="T35" fmla="*/ 0 h 304"/>
                  <a:gd name="T36" fmla="*/ 0 w 298"/>
                  <a:gd name="T37" fmla="*/ 0 h 304"/>
                  <a:gd name="T38" fmla="*/ 0 w 298"/>
                  <a:gd name="T39" fmla="*/ 0 h 304"/>
                  <a:gd name="T40" fmla="*/ 0 w 298"/>
                  <a:gd name="T41" fmla="*/ 0 h 304"/>
                  <a:gd name="T42" fmla="*/ 0 w 298"/>
                  <a:gd name="T43" fmla="*/ 0 h 304"/>
                  <a:gd name="T44" fmla="*/ 0 w 298"/>
                  <a:gd name="T45" fmla="*/ 0 h 304"/>
                  <a:gd name="T46" fmla="*/ 0 w 298"/>
                  <a:gd name="T47" fmla="*/ 0 h 304"/>
                  <a:gd name="T48" fmla="*/ 0 w 298"/>
                  <a:gd name="T49" fmla="*/ 0 h 304"/>
                  <a:gd name="T50" fmla="*/ 0 w 298"/>
                  <a:gd name="T51" fmla="*/ 0 h 304"/>
                  <a:gd name="T52" fmla="*/ 0 w 298"/>
                  <a:gd name="T53" fmla="*/ 0 h 304"/>
                  <a:gd name="T54" fmla="*/ 0 w 298"/>
                  <a:gd name="T55" fmla="*/ 0 h 304"/>
                  <a:gd name="T56" fmla="*/ 0 w 298"/>
                  <a:gd name="T57" fmla="*/ 0 h 304"/>
                  <a:gd name="T58" fmla="*/ 0 w 298"/>
                  <a:gd name="T59" fmla="*/ 0 h 304"/>
                  <a:gd name="T60" fmla="*/ 0 w 298"/>
                  <a:gd name="T61" fmla="*/ 0 h 304"/>
                  <a:gd name="T62" fmla="*/ 0 w 298"/>
                  <a:gd name="T63" fmla="*/ 0 h 304"/>
                  <a:gd name="T64" fmla="*/ 0 w 298"/>
                  <a:gd name="T65" fmla="*/ 0 h 304"/>
                  <a:gd name="T66" fmla="*/ 0 w 298"/>
                  <a:gd name="T67" fmla="*/ 0 h 304"/>
                  <a:gd name="T68" fmla="*/ 0 w 298"/>
                  <a:gd name="T69" fmla="*/ 0 h 304"/>
                  <a:gd name="T70" fmla="*/ 0 w 298"/>
                  <a:gd name="T71" fmla="*/ 0 h 304"/>
                  <a:gd name="T72" fmla="*/ 0 w 298"/>
                  <a:gd name="T73" fmla="*/ 0 h 304"/>
                  <a:gd name="T74" fmla="*/ 0 w 298"/>
                  <a:gd name="T75" fmla="*/ 0 h 304"/>
                  <a:gd name="T76" fmla="*/ 0 w 298"/>
                  <a:gd name="T77" fmla="*/ 0 h 304"/>
                  <a:gd name="T78" fmla="*/ 0 w 298"/>
                  <a:gd name="T79" fmla="*/ 0 h 304"/>
                  <a:gd name="T80" fmla="*/ 0 w 298"/>
                  <a:gd name="T81" fmla="*/ 0 h 304"/>
                  <a:gd name="T82" fmla="*/ 0 w 298"/>
                  <a:gd name="T83" fmla="*/ 0 h 304"/>
                  <a:gd name="T84" fmla="*/ 0 w 298"/>
                  <a:gd name="T85" fmla="*/ 0 h 3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8" h="304">
                    <a:moveTo>
                      <a:pt x="298" y="103"/>
                    </a:moveTo>
                    <a:lnTo>
                      <a:pt x="265" y="101"/>
                    </a:lnTo>
                    <a:lnTo>
                      <a:pt x="233" y="94"/>
                    </a:lnTo>
                    <a:lnTo>
                      <a:pt x="198" y="84"/>
                    </a:lnTo>
                    <a:lnTo>
                      <a:pt x="165" y="76"/>
                    </a:lnTo>
                    <a:lnTo>
                      <a:pt x="133" y="71"/>
                    </a:lnTo>
                    <a:lnTo>
                      <a:pt x="106" y="76"/>
                    </a:lnTo>
                    <a:lnTo>
                      <a:pt x="81" y="94"/>
                    </a:lnTo>
                    <a:lnTo>
                      <a:pt x="64" y="131"/>
                    </a:lnTo>
                    <a:lnTo>
                      <a:pt x="64" y="152"/>
                    </a:lnTo>
                    <a:lnTo>
                      <a:pt x="73" y="173"/>
                    </a:lnTo>
                    <a:lnTo>
                      <a:pt x="81" y="193"/>
                    </a:lnTo>
                    <a:lnTo>
                      <a:pt x="94" y="212"/>
                    </a:lnTo>
                    <a:lnTo>
                      <a:pt x="108" y="225"/>
                    </a:lnTo>
                    <a:lnTo>
                      <a:pt x="124" y="239"/>
                    </a:lnTo>
                    <a:lnTo>
                      <a:pt x="143" y="253"/>
                    </a:lnTo>
                    <a:lnTo>
                      <a:pt x="163" y="260"/>
                    </a:lnTo>
                    <a:lnTo>
                      <a:pt x="179" y="260"/>
                    </a:lnTo>
                    <a:lnTo>
                      <a:pt x="179" y="290"/>
                    </a:lnTo>
                    <a:lnTo>
                      <a:pt x="152" y="302"/>
                    </a:lnTo>
                    <a:lnTo>
                      <a:pt x="127" y="304"/>
                    </a:lnTo>
                    <a:lnTo>
                      <a:pt x="101" y="302"/>
                    </a:lnTo>
                    <a:lnTo>
                      <a:pt x="76" y="293"/>
                    </a:lnTo>
                    <a:lnTo>
                      <a:pt x="54" y="279"/>
                    </a:lnTo>
                    <a:lnTo>
                      <a:pt x="35" y="260"/>
                    </a:lnTo>
                    <a:lnTo>
                      <a:pt x="18" y="239"/>
                    </a:lnTo>
                    <a:lnTo>
                      <a:pt x="5" y="217"/>
                    </a:lnTo>
                    <a:lnTo>
                      <a:pt x="0" y="179"/>
                    </a:lnTo>
                    <a:lnTo>
                      <a:pt x="2" y="141"/>
                    </a:lnTo>
                    <a:lnTo>
                      <a:pt x="11" y="106"/>
                    </a:lnTo>
                    <a:lnTo>
                      <a:pt x="27" y="73"/>
                    </a:lnTo>
                    <a:lnTo>
                      <a:pt x="48" y="46"/>
                    </a:lnTo>
                    <a:lnTo>
                      <a:pt x="76" y="24"/>
                    </a:lnTo>
                    <a:lnTo>
                      <a:pt x="106" y="8"/>
                    </a:lnTo>
                    <a:lnTo>
                      <a:pt x="141" y="0"/>
                    </a:lnTo>
                    <a:lnTo>
                      <a:pt x="163" y="11"/>
                    </a:lnTo>
                    <a:lnTo>
                      <a:pt x="187" y="16"/>
                    </a:lnTo>
                    <a:lnTo>
                      <a:pt x="212" y="24"/>
                    </a:lnTo>
                    <a:lnTo>
                      <a:pt x="235" y="30"/>
                    </a:lnTo>
                    <a:lnTo>
                      <a:pt x="258" y="41"/>
                    </a:lnTo>
                    <a:lnTo>
                      <a:pt x="277" y="54"/>
                    </a:lnTo>
                    <a:lnTo>
                      <a:pt x="290" y="76"/>
                    </a:lnTo>
                    <a:lnTo>
                      <a:pt x="298" y="103"/>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02" name="Freeform 165"/>
              <p:cNvSpPr/>
              <p:nvPr/>
            </p:nvSpPr>
            <p:spPr bwMode="auto">
              <a:xfrm>
                <a:off x="4059" y="3614"/>
                <a:ext cx="284" cy="172"/>
              </a:xfrm>
              <a:custGeom>
                <a:avLst/>
                <a:gdLst>
                  <a:gd name="T0" fmla="*/ 0 w 1138"/>
                  <a:gd name="T1" fmla="*/ 0 h 687"/>
                  <a:gd name="T2" fmla="*/ 0 w 1138"/>
                  <a:gd name="T3" fmla="*/ 0 h 687"/>
                  <a:gd name="T4" fmla="*/ 0 w 1138"/>
                  <a:gd name="T5" fmla="*/ 0 h 687"/>
                  <a:gd name="T6" fmla="*/ 0 w 1138"/>
                  <a:gd name="T7" fmla="*/ 0 h 687"/>
                  <a:gd name="T8" fmla="*/ 0 w 1138"/>
                  <a:gd name="T9" fmla="*/ 0 h 687"/>
                  <a:gd name="T10" fmla="*/ 0 w 1138"/>
                  <a:gd name="T11" fmla="*/ 0 h 687"/>
                  <a:gd name="T12" fmla="*/ 0 w 1138"/>
                  <a:gd name="T13" fmla="*/ 0 h 687"/>
                  <a:gd name="T14" fmla="*/ 0 w 1138"/>
                  <a:gd name="T15" fmla="*/ 0 h 687"/>
                  <a:gd name="T16" fmla="*/ 0 w 1138"/>
                  <a:gd name="T17" fmla="*/ 0 h 687"/>
                  <a:gd name="T18" fmla="*/ 0 w 1138"/>
                  <a:gd name="T19" fmla="*/ 0 h 687"/>
                  <a:gd name="T20" fmla="*/ 0 w 1138"/>
                  <a:gd name="T21" fmla="*/ 0 h 687"/>
                  <a:gd name="T22" fmla="*/ 0 w 1138"/>
                  <a:gd name="T23" fmla="*/ 0 h 687"/>
                  <a:gd name="T24" fmla="*/ 0 w 1138"/>
                  <a:gd name="T25" fmla="*/ 0 h 687"/>
                  <a:gd name="T26" fmla="*/ 0 w 1138"/>
                  <a:gd name="T27" fmla="*/ 0 h 687"/>
                  <a:gd name="T28" fmla="*/ 0 w 1138"/>
                  <a:gd name="T29" fmla="*/ 0 h 687"/>
                  <a:gd name="T30" fmla="*/ 0 w 1138"/>
                  <a:gd name="T31" fmla="*/ 0 h 687"/>
                  <a:gd name="T32" fmla="*/ 0 w 1138"/>
                  <a:gd name="T33" fmla="*/ 0 h 687"/>
                  <a:gd name="T34" fmla="*/ 0 w 1138"/>
                  <a:gd name="T35" fmla="*/ 0 h 687"/>
                  <a:gd name="T36" fmla="*/ 0 w 1138"/>
                  <a:gd name="T37" fmla="*/ 0 h 687"/>
                  <a:gd name="T38" fmla="*/ 0 w 1138"/>
                  <a:gd name="T39" fmla="*/ 0 h 687"/>
                  <a:gd name="T40" fmla="*/ 0 w 1138"/>
                  <a:gd name="T41" fmla="*/ 0 h 687"/>
                  <a:gd name="T42" fmla="*/ 0 w 1138"/>
                  <a:gd name="T43" fmla="*/ 0 h 687"/>
                  <a:gd name="T44" fmla="*/ 0 w 1138"/>
                  <a:gd name="T45" fmla="*/ 0 h 687"/>
                  <a:gd name="T46" fmla="*/ 0 w 1138"/>
                  <a:gd name="T47" fmla="*/ 0 h 687"/>
                  <a:gd name="T48" fmla="*/ 0 w 1138"/>
                  <a:gd name="T49" fmla="*/ 0 h 687"/>
                  <a:gd name="T50" fmla="*/ 0 w 1138"/>
                  <a:gd name="T51" fmla="*/ 0 h 687"/>
                  <a:gd name="T52" fmla="*/ 0 w 1138"/>
                  <a:gd name="T53" fmla="*/ 0 h 687"/>
                  <a:gd name="T54" fmla="*/ 0 w 1138"/>
                  <a:gd name="T55" fmla="*/ 0 h 687"/>
                  <a:gd name="T56" fmla="*/ 0 w 1138"/>
                  <a:gd name="T57" fmla="*/ 0 h 687"/>
                  <a:gd name="T58" fmla="*/ 0 w 1138"/>
                  <a:gd name="T59" fmla="*/ 0 h 687"/>
                  <a:gd name="T60" fmla="*/ 0 w 1138"/>
                  <a:gd name="T61" fmla="*/ 0 h 687"/>
                  <a:gd name="T62" fmla="*/ 0 w 1138"/>
                  <a:gd name="T63" fmla="*/ 0 h 687"/>
                  <a:gd name="T64" fmla="*/ 0 w 1138"/>
                  <a:gd name="T65" fmla="*/ 0 h 687"/>
                  <a:gd name="T66" fmla="*/ 0 w 1138"/>
                  <a:gd name="T67" fmla="*/ 0 h 6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38" h="687">
                    <a:moveTo>
                      <a:pt x="934" y="552"/>
                    </a:moveTo>
                    <a:lnTo>
                      <a:pt x="931" y="525"/>
                    </a:lnTo>
                    <a:lnTo>
                      <a:pt x="940" y="502"/>
                    </a:lnTo>
                    <a:lnTo>
                      <a:pt x="956" y="490"/>
                    </a:lnTo>
                    <a:lnTo>
                      <a:pt x="975" y="478"/>
                    </a:lnTo>
                    <a:lnTo>
                      <a:pt x="996" y="470"/>
                    </a:lnTo>
                    <a:lnTo>
                      <a:pt x="1018" y="460"/>
                    </a:lnTo>
                    <a:lnTo>
                      <a:pt x="1037" y="443"/>
                    </a:lnTo>
                    <a:lnTo>
                      <a:pt x="1051" y="424"/>
                    </a:lnTo>
                    <a:lnTo>
                      <a:pt x="709" y="74"/>
                    </a:lnTo>
                    <a:lnTo>
                      <a:pt x="670" y="79"/>
                    </a:lnTo>
                    <a:lnTo>
                      <a:pt x="630" y="88"/>
                    </a:lnTo>
                    <a:lnTo>
                      <a:pt x="592" y="95"/>
                    </a:lnTo>
                    <a:lnTo>
                      <a:pt x="554" y="104"/>
                    </a:lnTo>
                    <a:lnTo>
                      <a:pt x="513" y="111"/>
                    </a:lnTo>
                    <a:lnTo>
                      <a:pt x="476" y="120"/>
                    </a:lnTo>
                    <a:lnTo>
                      <a:pt x="437" y="128"/>
                    </a:lnTo>
                    <a:lnTo>
                      <a:pt x="399" y="139"/>
                    </a:lnTo>
                    <a:lnTo>
                      <a:pt x="361" y="150"/>
                    </a:lnTo>
                    <a:lnTo>
                      <a:pt x="323" y="160"/>
                    </a:lnTo>
                    <a:lnTo>
                      <a:pt x="288" y="171"/>
                    </a:lnTo>
                    <a:lnTo>
                      <a:pt x="250" y="185"/>
                    </a:lnTo>
                    <a:lnTo>
                      <a:pt x="212" y="199"/>
                    </a:lnTo>
                    <a:lnTo>
                      <a:pt x="176" y="212"/>
                    </a:lnTo>
                    <a:lnTo>
                      <a:pt x="139" y="226"/>
                    </a:lnTo>
                    <a:lnTo>
                      <a:pt x="104" y="239"/>
                    </a:lnTo>
                    <a:lnTo>
                      <a:pt x="413" y="647"/>
                    </a:lnTo>
                    <a:lnTo>
                      <a:pt x="367" y="687"/>
                    </a:lnTo>
                    <a:lnTo>
                      <a:pt x="317" y="638"/>
                    </a:lnTo>
                    <a:lnTo>
                      <a:pt x="271" y="584"/>
                    </a:lnTo>
                    <a:lnTo>
                      <a:pt x="231" y="527"/>
                    </a:lnTo>
                    <a:lnTo>
                      <a:pt x="192" y="470"/>
                    </a:lnTo>
                    <a:lnTo>
                      <a:pt x="152" y="413"/>
                    </a:lnTo>
                    <a:lnTo>
                      <a:pt x="109" y="356"/>
                    </a:lnTo>
                    <a:lnTo>
                      <a:pt x="57" y="301"/>
                    </a:lnTo>
                    <a:lnTo>
                      <a:pt x="0" y="250"/>
                    </a:lnTo>
                    <a:lnTo>
                      <a:pt x="3" y="220"/>
                    </a:lnTo>
                    <a:lnTo>
                      <a:pt x="14" y="204"/>
                    </a:lnTo>
                    <a:lnTo>
                      <a:pt x="30" y="199"/>
                    </a:lnTo>
                    <a:lnTo>
                      <a:pt x="49" y="196"/>
                    </a:lnTo>
                    <a:lnTo>
                      <a:pt x="65" y="196"/>
                    </a:lnTo>
                    <a:lnTo>
                      <a:pt x="81" y="193"/>
                    </a:lnTo>
                    <a:lnTo>
                      <a:pt x="95" y="180"/>
                    </a:lnTo>
                    <a:lnTo>
                      <a:pt x="104" y="153"/>
                    </a:lnTo>
                    <a:lnTo>
                      <a:pt x="144" y="141"/>
                    </a:lnTo>
                    <a:lnTo>
                      <a:pt x="185" y="134"/>
                    </a:lnTo>
                    <a:lnTo>
                      <a:pt x="222" y="123"/>
                    </a:lnTo>
                    <a:lnTo>
                      <a:pt x="263" y="111"/>
                    </a:lnTo>
                    <a:lnTo>
                      <a:pt x="305" y="100"/>
                    </a:lnTo>
                    <a:lnTo>
                      <a:pt x="342" y="90"/>
                    </a:lnTo>
                    <a:lnTo>
                      <a:pt x="383" y="79"/>
                    </a:lnTo>
                    <a:lnTo>
                      <a:pt x="423" y="68"/>
                    </a:lnTo>
                    <a:lnTo>
                      <a:pt x="464" y="58"/>
                    </a:lnTo>
                    <a:lnTo>
                      <a:pt x="505" y="49"/>
                    </a:lnTo>
                    <a:lnTo>
                      <a:pt x="546" y="38"/>
                    </a:lnTo>
                    <a:lnTo>
                      <a:pt x="587" y="30"/>
                    </a:lnTo>
                    <a:lnTo>
                      <a:pt x="628" y="22"/>
                    </a:lnTo>
                    <a:lnTo>
                      <a:pt x="668" y="14"/>
                    </a:lnTo>
                    <a:lnTo>
                      <a:pt x="711" y="5"/>
                    </a:lnTo>
                    <a:lnTo>
                      <a:pt x="753" y="0"/>
                    </a:lnTo>
                    <a:lnTo>
                      <a:pt x="1138" y="424"/>
                    </a:lnTo>
                    <a:lnTo>
                      <a:pt x="1118" y="451"/>
                    </a:lnTo>
                    <a:lnTo>
                      <a:pt x="1097" y="476"/>
                    </a:lnTo>
                    <a:lnTo>
                      <a:pt x="1076" y="495"/>
                    </a:lnTo>
                    <a:lnTo>
                      <a:pt x="1048" y="511"/>
                    </a:lnTo>
                    <a:lnTo>
                      <a:pt x="1021" y="527"/>
                    </a:lnTo>
                    <a:lnTo>
                      <a:pt x="991" y="538"/>
                    </a:lnTo>
                    <a:lnTo>
                      <a:pt x="964" y="546"/>
                    </a:lnTo>
                    <a:lnTo>
                      <a:pt x="934" y="552"/>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03" name="Freeform 166"/>
              <p:cNvSpPr/>
              <p:nvPr/>
            </p:nvSpPr>
            <p:spPr bwMode="auto">
              <a:xfrm>
                <a:off x="4171" y="3877"/>
                <a:ext cx="96" cy="127"/>
              </a:xfrm>
              <a:custGeom>
                <a:avLst/>
                <a:gdLst>
                  <a:gd name="T0" fmla="*/ 0 w 386"/>
                  <a:gd name="T1" fmla="*/ 0 h 507"/>
                  <a:gd name="T2" fmla="*/ 0 w 386"/>
                  <a:gd name="T3" fmla="*/ 0 h 507"/>
                  <a:gd name="T4" fmla="*/ 0 w 386"/>
                  <a:gd name="T5" fmla="*/ 0 h 507"/>
                  <a:gd name="T6" fmla="*/ 0 w 386"/>
                  <a:gd name="T7" fmla="*/ 0 h 507"/>
                  <a:gd name="T8" fmla="*/ 0 w 386"/>
                  <a:gd name="T9" fmla="*/ 0 h 507"/>
                  <a:gd name="T10" fmla="*/ 0 w 386"/>
                  <a:gd name="T11" fmla="*/ 0 h 507"/>
                  <a:gd name="T12" fmla="*/ 0 w 386"/>
                  <a:gd name="T13" fmla="*/ 0 h 507"/>
                  <a:gd name="T14" fmla="*/ 0 w 386"/>
                  <a:gd name="T15" fmla="*/ 0 h 507"/>
                  <a:gd name="T16" fmla="*/ 0 w 386"/>
                  <a:gd name="T17" fmla="*/ 0 h 507"/>
                  <a:gd name="T18" fmla="*/ 0 w 386"/>
                  <a:gd name="T19" fmla="*/ 0 h 507"/>
                  <a:gd name="T20" fmla="*/ 0 w 386"/>
                  <a:gd name="T21" fmla="*/ 0 h 507"/>
                  <a:gd name="T22" fmla="*/ 0 w 386"/>
                  <a:gd name="T23" fmla="*/ 0 h 507"/>
                  <a:gd name="T24" fmla="*/ 0 w 386"/>
                  <a:gd name="T25" fmla="*/ 0 h 507"/>
                  <a:gd name="T26" fmla="*/ 0 w 386"/>
                  <a:gd name="T27" fmla="*/ 0 h 507"/>
                  <a:gd name="T28" fmla="*/ 0 w 386"/>
                  <a:gd name="T29" fmla="*/ 0 h 507"/>
                  <a:gd name="T30" fmla="*/ 0 w 386"/>
                  <a:gd name="T31" fmla="*/ 0 h 507"/>
                  <a:gd name="T32" fmla="*/ 0 w 386"/>
                  <a:gd name="T33" fmla="*/ 0 h 507"/>
                  <a:gd name="T34" fmla="*/ 0 w 386"/>
                  <a:gd name="T35" fmla="*/ 0 h 507"/>
                  <a:gd name="T36" fmla="*/ 0 w 386"/>
                  <a:gd name="T37" fmla="*/ 0 h 507"/>
                  <a:gd name="T38" fmla="*/ 0 w 386"/>
                  <a:gd name="T39" fmla="*/ 0 h 5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6" h="507">
                    <a:moveTo>
                      <a:pt x="372" y="507"/>
                    </a:moveTo>
                    <a:lnTo>
                      <a:pt x="328" y="507"/>
                    </a:lnTo>
                    <a:lnTo>
                      <a:pt x="291" y="445"/>
                    </a:lnTo>
                    <a:lnTo>
                      <a:pt x="245" y="386"/>
                    </a:lnTo>
                    <a:lnTo>
                      <a:pt x="199" y="329"/>
                    </a:lnTo>
                    <a:lnTo>
                      <a:pt x="150" y="269"/>
                    </a:lnTo>
                    <a:lnTo>
                      <a:pt x="100" y="209"/>
                    </a:lnTo>
                    <a:lnTo>
                      <a:pt x="60" y="146"/>
                    </a:lnTo>
                    <a:lnTo>
                      <a:pt x="25" y="82"/>
                    </a:lnTo>
                    <a:lnTo>
                      <a:pt x="0" y="14"/>
                    </a:lnTo>
                    <a:lnTo>
                      <a:pt x="16" y="0"/>
                    </a:lnTo>
                    <a:lnTo>
                      <a:pt x="70" y="57"/>
                    </a:lnTo>
                    <a:lnTo>
                      <a:pt x="122" y="117"/>
                    </a:lnTo>
                    <a:lnTo>
                      <a:pt x="171" y="176"/>
                    </a:lnTo>
                    <a:lnTo>
                      <a:pt x="220" y="236"/>
                    </a:lnTo>
                    <a:lnTo>
                      <a:pt x="266" y="299"/>
                    </a:lnTo>
                    <a:lnTo>
                      <a:pt x="310" y="364"/>
                    </a:lnTo>
                    <a:lnTo>
                      <a:pt x="351" y="429"/>
                    </a:lnTo>
                    <a:lnTo>
                      <a:pt x="386" y="497"/>
                    </a:lnTo>
                    <a:lnTo>
                      <a:pt x="372" y="507"/>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04" name="Freeform 167"/>
              <p:cNvSpPr/>
              <p:nvPr/>
            </p:nvSpPr>
            <p:spPr bwMode="auto">
              <a:xfrm>
                <a:off x="4176" y="3769"/>
                <a:ext cx="55" cy="21"/>
              </a:xfrm>
              <a:custGeom>
                <a:avLst/>
                <a:gdLst>
                  <a:gd name="T0" fmla="*/ 0 w 220"/>
                  <a:gd name="T1" fmla="*/ 0 h 84"/>
                  <a:gd name="T2" fmla="*/ 0 w 220"/>
                  <a:gd name="T3" fmla="*/ 0 h 84"/>
                  <a:gd name="T4" fmla="*/ 0 w 220"/>
                  <a:gd name="T5" fmla="*/ 0 h 84"/>
                  <a:gd name="T6" fmla="*/ 0 w 220"/>
                  <a:gd name="T7" fmla="*/ 0 h 84"/>
                  <a:gd name="T8" fmla="*/ 0 w 220"/>
                  <a:gd name="T9" fmla="*/ 0 h 84"/>
                  <a:gd name="T10" fmla="*/ 0 w 220"/>
                  <a:gd name="T11" fmla="*/ 0 h 84"/>
                  <a:gd name="T12" fmla="*/ 0 w 220"/>
                  <a:gd name="T13" fmla="*/ 0 h 84"/>
                  <a:gd name="T14" fmla="*/ 0 w 220"/>
                  <a:gd name="T15" fmla="*/ 0 h 84"/>
                  <a:gd name="T16" fmla="*/ 0 w 220"/>
                  <a:gd name="T17" fmla="*/ 0 h 84"/>
                  <a:gd name="T18" fmla="*/ 0 w 220"/>
                  <a:gd name="T19" fmla="*/ 0 h 84"/>
                  <a:gd name="T20" fmla="*/ 0 w 220"/>
                  <a:gd name="T21" fmla="*/ 0 h 84"/>
                  <a:gd name="T22" fmla="*/ 0 w 220"/>
                  <a:gd name="T23" fmla="*/ 0 h 84"/>
                  <a:gd name="T24" fmla="*/ 0 w 220"/>
                  <a:gd name="T25" fmla="*/ 0 h 84"/>
                  <a:gd name="T26" fmla="*/ 0 w 220"/>
                  <a:gd name="T27" fmla="*/ 0 h 84"/>
                  <a:gd name="T28" fmla="*/ 0 w 220"/>
                  <a:gd name="T29" fmla="*/ 0 h 84"/>
                  <a:gd name="T30" fmla="*/ 0 w 220"/>
                  <a:gd name="T31" fmla="*/ 0 h 84"/>
                  <a:gd name="T32" fmla="*/ 0 w 220"/>
                  <a:gd name="T33" fmla="*/ 0 h 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0" h="84">
                    <a:moveTo>
                      <a:pt x="0" y="84"/>
                    </a:moveTo>
                    <a:lnTo>
                      <a:pt x="19" y="60"/>
                    </a:lnTo>
                    <a:lnTo>
                      <a:pt x="44" y="38"/>
                    </a:lnTo>
                    <a:lnTo>
                      <a:pt x="71" y="24"/>
                    </a:lnTo>
                    <a:lnTo>
                      <a:pt x="103" y="14"/>
                    </a:lnTo>
                    <a:lnTo>
                      <a:pt x="133" y="6"/>
                    </a:lnTo>
                    <a:lnTo>
                      <a:pt x="163" y="3"/>
                    </a:lnTo>
                    <a:lnTo>
                      <a:pt x="193" y="0"/>
                    </a:lnTo>
                    <a:lnTo>
                      <a:pt x="220" y="0"/>
                    </a:lnTo>
                    <a:lnTo>
                      <a:pt x="203" y="28"/>
                    </a:lnTo>
                    <a:lnTo>
                      <a:pt x="180" y="47"/>
                    </a:lnTo>
                    <a:lnTo>
                      <a:pt x="152" y="60"/>
                    </a:lnTo>
                    <a:lnTo>
                      <a:pt x="122" y="65"/>
                    </a:lnTo>
                    <a:lnTo>
                      <a:pt x="92" y="70"/>
                    </a:lnTo>
                    <a:lnTo>
                      <a:pt x="60" y="74"/>
                    </a:lnTo>
                    <a:lnTo>
                      <a:pt x="30" y="79"/>
                    </a:lnTo>
                    <a:lnTo>
                      <a:pt x="0" y="84"/>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05" name="Freeform 168"/>
              <p:cNvSpPr/>
              <p:nvPr/>
            </p:nvSpPr>
            <p:spPr bwMode="auto">
              <a:xfrm>
                <a:off x="4145" y="4003"/>
                <a:ext cx="65" cy="40"/>
              </a:xfrm>
              <a:custGeom>
                <a:avLst/>
                <a:gdLst>
                  <a:gd name="T0" fmla="*/ 0 w 258"/>
                  <a:gd name="T1" fmla="*/ 0 h 161"/>
                  <a:gd name="T2" fmla="*/ 0 w 258"/>
                  <a:gd name="T3" fmla="*/ 0 h 161"/>
                  <a:gd name="T4" fmla="*/ 0 w 258"/>
                  <a:gd name="T5" fmla="*/ 0 h 161"/>
                  <a:gd name="T6" fmla="*/ 0 w 258"/>
                  <a:gd name="T7" fmla="*/ 0 h 161"/>
                  <a:gd name="T8" fmla="*/ 0 w 258"/>
                  <a:gd name="T9" fmla="*/ 0 h 161"/>
                  <a:gd name="T10" fmla="*/ 0 w 258"/>
                  <a:gd name="T11" fmla="*/ 0 h 161"/>
                  <a:gd name="T12" fmla="*/ 0 w 258"/>
                  <a:gd name="T13" fmla="*/ 0 h 161"/>
                  <a:gd name="T14" fmla="*/ 0 w 258"/>
                  <a:gd name="T15" fmla="*/ 0 h 161"/>
                  <a:gd name="T16" fmla="*/ 0 w 258"/>
                  <a:gd name="T17" fmla="*/ 0 h 161"/>
                  <a:gd name="T18" fmla="*/ 0 w 258"/>
                  <a:gd name="T19" fmla="*/ 0 h 161"/>
                  <a:gd name="T20" fmla="*/ 0 w 258"/>
                  <a:gd name="T21" fmla="*/ 0 h 161"/>
                  <a:gd name="T22" fmla="*/ 0 w 258"/>
                  <a:gd name="T23" fmla="*/ 0 h 161"/>
                  <a:gd name="T24" fmla="*/ 0 w 258"/>
                  <a:gd name="T25" fmla="*/ 0 h 161"/>
                  <a:gd name="T26" fmla="*/ 0 w 258"/>
                  <a:gd name="T27" fmla="*/ 0 h 161"/>
                  <a:gd name="T28" fmla="*/ 0 w 258"/>
                  <a:gd name="T29" fmla="*/ 0 h 161"/>
                  <a:gd name="T30" fmla="*/ 0 w 258"/>
                  <a:gd name="T31" fmla="*/ 0 h 161"/>
                  <a:gd name="T32" fmla="*/ 0 w 258"/>
                  <a:gd name="T33" fmla="*/ 0 h 161"/>
                  <a:gd name="T34" fmla="*/ 0 w 258"/>
                  <a:gd name="T35" fmla="*/ 0 h 161"/>
                  <a:gd name="T36" fmla="*/ 0 w 258"/>
                  <a:gd name="T37" fmla="*/ 0 h 1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8" h="161">
                    <a:moveTo>
                      <a:pt x="11" y="73"/>
                    </a:moveTo>
                    <a:lnTo>
                      <a:pt x="0" y="57"/>
                    </a:lnTo>
                    <a:lnTo>
                      <a:pt x="16" y="48"/>
                    </a:lnTo>
                    <a:lnTo>
                      <a:pt x="32" y="43"/>
                    </a:lnTo>
                    <a:lnTo>
                      <a:pt x="52" y="43"/>
                    </a:lnTo>
                    <a:lnTo>
                      <a:pt x="68" y="41"/>
                    </a:lnTo>
                    <a:lnTo>
                      <a:pt x="87" y="38"/>
                    </a:lnTo>
                    <a:lnTo>
                      <a:pt x="103" y="30"/>
                    </a:lnTo>
                    <a:lnTo>
                      <a:pt x="117" y="20"/>
                    </a:lnTo>
                    <a:lnTo>
                      <a:pt x="128" y="0"/>
                    </a:lnTo>
                    <a:lnTo>
                      <a:pt x="258" y="147"/>
                    </a:lnTo>
                    <a:lnTo>
                      <a:pt x="219" y="152"/>
                    </a:lnTo>
                    <a:lnTo>
                      <a:pt x="184" y="155"/>
                    </a:lnTo>
                    <a:lnTo>
                      <a:pt x="147" y="161"/>
                    </a:lnTo>
                    <a:lnTo>
                      <a:pt x="114" y="157"/>
                    </a:lnTo>
                    <a:lnTo>
                      <a:pt x="84" y="152"/>
                    </a:lnTo>
                    <a:lnTo>
                      <a:pt x="54" y="138"/>
                    </a:lnTo>
                    <a:lnTo>
                      <a:pt x="30" y="111"/>
                    </a:lnTo>
                    <a:lnTo>
                      <a:pt x="11" y="73"/>
                    </a:lnTo>
                    <a:close/>
                  </a:path>
                </a:pathLst>
              </a:custGeom>
              <a:solidFill>
                <a:srgbClr val="7FDD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06" name="Freeform 169"/>
              <p:cNvSpPr/>
              <p:nvPr/>
            </p:nvSpPr>
            <p:spPr bwMode="auto">
              <a:xfrm>
                <a:off x="3942" y="3454"/>
                <a:ext cx="262" cy="157"/>
              </a:xfrm>
              <a:custGeom>
                <a:avLst/>
                <a:gdLst>
                  <a:gd name="T0" fmla="*/ 0 w 1049"/>
                  <a:gd name="T1" fmla="*/ 0 h 625"/>
                  <a:gd name="T2" fmla="*/ 0 w 1049"/>
                  <a:gd name="T3" fmla="*/ 0 h 625"/>
                  <a:gd name="T4" fmla="*/ 0 w 1049"/>
                  <a:gd name="T5" fmla="*/ 0 h 625"/>
                  <a:gd name="T6" fmla="*/ 0 w 1049"/>
                  <a:gd name="T7" fmla="*/ 0 h 625"/>
                  <a:gd name="T8" fmla="*/ 0 w 1049"/>
                  <a:gd name="T9" fmla="*/ 0 h 625"/>
                  <a:gd name="T10" fmla="*/ 0 w 1049"/>
                  <a:gd name="T11" fmla="*/ 0 h 625"/>
                  <a:gd name="T12" fmla="*/ 0 w 1049"/>
                  <a:gd name="T13" fmla="*/ 0 h 625"/>
                  <a:gd name="T14" fmla="*/ 0 w 1049"/>
                  <a:gd name="T15" fmla="*/ 0 h 625"/>
                  <a:gd name="T16" fmla="*/ 0 w 1049"/>
                  <a:gd name="T17" fmla="*/ 0 h 625"/>
                  <a:gd name="T18" fmla="*/ 0 w 1049"/>
                  <a:gd name="T19" fmla="*/ 0 h 625"/>
                  <a:gd name="T20" fmla="*/ 0 w 1049"/>
                  <a:gd name="T21" fmla="*/ 0 h 625"/>
                  <a:gd name="T22" fmla="*/ 0 w 1049"/>
                  <a:gd name="T23" fmla="*/ 0 h 625"/>
                  <a:gd name="T24" fmla="*/ 0 w 1049"/>
                  <a:gd name="T25" fmla="*/ 0 h 625"/>
                  <a:gd name="T26" fmla="*/ 0 w 1049"/>
                  <a:gd name="T27" fmla="*/ 0 h 625"/>
                  <a:gd name="T28" fmla="*/ 0 w 1049"/>
                  <a:gd name="T29" fmla="*/ 0 h 625"/>
                  <a:gd name="T30" fmla="*/ 0 w 1049"/>
                  <a:gd name="T31" fmla="*/ 0 h 625"/>
                  <a:gd name="T32" fmla="*/ 0 w 1049"/>
                  <a:gd name="T33" fmla="*/ 0 h 625"/>
                  <a:gd name="T34" fmla="*/ 0 w 1049"/>
                  <a:gd name="T35" fmla="*/ 0 h 625"/>
                  <a:gd name="T36" fmla="*/ 0 w 1049"/>
                  <a:gd name="T37" fmla="*/ 0 h 625"/>
                  <a:gd name="T38" fmla="*/ 0 w 1049"/>
                  <a:gd name="T39" fmla="*/ 0 h 625"/>
                  <a:gd name="T40" fmla="*/ 0 w 1049"/>
                  <a:gd name="T41" fmla="*/ 0 h 625"/>
                  <a:gd name="T42" fmla="*/ 0 w 1049"/>
                  <a:gd name="T43" fmla="*/ 0 h 625"/>
                  <a:gd name="T44" fmla="*/ 0 w 1049"/>
                  <a:gd name="T45" fmla="*/ 0 h 625"/>
                  <a:gd name="T46" fmla="*/ 0 w 1049"/>
                  <a:gd name="T47" fmla="*/ 0 h 625"/>
                  <a:gd name="T48" fmla="*/ 0 w 1049"/>
                  <a:gd name="T49" fmla="*/ 0 h 625"/>
                  <a:gd name="T50" fmla="*/ 0 w 1049"/>
                  <a:gd name="T51" fmla="*/ 0 h 625"/>
                  <a:gd name="T52" fmla="*/ 0 w 1049"/>
                  <a:gd name="T53" fmla="*/ 0 h 625"/>
                  <a:gd name="T54" fmla="*/ 0 w 1049"/>
                  <a:gd name="T55" fmla="*/ 0 h 625"/>
                  <a:gd name="T56" fmla="*/ 0 w 1049"/>
                  <a:gd name="T57" fmla="*/ 0 h 625"/>
                  <a:gd name="T58" fmla="*/ 0 w 1049"/>
                  <a:gd name="T59" fmla="*/ 0 h 625"/>
                  <a:gd name="T60" fmla="*/ 0 w 1049"/>
                  <a:gd name="T61" fmla="*/ 0 h 625"/>
                  <a:gd name="T62" fmla="*/ 0 w 1049"/>
                  <a:gd name="T63" fmla="*/ 0 h 625"/>
                  <a:gd name="T64" fmla="*/ 0 w 1049"/>
                  <a:gd name="T65" fmla="*/ 0 h 625"/>
                  <a:gd name="T66" fmla="*/ 0 w 1049"/>
                  <a:gd name="T67" fmla="*/ 0 h 625"/>
                  <a:gd name="T68" fmla="*/ 0 w 1049"/>
                  <a:gd name="T69" fmla="*/ 0 h 625"/>
                  <a:gd name="T70" fmla="*/ 0 w 1049"/>
                  <a:gd name="T71" fmla="*/ 0 h 625"/>
                  <a:gd name="T72" fmla="*/ 0 w 1049"/>
                  <a:gd name="T73" fmla="*/ 0 h 625"/>
                  <a:gd name="T74" fmla="*/ 0 w 1049"/>
                  <a:gd name="T75" fmla="*/ 0 h 625"/>
                  <a:gd name="T76" fmla="*/ 0 w 1049"/>
                  <a:gd name="T77" fmla="*/ 0 h 6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49" h="625">
                    <a:moveTo>
                      <a:pt x="858" y="519"/>
                    </a:moveTo>
                    <a:lnTo>
                      <a:pt x="850" y="511"/>
                    </a:lnTo>
                    <a:lnTo>
                      <a:pt x="844" y="500"/>
                    </a:lnTo>
                    <a:lnTo>
                      <a:pt x="844" y="486"/>
                    </a:lnTo>
                    <a:lnTo>
                      <a:pt x="844" y="476"/>
                    </a:lnTo>
                    <a:lnTo>
                      <a:pt x="860" y="465"/>
                    </a:lnTo>
                    <a:lnTo>
                      <a:pt x="880" y="454"/>
                    </a:lnTo>
                    <a:lnTo>
                      <a:pt x="896" y="442"/>
                    </a:lnTo>
                    <a:lnTo>
                      <a:pt x="915" y="432"/>
                    </a:lnTo>
                    <a:lnTo>
                      <a:pt x="931" y="421"/>
                    </a:lnTo>
                    <a:lnTo>
                      <a:pt x="948" y="407"/>
                    </a:lnTo>
                    <a:lnTo>
                      <a:pt x="964" y="394"/>
                    </a:lnTo>
                    <a:lnTo>
                      <a:pt x="978" y="377"/>
                    </a:lnTo>
                    <a:lnTo>
                      <a:pt x="689" y="70"/>
                    </a:lnTo>
                    <a:lnTo>
                      <a:pt x="649" y="77"/>
                    </a:lnTo>
                    <a:lnTo>
                      <a:pt x="606" y="82"/>
                    </a:lnTo>
                    <a:lnTo>
                      <a:pt x="564" y="90"/>
                    </a:lnTo>
                    <a:lnTo>
                      <a:pt x="524" y="98"/>
                    </a:lnTo>
                    <a:lnTo>
                      <a:pt x="483" y="106"/>
                    </a:lnTo>
                    <a:lnTo>
                      <a:pt x="442" y="117"/>
                    </a:lnTo>
                    <a:lnTo>
                      <a:pt x="405" y="130"/>
                    </a:lnTo>
                    <a:lnTo>
                      <a:pt x="364" y="141"/>
                    </a:lnTo>
                    <a:lnTo>
                      <a:pt x="326" y="155"/>
                    </a:lnTo>
                    <a:lnTo>
                      <a:pt x="285" y="169"/>
                    </a:lnTo>
                    <a:lnTo>
                      <a:pt x="247" y="185"/>
                    </a:lnTo>
                    <a:lnTo>
                      <a:pt x="209" y="199"/>
                    </a:lnTo>
                    <a:lnTo>
                      <a:pt x="171" y="215"/>
                    </a:lnTo>
                    <a:lnTo>
                      <a:pt x="133" y="231"/>
                    </a:lnTo>
                    <a:lnTo>
                      <a:pt x="95" y="248"/>
                    </a:lnTo>
                    <a:lnTo>
                      <a:pt x="57" y="264"/>
                    </a:lnTo>
                    <a:lnTo>
                      <a:pt x="86" y="304"/>
                    </a:lnTo>
                    <a:lnTo>
                      <a:pt x="119" y="345"/>
                    </a:lnTo>
                    <a:lnTo>
                      <a:pt x="151" y="384"/>
                    </a:lnTo>
                    <a:lnTo>
                      <a:pt x="185" y="424"/>
                    </a:lnTo>
                    <a:lnTo>
                      <a:pt x="215" y="465"/>
                    </a:lnTo>
                    <a:lnTo>
                      <a:pt x="241" y="508"/>
                    </a:lnTo>
                    <a:lnTo>
                      <a:pt x="266" y="551"/>
                    </a:lnTo>
                    <a:lnTo>
                      <a:pt x="282" y="597"/>
                    </a:lnTo>
                    <a:lnTo>
                      <a:pt x="252" y="625"/>
                    </a:lnTo>
                    <a:lnTo>
                      <a:pt x="217" y="573"/>
                    </a:lnTo>
                    <a:lnTo>
                      <a:pt x="176" y="521"/>
                    </a:lnTo>
                    <a:lnTo>
                      <a:pt x="133" y="470"/>
                    </a:lnTo>
                    <a:lnTo>
                      <a:pt x="89" y="416"/>
                    </a:lnTo>
                    <a:lnTo>
                      <a:pt x="54" y="364"/>
                    </a:lnTo>
                    <a:lnTo>
                      <a:pt x="24" y="310"/>
                    </a:lnTo>
                    <a:lnTo>
                      <a:pt x="5" y="253"/>
                    </a:lnTo>
                    <a:lnTo>
                      <a:pt x="0" y="193"/>
                    </a:lnTo>
                    <a:lnTo>
                      <a:pt x="43" y="183"/>
                    </a:lnTo>
                    <a:lnTo>
                      <a:pt x="89" y="169"/>
                    </a:lnTo>
                    <a:lnTo>
                      <a:pt x="133" y="158"/>
                    </a:lnTo>
                    <a:lnTo>
                      <a:pt x="176" y="144"/>
                    </a:lnTo>
                    <a:lnTo>
                      <a:pt x="220" y="128"/>
                    </a:lnTo>
                    <a:lnTo>
                      <a:pt x="264" y="114"/>
                    </a:lnTo>
                    <a:lnTo>
                      <a:pt x="307" y="100"/>
                    </a:lnTo>
                    <a:lnTo>
                      <a:pt x="350" y="88"/>
                    </a:lnTo>
                    <a:lnTo>
                      <a:pt x="393" y="74"/>
                    </a:lnTo>
                    <a:lnTo>
                      <a:pt x="437" y="60"/>
                    </a:lnTo>
                    <a:lnTo>
                      <a:pt x="483" y="47"/>
                    </a:lnTo>
                    <a:lnTo>
                      <a:pt x="527" y="35"/>
                    </a:lnTo>
                    <a:lnTo>
                      <a:pt x="571" y="24"/>
                    </a:lnTo>
                    <a:lnTo>
                      <a:pt x="617" y="14"/>
                    </a:lnTo>
                    <a:lnTo>
                      <a:pt x="659" y="5"/>
                    </a:lnTo>
                    <a:lnTo>
                      <a:pt x="706" y="0"/>
                    </a:lnTo>
                    <a:lnTo>
                      <a:pt x="749" y="49"/>
                    </a:lnTo>
                    <a:lnTo>
                      <a:pt x="795" y="95"/>
                    </a:lnTo>
                    <a:lnTo>
                      <a:pt x="848" y="144"/>
                    </a:lnTo>
                    <a:lnTo>
                      <a:pt x="899" y="190"/>
                    </a:lnTo>
                    <a:lnTo>
                      <a:pt x="945" y="241"/>
                    </a:lnTo>
                    <a:lnTo>
                      <a:pt x="989" y="294"/>
                    </a:lnTo>
                    <a:lnTo>
                      <a:pt x="1024" y="348"/>
                    </a:lnTo>
                    <a:lnTo>
                      <a:pt x="1049" y="405"/>
                    </a:lnTo>
                    <a:lnTo>
                      <a:pt x="1029" y="430"/>
                    </a:lnTo>
                    <a:lnTo>
                      <a:pt x="1007" y="448"/>
                    </a:lnTo>
                    <a:lnTo>
                      <a:pt x="983" y="465"/>
                    </a:lnTo>
                    <a:lnTo>
                      <a:pt x="961" y="481"/>
                    </a:lnTo>
                    <a:lnTo>
                      <a:pt x="936" y="492"/>
                    </a:lnTo>
                    <a:lnTo>
                      <a:pt x="910" y="502"/>
                    </a:lnTo>
                    <a:lnTo>
                      <a:pt x="885" y="511"/>
                    </a:lnTo>
                    <a:lnTo>
                      <a:pt x="858" y="519"/>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07" name="Freeform 170"/>
              <p:cNvSpPr/>
              <p:nvPr/>
            </p:nvSpPr>
            <p:spPr bwMode="auto">
              <a:xfrm>
                <a:off x="4037" y="3687"/>
                <a:ext cx="113" cy="139"/>
              </a:xfrm>
              <a:custGeom>
                <a:avLst/>
                <a:gdLst>
                  <a:gd name="T0" fmla="*/ 0 w 450"/>
                  <a:gd name="T1" fmla="*/ 0 h 556"/>
                  <a:gd name="T2" fmla="*/ 0 w 450"/>
                  <a:gd name="T3" fmla="*/ 0 h 556"/>
                  <a:gd name="T4" fmla="*/ 0 w 450"/>
                  <a:gd name="T5" fmla="*/ 0 h 556"/>
                  <a:gd name="T6" fmla="*/ 0 w 450"/>
                  <a:gd name="T7" fmla="*/ 0 h 556"/>
                  <a:gd name="T8" fmla="*/ 0 w 450"/>
                  <a:gd name="T9" fmla="*/ 0 h 556"/>
                  <a:gd name="T10" fmla="*/ 0 w 450"/>
                  <a:gd name="T11" fmla="*/ 0 h 556"/>
                  <a:gd name="T12" fmla="*/ 0 w 450"/>
                  <a:gd name="T13" fmla="*/ 0 h 556"/>
                  <a:gd name="T14" fmla="*/ 0 w 450"/>
                  <a:gd name="T15" fmla="*/ 0 h 556"/>
                  <a:gd name="T16" fmla="*/ 0 w 450"/>
                  <a:gd name="T17" fmla="*/ 0 h 556"/>
                  <a:gd name="T18" fmla="*/ 0 w 450"/>
                  <a:gd name="T19" fmla="*/ 0 h 556"/>
                  <a:gd name="T20" fmla="*/ 0 w 450"/>
                  <a:gd name="T21" fmla="*/ 0 h 556"/>
                  <a:gd name="T22" fmla="*/ 0 w 450"/>
                  <a:gd name="T23" fmla="*/ 0 h 556"/>
                  <a:gd name="T24" fmla="*/ 0 w 450"/>
                  <a:gd name="T25" fmla="*/ 0 h 556"/>
                  <a:gd name="T26" fmla="*/ 0 w 450"/>
                  <a:gd name="T27" fmla="*/ 0 h 556"/>
                  <a:gd name="T28" fmla="*/ 0 w 450"/>
                  <a:gd name="T29" fmla="*/ 0 h 556"/>
                  <a:gd name="T30" fmla="*/ 0 w 450"/>
                  <a:gd name="T31" fmla="*/ 0 h 556"/>
                  <a:gd name="T32" fmla="*/ 0 w 450"/>
                  <a:gd name="T33" fmla="*/ 0 h 556"/>
                  <a:gd name="T34" fmla="*/ 0 w 450"/>
                  <a:gd name="T35" fmla="*/ 0 h 5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0" h="556">
                    <a:moveTo>
                      <a:pt x="380" y="554"/>
                    </a:moveTo>
                    <a:lnTo>
                      <a:pt x="342" y="480"/>
                    </a:lnTo>
                    <a:lnTo>
                      <a:pt x="296" y="413"/>
                    </a:lnTo>
                    <a:lnTo>
                      <a:pt x="242" y="347"/>
                    </a:lnTo>
                    <a:lnTo>
                      <a:pt x="187" y="284"/>
                    </a:lnTo>
                    <a:lnTo>
                      <a:pt x="131" y="219"/>
                    </a:lnTo>
                    <a:lnTo>
                      <a:pt x="78" y="154"/>
                    </a:lnTo>
                    <a:lnTo>
                      <a:pt x="32" y="87"/>
                    </a:lnTo>
                    <a:lnTo>
                      <a:pt x="0" y="16"/>
                    </a:lnTo>
                    <a:lnTo>
                      <a:pt x="11" y="2"/>
                    </a:lnTo>
                    <a:lnTo>
                      <a:pt x="27" y="0"/>
                    </a:lnTo>
                    <a:lnTo>
                      <a:pt x="43" y="0"/>
                    </a:lnTo>
                    <a:lnTo>
                      <a:pt x="57" y="0"/>
                    </a:lnTo>
                    <a:lnTo>
                      <a:pt x="450" y="524"/>
                    </a:lnTo>
                    <a:lnTo>
                      <a:pt x="440" y="538"/>
                    </a:lnTo>
                    <a:lnTo>
                      <a:pt x="424" y="548"/>
                    </a:lnTo>
                    <a:lnTo>
                      <a:pt x="404" y="556"/>
                    </a:lnTo>
                    <a:lnTo>
                      <a:pt x="380" y="554"/>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08" name="Freeform 171"/>
              <p:cNvSpPr/>
              <p:nvPr/>
            </p:nvSpPr>
            <p:spPr bwMode="auto">
              <a:xfrm>
                <a:off x="3821" y="3305"/>
                <a:ext cx="267" cy="165"/>
              </a:xfrm>
              <a:custGeom>
                <a:avLst/>
                <a:gdLst>
                  <a:gd name="T0" fmla="*/ 0 w 1067"/>
                  <a:gd name="T1" fmla="*/ 0 h 660"/>
                  <a:gd name="T2" fmla="*/ 0 w 1067"/>
                  <a:gd name="T3" fmla="*/ 0 h 660"/>
                  <a:gd name="T4" fmla="*/ 0 w 1067"/>
                  <a:gd name="T5" fmla="*/ 0 h 660"/>
                  <a:gd name="T6" fmla="*/ 0 w 1067"/>
                  <a:gd name="T7" fmla="*/ 0 h 660"/>
                  <a:gd name="T8" fmla="*/ 0 w 1067"/>
                  <a:gd name="T9" fmla="*/ 0 h 660"/>
                  <a:gd name="T10" fmla="*/ 0 w 1067"/>
                  <a:gd name="T11" fmla="*/ 0 h 660"/>
                  <a:gd name="T12" fmla="*/ 0 w 1067"/>
                  <a:gd name="T13" fmla="*/ 0 h 660"/>
                  <a:gd name="T14" fmla="*/ 0 w 1067"/>
                  <a:gd name="T15" fmla="*/ 0 h 660"/>
                  <a:gd name="T16" fmla="*/ 0 w 1067"/>
                  <a:gd name="T17" fmla="*/ 0 h 660"/>
                  <a:gd name="T18" fmla="*/ 0 w 1067"/>
                  <a:gd name="T19" fmla="*/ 0 h 660"/>
                  <a:gd name="T20" fmla="*/ 0 w 1067"/>
                  <a:gd name="T21" fmla="*/ 0 h 660"/>
                  <a:gd name="T22" fmla="*/ 0 w 1067"/>
                  <a:gd name="T23" fmla="*/ 0 h 660"/>
                  <a:gd name="T24" fmla="*/ 0 w 1067"/>
                  <a:gd name="T25" fmla="*/ 0 h 660"/>
                  <a:gd name="T26" fmla="*/ 0 w 1067"/>
                  <a:gd name="T27" fmla="*/ 0 h 660"/>
                  <a:gd name="T28" fmla="*/ 0 w 1067"/>
                  <a:gd name="T29" fmla="*/ 0 h 660"/>
                  <a:gd name="T30" fmla="*/ 0 w 1067"/>
                  <a:gd name="T31" fmla="*/ 0 h 660"/>
                  <a:gd name="T32" fmla="*/ 0 w 1067"/>
                  <a:gd name="T33" fmla="*/ 0 h 660"/>
                  <a:gd name="T34" fmla="*/ 0 w 1067"/>
                  <a:gd name="T35" fmla="*/ 0 h 660"/>
                  <a:gd name="T36" fmla="*/ 0 w 1067"/>
                  <a:gd name="T37" fmla="*/ 0 h 660"/>
                  <a:gd name="T38" fmla="*/ 0 w 1067"/>
                  <a:gd name="T39" fmla="*/ 0 h 660"/>
                  <a:gd name="T40" fmla="*/ 0 w 1067"/>
                  <a:gd name="T41" fmla="*/ 0 h 660"/>
                  <a:gd name="T42" fmla="*/ 0 w 1067"/>
                  <a:gd name="T43" fmla="*/ 0 h 660"/>
                  <a:gd name="T44" fmla="*/ 0 w 1067"/>
                  <a:gd name="T45" fmla="*/ 0 h 660"/>
                  <a:gd name="T46" fmla="*/ 0 w 1067"/>
                  <a:gd name="T47" fmla="*/ 0 h 660"/>
                  <a:gd name="T48" fmla="*/ 0 w 1067"/>
                  <a:gd name="T49" fmla="*/ 0 h 660"/>
                  <a:gd name="T50" fmla="*/ 0 w 1067"/>
                  <a:gd name="T51" fmla="*/ 0 h 660"/>
                  <a:gd name="T52" fmla="*/ 0 w 1067"/>
                  <a:gd name="T53" fmla="*/ 0 h 660"/>
                  <a:gd name="T54" fmla="*/ 0 w 1067"/>
                  <a:gd name="T55" fmla="*/ 0 h 660"/>
                  <a:gd name="T56" fmla="*/ 0 w 1067"/>
                  <a:gd name="T57" fmla="*/ 0 h 660"/>
                  <a:gd name="T58" fmla="*/ 0 w 1067"/>
                  <a:gd name="T59" fmla="*/ 0 h 660"/>
                  <a:gd name="T60" fmla="*/ 0 w 1067"/>
                  <a:gd name="T61" fmla="*/ 0 h 660"/>
                  <a:gd name="T62" fmla="*/ 0 w 1067"/>
                  <a:gd name="T63" fmla="*/ 0 h 660"/>
                  <a:gd name="T64" fmla="*/ 0 w 1067"/>
                  <a:gd name="T65" fmla="*/ 0 h 660"/>
                  <a:gd name="T66" fmla="*/ 0 w 1067"/>
                  <a:gd name="T67" fmla="*/ 0 h 660"/>
                  <a:gd name="T68" fmla="*/ 0 w 1067"/>
                  <a:gd name="T69" fmla="*/ 0 h 660"/>
                  <a:gd name="T70" fmla="*/ 0 w 1067"/>
                  <a:gd name="T71" fmla="*/ 0 h 660"/>
                  <a:gd name="T72" fmla="*/ 0 w 1067"/>
                  <a:gd name="T73" fmla="*/ 0 h 660"/>
                  <a:gd name="T74" fmla="*/ 0 w 1067"/>
                  <a:gd name="T75" fmla="*/ 0 h 660"/>
                  <a:gd name="T76" fmla="*/ 0 w 1067"/>
                  <a:gd name="T77" fmla="*/ 0 h 660"/>
                  <a:gd name="T78" fmla="*/ 0 w 1067"/>
                  <a:gd name="T79" fmla="*/ 0 h 660"/>
                  <a:gd name="T80" fmla="*/ 0 w 1067"/>
                  <a:gd name="T81" fmla="*/ 0 h 660"/>
                  <a:gd name="T82" fmla="*/ 0 w 1067"/>
                  <a:gd name="T83" fmla="*/ 0 h 660"/>
                  <a:gd name="T84" fmla="*/ 0 w 1067"/>
                  <a:gd name="T85" fmla="*/ 0 h 6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7" h="660">
                    <a:moveTo>
                      <a:pt x="791" y="448"/>
                    </a:moveTo>
                    <a:lnTo>
                      <a:pt x="801" y="420"/>
                    </a:lnTo>
                    <a:lnTo>
                      <a:pt x="820" y="401"/>
                    </a:lnTo>
                    <a:lnTo>
                      <a:pt x="842" y="385"/>
                    </a:lnTo>
                    <a:lnTo>
                      <a:pt x="870" y="375"/>
                    </a:lnTo>
                    <a:lnTo>
                      <a:pt x="900" y="366"/>
                    </a:lnTo>
                    <a:lnTo>
                      <a:pt x="926" y="355"/>
                    </a:lnTo>
                    <a:lnTo>
                      <a:pt x="956" y="348"/>
                    </a:lnTo>
                    <a:lnTo>
                      <a:pt x="981" y="334"/>
                    </a:lnTo>
                    <a:lnTo>
                      <a:pt x="954" y="320"/>
                    </a:lnTo>
                    <a:lnTo>
                      <a:pt x="926" y="302"/>
                    </a:lnTo>
                    <a:lnTo>
                      <a:pt x="900" y="277"/>
                    </a:lnTo>
                    <a:lnTo>
                      <a:pt x="875" y="247"/>
                    </a:lnTo>
                    <a:lnTo>
                      <a:pt x="848" y="217"/>
                    </a:lnTo>
                    <a:lnTo>
                      <a:pt x="824" y="184"/>
                    </a:lnTo>
                    <a:lnTo>
                      <a:pt x="799" y="152"/>
                    </a:lnTo>
                    <a:lnTo>
                      <a:pt x="771" y="122"/>
                    </a:lnTo>
                    <a:lnTo>
                      <a:pt x="748" y="94"/>
                    </a:lnTo>
                    <a:lnTo>
                      <a:pt x="720" y="73"/>
                    </a:lnTo>
                    <a:lnTo>
                      <a:pt x="690" y="57"/>
                    </a:lnTo>
                    <a:lnTo>
                      <a:pt x="660" y="49"/>
                    </a:lnTo>
                    <a:lnTo>
                      <a:pt x="628" y="46"/>
                    </a:lnTo>
                    <a:lnTo>
                      <a:pt x="595" y="57"/>
                    </a:lnTo>
                    <a:lnTo>
                      <a:pt x="560" y="78"/>
                    </a:lnTo>
                    <a:lnTo>
                      <a:pt x="522" y="112"/>
                    </a:lnTo>
                    <a:lnTo>
                      <a:pt x="471" y="122"/>
                    </a:lnTo>
                    <a:lnTo>
                      <a:pt x="416" y="133"/>
                    </a:lnTo>
                    <a:lnTo>
                      <a:pt x="364" y="144"/>
                    </a:lnTo>
                    <a:lnTo>
                      <a:pt x="313" y="152"/>
                    </a:lnTo>
                    <a:lnTo>
                      <a:pt x="261" y="166"/>
                    </a:lnTo>
                    <a:lnTo>
                      <a:pt x="212" y="179"/>
                    </a:lnTo>
                    <a:lnTo>
                      <a:pt x="164" y="198"/>
                    </a:lnTo>
                    <a:lnTo>
                      <a:pt x="117" y="223"/>
                    </a:lnTo>
                    <a:lnTo>
                      <a:pt x="155" y="274"/>
                    </a:lnTo>
                    <a:lnTo>
                      <a:pt x="191" y="325"/>
                    </a:lnTo>
                    <a:lnTo>
                      <a:pt x="228" y="378"/>
                    </a:lnTo>
                    <a:lnTo>
                      <a:pt x="263" y="429"/>
                    </a:lnTo>
                    <a:lnTo>
                      <a:pt x="300" y="480"/>
                    </a:lnTo>
                    <a:lnTo>
                      <a:pt x="335" y="530"/>
                    </a:lnTo>
                    <a:lnTo>
                      <a:pt x="372" y="581"/>
                    </a:lnTo>
                    <a:lnTo>
                      <a:pt x="413" y="630"/>
                    </a:lnTo>
                    <a:lnTo>
                      <a:pt x="408" y="635"/>
                    </a:lnTo>
                    <a:lnTo>
                      <a:pt x="402" y="641"/>
                    </a:lnTo>
                    <a:lnTo>
                      <a:pt x="397" y="649"/>
                    </a:lnTo>
                    <a:lnTo>
                      <a:pt x="397" y="660"/>
                    </a:lnTo>
                    <a:lnTo>
                      <a:pt x="356" y="660"/>
                    </a:lnTo>
                    <a:lnTo>
                      <a:pt x="307" y="605"/>
                    </a:lnTo>
                    <a:lnTo>
                      <a:pt x="267" y="549"/>
                    </a:lnTo>
                    <a:lnTo>
                      <a:pt x="226" y="491"/>
                    </a:lnTo>
                    <a:lnTo>
                      <a:pt x="187" y="431"/>
                    </a:lnTo>
                    <a:lnTo>
                      <a:pt x="147" y="375"/>
                    </a:lnTo>
                    <a:lnTo>
                      <a:pt x="104" y="320"/>
                    </a:lnTo>
                    <a:lnTo>
                      <a:pt x="55" y="269"/>
                    </a:lnTo>
                    <a:lnTo>
                      <a:pt x="0" y="223"/>
                    </a:lnTo>
                    <a:lnTo>
                      <a:pt x="0" y="179"/>
                    </a:lnTo>
                    <a:lnTo>
                      <a:pt x="44" y="166"/>
                    </a:lnTo>
                    <a:lnTo>
                      <a:pt x="87" y="149"/>
                    </a:lnTo>
                    <a:lnTo>
                      <a:pt x="134" y="138"/>
                    </a:lnTo>
                    <a:lnTo>
                      <a:pt x="177" y="124"/>
                    </a:lnTo>
                    <a:lnTo>
                      <a:pt x="223" y="114"/>
                    </a:lnTo>
                    <a:lnTo>
                      <a:pt x="267" y="101"/>
                    </a:lnTo>
                    <a:lnTo>
                      <a:pt x="313" y="89"/>
                    </a:lnTo>
                    <a:lnTo>
                      <a:pt x="359" y="82"/>
                    </a:lnTo>
                    <a:lnTo>
                      <a:pt x="406" y="71"/>
                    </a:lnTo>
                    <a:lnTo>
                      <a:pt x="452" y="59"/>
                    </a:lnTo>
                    <a:lnTo>
                      <a:pt x="498" y="52"/>
                    </a:lnTo>
                    <a:lnTo>
                      <a:pt x="544" y="41"/>
                    </a:lnTo>
                    <a:lnTo>
                      <a:pt x="590" y="30"/>
                    </a:lnTo>
                    <a:lnTo>
                      <a:pt x="633" y="22"/>
                    </a:lnTo>
                    <a:lnTo>
                      <a:pt x="679" y="11"/>
                    </a:lnTo>
                    <a:lnTo>
                      <a:pt x="725" y="0"/>
                    </a:lnTo>
                    <a:lnTo>
                      <a:pt x="764" y="46"/>
                    </a:lnTo>
                    <a:lnTo>
                      <a:pt x="810" y="89"/>
                    </a:lnTo>
                    <a:lnTo>
                      <a:pt x="856" y="130"/>
                    </a:lnTo>
                    <a:lnTo>
                      <a:pt x="902" y="174"/>
                    </a:lnTo>
                    <a:lnTo>
                      <a:pt x="949" y="214"/>
                    </a:lnTo>
                    <a:lnTo>
                      <a:pt x="992" y="258"/>
                    </a:lnTo>
                    <a:lnTo>
                      <a:pt x="1032" y="304"/>
                    </a:lnTo>
                    <a:lnTo>
                      <a:pt x="1067" y="350"/>
                    </a:lnTo>
                    <a:lnTo>
                      <a:pt x="1038" y="375"/>
                    </a:lnTo>
                    <a:lnTo>
                      <a:pt x="1008" y="396"/>
                    </a:lnTo>
                    <a:lnTo>
                      <a:pt x="972" y="410"/>
                    </a:lnTo>
                    <a:lnTo>
                      <a:pt x="940" y="424"/>
                    </a:lnTo>
                    <a:lnTo>
                      <a:pt x="905" y="431"/>
                    </a:lnTo>
                    <a:lnTo>
                      <a:pt x="866" y="440"/>
                    </a:lnTo>
                    <a:lnTo>
                      <a:pt x="829" y="445"/>
                    </a:lnTo>
                    <a:lnTo>
                      <a:pt x="791" y="448"/>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09" name="Freeform 172"/>
              <p:cNvSpPr/>
              <p:nvPr/>
            </p:nvSpPr>
            <p:spPr bwMode="auto">
              <a:xfrm>
                <a:off x="3910" y="3527"/>
                <a:ext cx="85" cy="105"/>
              </a:xfrm>
              <a:custGeom>
                <a:avLst/>
                <a:gdLst>
                  <a:gd name="T0" fmla="*/ 0 w 342"/>
                  <a:gd name="T1" fmla="*/ 0 h 421"/>
                  <a:gd name="T2" fmla="*/ 0 w 342"/>
                  <a:gd name="T3" fmla="*/ 0 h 421"/>
                  <a:gd name="T4" fmla="*/ 0 w 342"/>
                  <a:gd name="T5" fmla="*/ 0 h 421"/>
                  <a:gd name="T6" fmla="*/ 0 w 342"/>
                  <a:gd name="T7" fmla="*/ 0 h 421"/>
                  <a:gd name="T8" fmla="*/ 0 w 342"/>
                  <a:gd name="T9" fmla="*/ 0 h 421"/>
                  <a:gd name="T10" fmla="*/ 0 w 342"/>
                  <a:gd name="T11" fmla="*/ 0 h 421"/>
                  <a:gd name="T12" fmla="*/ 0 w 342"/>
                  <a:gd name="T13" fmla="*/ 0 h 421"/>
                  <a:gd name="T14" fmla="*/ 0 w 342"/>
                  <a:gd name="T15" fmla="*/ 0 h 421"/>
                  <a:gd name="T16" fmla="*/ 0 w 342"/>
                  <a:gd name="T17" fmla="*/ 0 h 421"/>
                  <a:gd name="T18" fmla="*/ 0 w 342"/>
                  <a:gd name="T19" fmla="*/ 0 h 421"/>
                  <a:gd name="T20" fmla="*/ 0 w 342"/>
                  <a:gd name="T21" fmla="*/ 0 h 421"/>
                  <a:gd name="T22" fmla="*/ 0 w 342"/>
                  <a:gd name="T23" fmla="*/ 0 h 421"/>
                  <a:gd name="T24" fmla="*/ 0 w 342"/>
                  <a:gd name="T25" fmla="*/ 0 h 421"/>
                  <a:gd name="T26" fmla="*/ 0 w 342"/>
                  <a:gd name="T27" fmla="*/ 0 h 421"/>
                  <a:gd name="T28" fmla="*/ 0 w 342"/>
                  <a:gd name="T29" fmla="*/ 0 h 421"/>
                  <a:gd name="T30" fmla="*/ 0 w 342"/>
                  <a:gd name="T31" fmla="*/ 0 h 421"/>
                  <a:gd name="T32" fmla="*/ 0 w 342"/>
                  <a:gd name="T33" fmla="*/ 0 h 421"/>
                  <a:gd name="T34" fmla="*/ 0 w 342"/>
                  <a:gd name="T35" fmla="*/ 0 h 421"/>
                  <a:gd name="T36" fmla="*/ 0 w 342"/>
                  <a:gd name="T37" fmla="*/ 0 h 4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2" h="421">
                    <a:moveTo>
                      <a:pt x="296" y="421"/>
                    </a:moveTo>
                    <a:lnTo>
                      <a:pt x="250" y="377"/>
                    </a:lnTo>
                    <a:lnTo>
                      <a:pt x="210" y="334"/>
                    </a:lnTo>
                    <a:lnTo>
                      <a:pt x="166" y="287"/>
                    </a:lnTo>
                    <a:lnTo>
                      <a:pt x="129" y="239"/>
                    </a:lnTo>
                    <a:lnTo>
                      <a:pt x="93" y="187"/>
                    </a:lnTo>
                    <a:lnTo>
                      <a:pt x="58" y="135"/>
                    </a:lnTo>
                    <a:lnTo>
                      <a:pt x="28" y="81"/>
                    </a:lnTo>
                    <a:lnTo>
                      <a:pt x="0" y="27"/>
                    </a:lnTo>
                    <a:lnTo>
                      <a:pt x="30" y="0"/>
                    </a:lnTo>
                    <a:lnTo>
                      <a:pt x="69" y="49"/>
                    </a:lnTo>
                    <a:lnTo>
                      <a:pt x="109" y="95"/>
                    </a:lnTo>
                    <a:lnTo>
                      <a:pt x="153" y="144"/>
                    </a:lnTo>
                    <a:lnTo>
                      <a:pt x="199" y="193"/>
                    </a:lnTo>
                    <a:lnTo>
                      <a:pt x="240" y="244"/>
                    </a:lnTo>
                    <a:lnTo>
                      <a:pt x="280" y="299"/>
                    </a:lnTo>
                    <a:lnTo>
                      <a:pt x="316" y="352"/>
                    </a:lnTo>
                    <a:lnTo>
                      <a:pt x="342" y="410"/>
                    </a:lnTo>
                    <a:lnTo>
                      <a:pt x="296" y="421"/>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10" name="Freeform 173"/>
              <p:cNvSpPr/>
              <p:nvPr/>
            </p:nvSpPr>
            <p:spPr bwMode="auto">
              <a:xfrm>
                <a:off x="3718" y="3159"/>
                <a:ext cx="256" cy="123"/>
              </a:xfrm>
              <a:custGeom>
                <a:avLst/>
                <a:gdLst>
                  <a:gd name="T0" fmla="*/ 0 w 1024"/>
                  <a:gd name="T1" fmla="*/ 0 h 489"/>
                  <a:gd name="T2" fmla="*/ 0 w 1024"/>
                  <a:gd name="T3" fmla="*/ 0 h 489"/>
                  <a:gd name="T4" fmla="*/ 0 w 1024"/>
                  <a:gd name="T5" fmla="*/ 0 h 489"/>
                  <a:gd name="T6" fmla="*/ 0 w 1024"/>
                  <a:gd name="T7" fmla="*/ 0 h 489"/>
                  <a:gd name="T8" fmla="*/ 0 w 1024"/>
                  <a:gd name="T9" fmla="*/ 0 h 489"/>
                  <a:gd name="T10" fmla="*/ 0 w 1024"/>
                  <a:gd name="T11" fmla="*/ 0 h 489"/>
                  <a:gd name="T12" fmla="*/ 0 w 1024"/>
                  <a:gd name="T13" fmla="*/ 0 h 489"/>
                  <a:gd name="T14" fmla="*/ 0 w 1024"/>
                  <a:gd name="T15" fmla="*/ 0 h 489"/>
                  <a:gd name="T16" fmla="*/ 0 w 1024"/>
                  <a:gd name="T17" fmla="*/ 0 h 489"/>
                  <a:gd name="T18" fmla="*/ 0 w 1024"/>
                  <a:gd name="T19" fmla="*/ 0 h 489"/>
                  <a:gd name="T20" fmla="*/ 0 w 1024"/>
                  <a:gd name="T21" fmla="*/ 0 h 489"/>
                  <a:gd name="T22" fmla="*/ 0 w 1024"/>
                  <a:gd name="T23" fmla="*/ 0 h 489"/>
                  <a:gd name="T24" fmla="*/ 0 w 1024"/>
                  <a:gd name="T25" fmla="*/ 0 h 489"/>
                  <a:gd name="T26" fmla="*/ 0 w 1024"/>
                  <a:gd name="T27" fmla="*/ 0 h 489"/>
                  <a:gd name="T28" fmla="*/ 0 w 1024"/>
                  <a:gd name="T29" fmla="*/ 0 h 489"/>
                  <a:gd name="T30" fmla="*/ 0 w 1024"/>
                  <a:gd name="T31" fmla="*/ 0 h 489"/>
                  <a:gd name="T32" fmla="*/ 0 w 1024"/>
                  <a:gd name="T33" fmla="*/ 0 h 489"/>
                  <a:gd name="T34" fmla="*/ 0 w 1024"/>
                  <a:gd name="T35" fmla="*/ 0 h 489"/>
                  <a:gd name="T36" fmla="*/ 0 w 1024"/>
                  <a:gd name="T37" fmla="*/ 0 h 489"/>
                  <a:gd name="T38" fmla="*/ 0 w 1024"/>
                  <a:gd name="T39" fmla="*/ 0 h 489"/>
                  <a:gd name="T40" fmla="*/ 0 w 1024"/>
                  <a:gd name="T41" fmla="*/ 0 h 489"/>
                  <a:gd name="T42" fmla="*/ 0 w 1024"/>
                  <a:gd name="T43" fmla="*/ 0 h 489"/>
                  <a:gd name="T44" fmla="*/ 0 w 1024"/>
                  <a:gd name="T45" fmla="*/ 0 h 489"/>
                  <a:gd name="T46" fmla="*/ 0 w 1024"/>
                  <a:gd name="T47" fmla="*/ 0 h 489"/>
                  <a:gd name="T48" fmla="*/ 0 w 1024"/>
                  <a:gd name="T49" fmla="*/ 0 h 489"/>
                  <a:gd name="T50" fmla="*/ 0 w 1024"/>
                  <a:gd name="T51" fmla="*/ 0 h 489"/>
                  <a:gd name="T52" fmla="*/ 0 w 1024"/>
                  <a:gd name="T53" fmla="*/ 0 h 489"/>
                  <a:gd name="T54" fmla="*/ 0 w 1024"/>
                  <a:gd name="T55" fmla="*/ 0 h 489"/>
                  <a:gd name="T56" fmla="*/ 0 w 1024"/>
                  <a:gd name="T57" fmla="*/ 0 h 489"/>
                  <a:gd name="T58" fmla="*/ 0 w 1024"/>
                  <a:gd name="T59" fmla="*/ 0 h 489"/>
                  <a:gd name="T60" fmla="*/ 0 w 1024"/>
                  <a:gd name="T61" fmla="*/ 0 h 489"/>
                  <a:gd name="T62" fmla="*/ 0 w 1024"/>
                  <a:gd name="T63" fmla="*/ 0 h 489"/>
                  <a:gd name="T64" fmla="*/ 0 w 1024"/>
                  <a:gd name="T65" fmla="*/ 0 h 489"/>
                  <a:gd name="T66" fmla="*/ 0 w 1024"/>
                  <a:gd name="T67" fmla="*/ 0 h 489"/>
                  <a:gd name="T68" fmla="*/ 0 w 1024"/>
                  <a:gd name="T69" fmla="*/ 0 h 489"/>
                  <a:gd name="T70" fmla="*/ 0 w 1024"/>
                  <a:gd name="T71" fmla="*/ 0 h 489"/>
                  <a:gd name="T72" fmla="*/ 0 w 1024"/>
                  <a:gd name="T73" fmla="*/ 0 h 489"/>
                  <a:gd name="T74" fmla="*/ 0 w 1024"/>
                  <a:gd name="T75" fmla="*/ 0 h 489"/>
                  <a:gd name="T76" fmla="*/ 0 w 1024"/>
                  <a:gd name="T77" fmla="*/ 0 h 489"/>
                  <a:gd name="T78" fmla="*/ 0 w 1024"/>
                  <a:gd name="T79" fmla="*/ 0 h 489"/>
                  <a:gd name="T80" fmla="*/ 0 w 1024"/>
                  <a:gd name="T81" fmla="*/ 0 h 489"/>
                  <a:gd name="T82" fmla="*/ 0 w 1024"/>
                  <a:gd name="T83" fmla="*/ 0 h 489"/>
                  <a:gd name="T84" fmla="*/ 0 w 1024"/>
                  <a:gd name="T85" fmla="*/ 0 h 489"/>
                  <a:gd name="T86" fmla="*/ 0 w 1024"/>
                  <a:gd name="T87" fmla="*/ 0 h 489"/>
                  <a:gd name="T88" fmla="*/ 0 w 1024"/>
                  <a:gd name="T89" fmla="*/ 0 h 489"/>
                  <a:gd name="T90" fmla="*/ 0 w 1024"/>
                  <a:gd name="T91" fmla="*/ 0 h 489"/>
                  <a:gd name="T92" fmla="*/ 0 w 1024"/>
                  <a:gd name="T93" fmla="*/ 0 h 489"/>
                  <a:gd name="T94" fmla="*/ 0 w 1024"/>
                  <a:gd name="T95" fmla="*/ 0 h 489"/>
                  <a:gd name="T96" fmla="*/ 0 w 1024"/>
                  <a:gd name="T97" fmla="*/ 0 h 489"/>
                  <a:gd name="T98" fmla="*/ 0 w 1024"/>
                  <a:gd name="T99" fmla="*/ 0 h 489"/>
                  <a:gd name="T100" fmla="*/ 0 w 1024"/>
                  <a:gd name="T101" fmla="*/ 0 h 489"/>
                  <a:gd name="T102" fmla="*/ 0 w 1024"/>
                  <a:gd name="T103" fmla="*/ 0 h 489"/>
                  <a:gd name="T104" fmla="*/ 0 w 1024"/>
                  <a:gd name="T105" fmla="*/ 0 h 489"/>
                  <a:gd name="T106" fmla="*/ 0 w 1024"/>
                  <a:gd name="T107" fmla="*/ 0 h 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024" h="489">
                    <a:moveTo>
                      <a:pt x="820" y="421"/>
                    </a:moveTo>
                    <a:lnTo>
                      <a:pt x="763" y="421"/>
                    </a:lnTo>
                    <a:lnTo>
                      <a:pt x="765" y="386"/>
                    </a:lnTo>
                    <a:lnTo>
                      <a:pt x="779" y="370"/>
                    </a:lnTo>
                    <a:lnTo>
                      <a:pt x="800" y="361"/>
                    </a:lnTo>
                    <a:lnTo>
                      <a:pt x="828" y="361"/>
                    </a:lnTo>
                    <a:lnTo>
                      <a:pt x="855" y="364"/>
                    </a:lnTo>
                    <a:lnTo>
                      <a:pt x="883" y="364"/>
                    </a:lnTo>
                    <a:lnTo>
                      <a:pt x="904" y="356"/>
                    </a:lnTo>
                    <a:lnTo>
                      <a:pt x="923" y="336"/>
                    </a:lnTo>
                    <a:lnTo>
                      <a:pt x="665" y="73"/>
                    </a:lnTo>
                    <a:lnTo>
                      <a:pt x="627" y="79"/>
                    </a:lnTo>
                    <a:lnTo>
                      <a:pt x="589" y="87"/>
                    </a:lnTo>
                    <a:lnTo>
                      <a:pt x="551" y="90"/>
                    </a:lnTo>
                    <a:lnTo>
                      <a:pt x="513" y="95"/>
                    </a:lnTo>
                    <a:lnTo>
                      <a:pt x="475" y="98"/>
                    </a:lnTo>
                    <a:lnTo>
                      <a:pt x="437" y="103"/>
                    </a:lnTo>
                    <a:lnTo>
                      <a:pt x="398" y="107"/>
                    </a:lnTo>
                    <a:lnTo>
                      <a:pt x="361" y="112"/>
                    </a:lnTo>
                    <a:lnTo>
                      <a:pt x="323" y="117"/>
                    </a:lnTo>
                    <a:lnTo>
                      <a:pt x="287" y="123"/>
                    </a:lnTo>
                    <a:lnTo>
                      <a:pt x="250" y="128"/>
                    </a:lnTo>
                    <a:lnTo>
                      <a:pt x="215" y="135"/>
                    </a:lnTo>
                    <a:lnTo>
                      <a:pt x="176" y="144"/>
                    </a:lnTo>
                    <a:lnTo>
                      <a:pt x="141" y="155"/>
                    </a:lnTo>
                    <a:lnTo>
                      <a:pt x="109" y="165"/>
                    </a:lnTo>
                    <a:lnTo>
                      <a:pt x="73" y="179"/>
                    </a:lnTo>
                    <a:lnTo>
                      <a:pt x="100" y="223"/>
                    </a:lnTo>
                    <a:lnTo>
                      <a:pt x="135" y="261"/>
                    </a:lnTo>
                    <a:lnTo>
                      <a:pt x="174" y="296"/>
                    </a:lnTo>
                    <a:lnTo>
                      <a:pt x="215" y="329"/>
                    </a:lnTo>
                    <a:lnTo>
                      <a:pt x="250" y="364"/>
                    </a:lnTo>
                    <a:lnTo>
                      <a:pt x="285" y="400"/>
                    </a:lnTo>
                    <a:lnTo>
                      <a:pt x="312" y="440"/>
                    </a:lnTo>
                    <a:lnTo>
                      <a:pt x="328" y="489"/>
                    </a:lnTo>
                    <a:lnTo>
                      <a:pt x="280" y="470"/>
                    </a:lnTo>
                    <a:lnTo>
                      <a:pt x="236" y="442"/>
                    </a:lnTo>
                    <a:lnTo>
                      <a:pt x="195" y="410"/>
                    </a:lnTo>
                    <a:lnTo>
                      <a:pt x="155" y="370"/>
                    </a:lnTo>
                    <a:lnTo>
                      <a:pt x="116" y="329"/>
                    </a:lnTo>
                    <a:lnTo>
                      <a:pt x="79" y="285"/>
                    </a:lnTo>
                    <a:lnTo>
                      <a:pt x="40" y="245"/>
                    </a:lnTo>
                    <a:lnTo>
                      <a:pt x="0" y="209"/>
                    </a:lnTo>
                    <a:lnTo>
                      <a:pt x="3" y="123"/>
                    </a:lnTo>
                    <a:lnTo>
                      <a:pt x="682" y="0"/>
                    </a:lnTo>
                    <a:lnTo>
                      <a:pt x="1024" y="336"/>
                    </a:lnTo>
                    <a:lnTo>
                      <a:pt x="1019" y="366"/>
                    </a:lnTo>
                    <a:lnTo>
                      <a:pt x="999" y="386"/>
                    </a:lnTo>
                    <a:lnTo>
                      <a:pt x="975" y="400"/>
                    </a:lnTo>
                    <a:lnTo>
                      <a:pt x="947" y="405"/>
                    </a:lnTo>
                    <a:lnTo>
                      <a:pt x="912" y="407"/>
                    </a:lnTo>
                    <a:lnTo>
                      <a:pt x="880" y="410"/>
                    </a:lnTo>
                    <a:lnTo>
                      <a:pt x="848" y="413"/>
                    </a:lnTo>
                    <a:lnTo>
                      <a:pt x="820" y="421"/>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11" name="Freeform 174"/>
              <p:cNvSpPr/>
              <p:nvPr/>
            </p:nvSpPr>
            <p:spPr bwMode="auto">
              <a:xfrm>
                <a:off x="3803" y="3379"/>
                <a:ext cx="86" cy="102"/>
              </a:xfrm>
              <a:custGeom>
                <a:avLst/>
                <a:gdLst>
                  <a:gd name="T0" fmla="*/ 0 w 342"/>
                  <a:gd name="T1" fmla="*/ 0 h 410"/>
                  <a:gd name="T2" fmla="*/ 0 w 342"/>
                  <a:gd name="T3" fmla="*/ 0 h 410"/>
                  <a:gd name="T4" fmla="*/ 0 w 342"/>
                  <a:gd name="T5" fmla="*/ 0 h 410"/>
                  <a:gd name="T6" fmla="*/ 0 w 342"/>
                  <a:gd name="T7" fmla="*/ 0 h 410"/>
                  <a:gd name="T8" fmla="*/ 0 w 342"/>
                  <a:gd name="T9" fmla="*/ 0 h 410"/>
                  <a:gd name="T10" fmla="*/ 0 w 342"/>
                  <a:gd name="T11" fmla="*/ 0 h 410"/>
                  <a:gd name="T12" fmla="*/ 0 w 342"/>
                  <a:gd name="T13" fmla="*/ 0 h 410"/>
                  <a:gd name="T14" fmla="*/ 0 w 342"/>
                  <a:gd name="T15" fmla="*/ 0 h 410"/>
                  <a:gd name="T16" fmla="*/ 0 w 342"/>
                  <a:gd name="T17" fmla="*/ 0 h 410"/>
                  <a:gd name="T18" fmla="*/ 0 w 342"/>
                  <a:gd name="T19" fmla="*/ 0 h 410"/>
                  <a:gd name="T20" fmla="*/ 0 w 342"/>
                  <a:gd name="T21" fmla="*/ 0 h 410"/>
                  <a:gd name="T22" fmla="*/ 0 w 342"/>
                  <a:gd name="T23" fmla="*/ 0 h 410"/>
                  <a:gd name="T24" fmla="*/ 0 w 342"/>
                  <a:gd name="T25" fmla="*/ 0 h 410"/>
                  <a:gd name="T26" fmla="*/ 0 w 342"/>
                  <a:gd name="T27" fmla="*/ 0 h 410"/>
                  <a:gd name="T28" fmla="*/ 0 w 342"/>
                  <a:gd name="T29" fmla="*/ 0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410">
                    <a:moveTo>
                      <a:pt x="295" y="410"/>
                    </a:moveTo>
                    <a:lnTo>
                      <a:pt x="0" y="30"/>
                    </a:lnTo>
                    <a:lnTo>
                      <a:pt x="12" y="16"/>
                    </a:lnTo>
                    <a:lnTo>
                      <a:pt x="26" y="6"/>
                    </a:lnTo>
                    <a:lnTo>
                      <a:pt x="40" y="0"/>
                    </a:lnTo>
                    <a:lnTo>
                      <a:pt x="56" y="0"/>
                    </a:lnTo>
                    <a:lnTo>
                      <a:pt x="97" y="46"/>
                    </a:lnTo>
                    <a:lnTo>
                      <a:pt x="138" y="92"/>
                    </a:lnTo>
                    <a:lnTo>
                      <a:pt x="178" y="141"/>
                    </a:lnTo>
                    <a:lnTo>
                      <a:pt x="217" y="187"/>
                    </a:lnTo>
                    <a:lnTo>
                      <a:pt x="252" y="239"/>
                    </a:lnTo>
                    <a:lnTo>
                      <a:pt x="284" y="288"/>
                    </a:lnTo>
                    <a:lnTo>
                      <a:pt x="314" y="339"/>
                    </a:lnTo>
                    <a:lnTo>
                      <a:pt x="342" y="394"/>
                    </a:lnTo>
                    <a:lnTo>
                      <a:pt x="295" y="410"/>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12" name="Freeform 175"/>
              <p:cNvSpPr/>
              <p:nvPr/>
            </p:nvSpPr>
            <p:spPr bwMode="auto">
              <a:xfrm>
                <a:off x="3622" y="3036"/>
                <a:ext cx="249" cy="107"/>
              </a:xfrm>
              <a:custGeom>
                <a:avLst/>
                <a:gdLst>
                  <a:gd name="T0" fmla="*/ 0 w 994"/>
                  <a:gd name="T1" fmla="*/ 0 h 429"/>
                  <a:gd name="T2" fmla="*/ 0 w 994"/>
                  <a:gd name="T3" fmla="*/ 0 h 429"/>
                  <a:gd name="T4" fmla="*/ 0 w 994"/>
                  <a:gd name="T5" fmla="*/ 0 h 429"/>
                  <a:gd name="T6" fmla="*/ 0 w 994"/>
                  <a:gd name="T7" fmla="*/ 0 h 429"/>
                  <a:gd name="T8" fmla="*/ 0 w 994"/>
                  <a:gd name="T9" fmla="*/ 0 h 429"/>
                  <a:gd name="T10" fmla="*/ 0 w 994"/>
                  <a:gd name="T11" fmla="*/ 0 h 429"/>
                  <a:gd name="T12" fmla="*/ 0 w 994"/>
                  <a:gd name="T13" fmla="*/ 0 h 429"/>
                  <a:gd name="T14" fmla="*/ 0 w 994"/>
                  <a:gd name="T15" fmla="*/ 0 h 429"/>
                  <a:gd name="T16" fmla="*/ 0 w 994"/>
                  <a:gd name="T17" fmla="*/ 0 h 429"/>
                  <a:gd name="T18" fmla="*/ 0 w 994"/>
                  <a:gd name="T19" fmla="*/ 0 h 429"/>
                  <a:gd name="T20" fmla="*/ 0 w 994"/>
                  <a:gd name="T21" fmla="*/ 0 h 429"/>
                  <a:gd name="T22" fmla="*/ 0 w 994"/>
                  <a:gd name="T23" fmla="*/ 0 h 429"/>
                  <a:gd name="T24" fmla="*/ 0 w 994"/>
                  <a:gd name="T25" fmla="*/ 0 h 429"/>
                  <a:gd name="T26" fmla="*/ 0 w 994"/>
                  <a:gd name="T27" fmla="*/ 0 h 429"/>
                  <a:gd name="T28" fmla="*/ 0 w 994"/>
                  <a:gd name="T29" fmla="*/ 0 h 429"/>
                  <a:gd name="T30" fmla="*/ 0 w 994"/>
                  <a:gd name="T31" fmla="*/ 0 h 429"/>
                  <a:gd name="T32" fmla="*/ 0 w 994"/>
                  <a:gd name="T33" fmla="*/ 0 h 429"/>
                  <a:gd name="T34" fmla="*/ 0 w 994"/>
                  <a:gd name="T35" fmla="*/ 0 h 429"/>
                  <a:gd name="T36" fmla="*/ 0 w 994"/>
                  <a:gd name="T37" fmla="*/ 0 h 429"/>
                  <a:gd name="T38" fmla="*/ 0 w 994"/>
                  <a:gd name="T39" fmla="*/ 0 h 429"/>
                  <a:gd name="T40" fmla="*/ 0 w 994"/>
                  <a:gd name="T41" fmla="*/ 0 h 429"/>
                  <a:gd name="T42" fmla="*/ 0 w 994"/>
                  <a:gd name="T43" fmla="*/ 0 h 429"/>
                  <a:gd name="T44" fmla="*/ 0 w 994"/>
                  <a:gd name="T45" fmla="*/ 0 h 429"/>
                  <a:gd name="T46" fmla="*/ 0 w 994"/>
                  <a:gd name="T47" fmla="*/ 0 h 429"/>
                  <a:gd name="T48" fmla="*/ 0 w 994"/>
                  <a:gd name="T49" fmla="*/ 0 h 429"/>
                  <a:gd name="T50" fmla="*/ 0 w 994"/>
                  <a:gd name="T51" fmla="*/ 0 h 429"/>
                  <a:gd name="T52" fmla="*/ 0 w 994"/>
                  <a:gd name="T53" fmla="*/ 0 h 429"/>
                  <a:gd name="T54" fmla="*/ 0 w 994"/>
                  <a:gd name="T55" fmla="*/ 0 h 429"/>
                  <a:gd name="T56" fmla="*/ 0 w 994"/>
                  <a:gd name="T57" fmla="*/ 0 h 429"/>
                  <a:gd name="T58" fmla="*/ 0 w 994"/>
                  <a:gd name="T59" fmla="*/ 0 h 429"/>
                  <a:gd name="T60" fmla="*/ 0 w 994"/>
                  <a:gd name="T61" fmla="*/ 0 h 429"/>
                  <a:gd name="T62" fmla="*/ 0 w 994"/>
                  <a:gd name="T63" fmla="*/ 0 h 429"/>
                  <a:gd name="T64" fmla="*/ 0 w 994"/>
                  <a:gd name="T65" fmla="*/ 0 h 429"/>
                  <a:gd name="T66" fmla="*/ 0 w 994"/>
                  <a:gd name="T67" fmla="*/ 0 h 429"/>
                  <a:gd name="T68" fmla="*/ 0 w 994"/>
                  <a:gd name="T69" fmla="*/ 0 h 429"/>
                  <a:gd name="T70" fmla="*/ 0 w 994"/>
                  <a:gd name="T71" fmla="*/ 0 h 429"/>
                  <a:gd name="T72" fmla="*/ 0 w 994"/>
                  <a:gd name="T73" fmla="*/ 0 h 429"/>
                  <a:gd name="T74" fmla="*/ 0 w 994"/>
                  <a:gd name="T75" fmla="*/ 0 h 429"/>
                  <a:gd name="T76" fmla="*/ 0 w 994"/>
                  <a:gd name="T77" fmla="*/ 0 h 429"/>
                  <a:gd name="T78" fmla="*/ 0 w 994"/>
                  <a:gd name="T79" fmla="*/ 0 h 429"/>
                  <a:gd name="T80" fmla="*/ 0 w 994"/>
                  <a:gd name="T81" fmla="*/ 0 h 4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4" h="429">
                    <a:moveTo>
                      <a:pt x="690" y="391"/>
                    </a:moveTo>
                    <a:lnTo>
                      <a:pt x="663" y="396"/>
                    </a:lnTo>
                    <a:lnTo>
                      <a:pt x="635" y="400"/>
                    </a:lnTo>
                    <a:lnTo>
                      <a:pt x="608" y="405"/>
                    </a:lnTo>
                    <a:lnTo>
                      <a:pt x="580" y="410"/>
                    </a:lnTo>
                    <a:lnTo>
                      <a:pt x="554" y="413"/>
                    </a:lnTo>
                    <a:lnTo>
                      <a:pt x="529" y="418"/>
                    </a:lnTo>
                    <a:lnTo>
                      <a:pt x="502" y="423"/>
                    </a:lnTo>
                    <a:lnTo>
                      <a:pt x="475" y="429"/>
                    </a:lnTo>
                    <a:lnTo>
                      <a:pt x="472" y="402"/>
                    </a:lnTo>
                    <a:lnTo>
                      <a:pt x="478" y="383"/>
                    </a:lnTo>
                    <a:lnTo>
                      <a:pt x="492" y="372"/>
                    </a:lnTo>
                    <a:lnTo>
                      <a:pt x="510" y="364"/>
                    </a:lnTo>
                    <a:lnTo>
                      <a:pt x="529" y="361"/>
                    </a:lnTo>
                    <a:lnTo>
                      <a:pt x="552" y="356"/>
                    </a:lnTo>
                    <a:lnTo>
                      <a:pt x="573" y="353"/>
                    </a:lnTo>
                    <a:lnTo>
                      <a:pt x="592" y="345"/>
                    </a:lnTo>
                    <a:lnTo>
                      <a:pt x="627" y="340"/>
                    </a:lnTo>
                    <a:lnTo>
                      <a:pt x="660" y="334"/>
                    </a:lnTo>
                    <a:lnTo>
                      <a:pt x="695" y="331"/>
                    </a:lnTo>
                    <a:lnTo>
                      <a:pt x="730" y="326"/>
                    </a:lnTo>
                    <a:lnTo>
                      <a:pt x="765" y="321"/>
                    </a:lnTo>
                    <a:lnTo>
                      <a:pt x="799" y="312"/>
                    </a:lnTo>
                    <a:lnTo>
                      <a:pt x="831" y="305"/>
                    </a:lnTo>
                    <a:lnTo>
                      <a:pt x="864" y="291"/>
                    </a:lnTo>
                    <a:lnTo>
                      <a:pt x="836" y="215"/>
                    </a:lnTo>
                    <a:lnTo>
                      <a:pt x="804" y="155"/>
                    </a:lnTo>
                    <a:lnTo>
                      <a:pt x="765" y="111"/>
                    </a:lnTo>
                    <a:lnTo>
                      <a:pt x="725" y="81"/>
                    </a:lnTo>
                    <a:lnTo>
                      <a:pt x="681" y="63"/>
                    </a:lnTo>
                    <a:lnTo>
                      <a:pt x="633" y="54"/>
                    </a:lnTo>
                    <a:lnTo>
                      <a:pt x="584" y="54"/>
                    </a:lnTo>
                    <a:lnTo>
                      <a:pt x="532" y="63"/>
                    </a:lnTo>
                    <a:lnTo>
                      <a:pt x="478" y="74"/>
                    </a:lnTo>
                    <a:lnTo>
                      <a:pt x="421" y="90"/>
                    </a:lnTo>
                    <a:lnTo>
                      <a:pt x="367" y="109"/>
                    </a:lnTo>
                    <a:lnTo>
                      <a:pt x="312" y="125"/>
                    </a:lnTo>
                    <a:lnTo>
                      <a:pt x="255" y="141"/>
                    </a:lnTo>
                    <a:lnTo>
                      <a:pt x="203" y="155"/>
                    </a:lnTo>
                    <a:lnTo>
                      <a:pt x="150" y="163"/>
                    </a:lnTo>
                    <a:lnTo>
                      <a:pt x="100" y="166"/>
                    </a:lnTo>
                    <a:lnTo>
                      <a:pt x="90" y="192"/>
                    </a:lnTo>
                    <a:lnTo>
                      <a:pt x="92" y="220"/>
                    </a:lnTo>
                    <a:lnTo>
                      <a:pt x="106" y="247"/>
                    </a:lnTo>
                    <a:lnTo>
                      <a:pt x="125" y="275"/>
                    </a:lnTo>
                    <a:lnTo>
                      <a:pt x="150" y="301"/>
                    </a:lnTo>
                    <a:lnTo>
                      <a:pt x="174" y="328"/>
                    </a:lnTo>
                    <a:lnTo>
                      <a:pt x="196" y="358"/>
                    </a:lnTo>
                    <a:lnTo>
                      <a:pt x="215" y="386"/>
                    </a:lnTo>
                    <a:lnTo>
                      <a:pt x="185" y="410"/>
                    </a:lnTo>
                    <a:lnTo>
                      <a:pt x="152" y="383"/>
                    </a:lnTo>
                    <a:lnTo>
                      <a:pt x="120" y="353"/>
                    </a:lnTo>
                    <a:lnTo>
                      <a:pt x="86" y="321"/>
                    </a:lnTo>
                    <a:lnTo>
                      <a:pt x="60" y="285"/>
                    </a:lnTo>
                    <a:lnTo>
                      <a:pt x="32" y="247"/>
                    </a:lnTo>
                    <a:lnTo>
                      <a:pt x="14" y="209"/>
                    </a:lnTo>
                    <a:lnTo>
                      <a:pt x="3" y="171"/>
                    </a:lnTo>
                    <a:lnTo>
                      <a:pt x="0" y="134"/>
                    </a:lnTo>
                    <a:lnTo>
                      <a:pt x="40" y="122"/>
                    </a:lnTo>
                    <a:lnTo>
                      <a:pt x="81" y="111"/>
                    </a:lnTo>
                    <a:lnTo>
                      <a:pt x="122" y="100"/>
                    </a:lnTo>
                    <a:lnTo>
                      <a:pt x="166" y="90"/>
                    </a:lnTo>
                    <a:lnTo>
                      <a:pt x="206" y="79"/>
                    </a:lnTo>
                    <a:lnTo>
                      <a:pt x="250" y="68"/>
                    </a:lnTo>
                    <a:lnTo>
                      <a:pt x="293" y="57"/>
                    </a:lnTo>
                    <a:lnTo>
                      <a:pt x="337" y="49"/>
                    </a:lnTo>
                    <a:lnTo>
                      <a:pt x="380" y="38"/>
                    </a:lnTo>
                    <a:lnTo>
                      <a:pt x="423" y="30"/>
                    </a:lnTo>
                    <a:lnTo>
                      <a:pt x="467" y="24"/>
                    </a:lnTo>
                    <a:lnTo>
                      <a:pt x="510" y="16"/>
                    </a:lnTo>
                    <a:lnTo>
                      <a:pt x="557" y="11"/>
                    </a:lnTo>
                    <a:lnTo>
                      <a:pt x="603" y="5"/>
                    </a:lnTo>
                    <a:lnTo>
                      <a:pt x="649" y="3"/>
                    </a:lnTo>
                    <a:lnTo>
                      <a:pt x="695" y="0"/>
                    </a:lnTo>
                    <a:lnTo>
                      <a:pt x="994" y="321"/>
                    </a:lnTo>
                    <a:lnTo>
                      <a:pt x="964" y="342"/>
                    </a:lnTo>
                    <a:lnTo>
                      <a:pt x="931" y="356"/>
                    </a:lnTo>
                    <a:lnTo>
                      <a:pt x="894" y="367"/>
                    </a:lnTo>
                    <a:lnTo>
                      <a:pt x="852" y="372"/>
                    </a:lnTo>
                    <a:lnTo>
                      <a:pt x="811" y="375"/>
                    </a:lnTo>
                    <a:lnTo>
                      <a:pt x="769" y="377"/>
                    </a:lnTo>
                    <a:lnTo>
                      <a:pt x="728" y="383"/>
                    </a:lnTo>
                    <a:lnTo>
                      <a:pt x="690" y="391"/>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13" name="Freeform 176"/>
              <p:cNvSpPr/>
              <p:nvPr/>
            </p:nvSpPr>
            <p:spPr bwMode="auto">
              <a:xfrm>
                <a:off x="3697" y="3221"/>
                <a:ext cx="78" cy="92"/>
              </a:xfrm>
              <a:custGeom>
                <a:avLst/>
                <a:gdLst>
                  <a:gd name="T0" fmla="*/ 0 w 312"/>
                  <a:gd name="T1" fmla="*/ 0 h 366"/>
                  <a:gd name="T2" fmla="*/ 0 w 312"/>
                  <a:gd name="T3" fmla="*/ 0 h 366"/>
                  <a:gd name="T4" fmla="*/ 0 w 312"/>
                  <a:gd name="T5" fmla="*/ 0 h 366"/>
                  <a:gd name="T6" fmla="*/ 0 w 312"/>
                  <a:gd name="T7" fmla="*/ 0 h 366"/>
                  <a:gd name="T8" fmla="*/ 0 w 312"/>
                  <a:gd name="T9" fmla="*/ 0 h 366"/>
                  <a:gd name="T10" fmla="*/ 0 w 312"/>
                  <a:gd name="T11" fmla="*/ 0 h 366"/>
                  <a:gd name="T12" fmla="*/ 0 w 312"/>
                  <a:gd name="T13" fmla="*/ 0 h 366"/>
                  <a:gd name="T14" fmla="*/ 0 w 312"/>
                  <a:gd name="T15" fmla="*/ 0 h 3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2" h="366">
                    <a:moveTo>
                      <a:pt x="0" y="46"/>
                    </a:moveTo>
                    <a:lnTo>
                      <a:pt x="11" y="30"/>
                    </a:lnTo>
                    <a:lnTo>
                      <a:pt x="21" y="10"/>
                    </a:lnTo>
                    <a:lnTo>
                      <a:pt x="35" y="0"/>
                    </a:lnTo>
                    <a:lnTo>
                      <a:pt x="57" y="2"/>
                    </a:lnTo>
                    <a:lnTo>
                      <a:pt x="312" y="325"/>
                    </a:lnTo>
                    <a:lnTo>
                      <a:pt x="272" y="366"/>
                    </a:lnTo>
                    <a:lnTo>
                      <a:pt x="0" y="46"/>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14" name="Freeform 177"/>
              <p:cNvSpPr/>
              <p:nvPr/>
            </p:nvSpPr>
            <p:spPr bwMode="auto">
              <a:xfrm>
                <a:off x="3538" y="3127"/>
                <a:ext cx="169" cy="218"/>
              </a:xfrm>
              <a:custGeom>
                <a:avLst/>
                <a:gdLst>
                  <a:gd name="T0" fmla="*/ 0 w 674"/>
                  <a:gd name="T1" fmla="*/ 0 h 874"/>
                  <a:gd name="T2" fmla="*/ 0 w 674"/>
                  <a:gd name="T3" fmla="*/ 0 h 874"/>
                  <a:gd name="T4" fmla="*/ 0 w 674"/>
                  <a:gd name="T5" fmla="*/ 0 h 874"/>
                  <a:gd name="T6" fmla="*/ 0 w 674"/>
                  <a:gd name="T7" fmla="*/ 0 h 874"/>
                  <a:gd name="T8" fmla="*/ 0 w 674"/>
                  <a:gd name="T9" fmla="*/ 0 h 874"/>
                  <a:gd name="T10" fmla="*/ 0 w 674"/>
                  <a:gd name="T11" fmla="*/ 0 h 874"/>
                  <a:gd name="T12" fmla="*/ 0 w 674"/>
                  <a:gd name="T13" fmla="*/ 0 h 874"/>
                  <a:gd name="T14" fmla="*/ 0 w 674"/>
                  <a:gd name="T15" fmla="*/ 0 h 874"/>
                  <a:gd name="T16" fmla="*/ 0 w 674"/>
                  <a:gd name="T17" fmla="*/ 0 h 874"/>
                  <a:gd name="T18" fmla="*/ 0 w 674"/>
                  <a:gd name="T19" fmla="*/ 0 h 874"/>
                  <a:gd name="T20" fmla="*/ 0 w 674"/>
                  <a:gd name="T21" fmla="*/ 0 h 874"/>
                  <a:gd name="T22" fmla="*/ 0 w 674"/>
                  <a:gd name="T23" fmla="*/ 0 h 874"/>
                  <a:gd name="T24" fmla="*/ 0 w 674"/>
                  <a:gd name="T25" fmla="*/ 0 h 8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874">
                    <a:moveTo>
                      <a:pt x="658" y="874"/>
                    </a:moveTo>
                    <a:lnTo>
                      <a:pt x="614" y="872"/>
                    </a:lnTo>
                    <a:lnTo>
                      <a:pt x="0" y="57"/>
                    </a:lnTo>
                    <a:lnTo>
                      <a:pt x="3" y="41"/>
                    </a:lnTo>
                    <a:lnTo>
                      <a:pt x="0" y="24"/>
                    </a:lnTo>
                    <a:lnTo>
                      <a:pt x="5" y="11"/>
                    </a:lnTo>
                    <a:lnTo>
                      <a:pt x="16" y="0"/>
                    </a:lnTo>
                    <a:lnTo>
                      <a:pt x="62" y="0"/>
                    </a:lnTo>
                    <a:lnTo>
                      <a:pt x="670" y="815"/>
                    </a:lnTo>
                    <a:lnTo>
                      <a:pt x="670" y="828"/>
                    </a:lnTo>
                    <a:lnTo>
                      <a:pt x="674" y="844"/>
                    </a:lnTo>
                    <a:lnTo>
                      <a:pt x="668" y="861"/>
                    </a:lnTo>
                    <a:lnTo>
                      <a:pt x="658" y="874"/>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15" name="Freeform 178"/>
              <p:cNvSpPr/>
              <p:nvPr/>
            </p:nvSpPr>
            <p:spPr bwMode="auto">
              <a:xfrm>
                <a:off x="3600" y="3091"/>
                <a:ext cx="64" cy="91"/>
              </a:xfrm>
              <a:custGeom>
                <a:avLst/>
                <a:gdLst>
                  <a:gd name="T0" fmla="*/ 0 w 258"/>
                  <a:gd name="T1" fmla="*/ 0 h 364"/>
                  <a:gd name="T2" fmla="*/ 0 w 258"/>
                  <a:gd name="T3" fmla="*/ 0 h 364"/>
                  <a:gd name="T4" fmla="*/ 0 w 258"/>
                  <a:gd name="T5" fmla="*/ 0 h 364"/>
                  <a:gd name="T6" fmla="*/ 0 w 258"/>
                  <a:gd name="T7" fmla="*/ 0 h 364"/>
                  <a:gd name="T8" fmla="*/ 0 w 258"/>
                  <a:gd name="T9" fmla="*/ 0 h 364"/>
                  <a:gd name="T10" fmla="*/ 0 w 258"/>
                  <a:gd name="T11" fmla="*/ 0 h 364"/>
                  <a:gd name="T12" fmla="*/ 0 w 258"/>
                  <a:gd name="T13" fmla="*/ 0 h 364"/>
                  <a:gd name="T14" fmla="*/ 0 w 258"/>
                  <a:gd name="T15" fmla="*/ 0 h 364"/>
                  <a:gd name="T16" fmla="*/ 0 w 258"/>
                  <a:gd name="T17" fmla="*/ 0 h 364"/>
                  <a:gd name="T18" fmla="*/ 0 w 258"/>
                  <a:gd name="T19" fmla="*/ 0 h 364"/>
                  <a:gd name="T20" fmla="*/ 0 w 258"/>
                  <a:gd name="T21" fmla="*/ 0 h 364"/>
                  <a:gd name="T22" fmla="*/ 0 w 258"/>
                  <a:gd name="T23" fmla="*/ 0 h 364"/>
                  <a:gd name="T24" fmla="*/ 0 w 258"/>
                  <a:gd name="T25" fmla="*/ 0 h 364"/>
                  <a:gd name="T26" fmla="*/ 0 w 258"/>
                  <a:gd name="T27" fmla="*/ 0 h 364"/>
                  <a:gd name="T28" fmla="*/ 0 w 258"/>
                  <a:gd name="T29" fmla="*/ 0 h 364"/>
                  <a:gd name="T30" fmla="*/ 0 w 258"/>
                  <a:gd name="T31" fmla="*/ 0 h 364"/>
                  <a:gd name="T32" fmla="*/ 0 w 258"/>
                  <a:gd name="T33" fmla="*/ 0 h 364"/>
                  <a:gd name="T34" fmla="*/ 0 w 258"/>
                  <a:gd name="T35" fmla="*/ 0 h 364"/>
                  <a:gd name="T36" fmla="*/ 0 w 258"/>
                  <a:gd name="T37" fmla="*/ 0 h 364"/>
                  <a:gd name="T38" fmla="*/ 0 w 258"/>
                  <a:gd name="T39" fmla="*/ 0 h 364"/>
                  <a:gd name="T40" fmla="*/ 0 w 258"/>
                  <a:gd name="T41" fmla="*/ 0 h 364"/>
                  <a:gd name="T42" fmla="*/ 0 w 258"/>
                  <a:gd name="T43" fmla="*/ 0 h 3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8" h="364">
                    <a:moveTo>
                      <a:pt x="231" y="364"/>
                    </a:moveTo>
                    <a:lnTo>
                      <a:pt x="196" y="334"/>
                    </a:lnTo>
                    <a:lnTo>
                      <a:pt x="164" y="298"/>
                    </a:lnTo>
                    <a:lnTo>
                      <a:pt x="130" y="261"/>
                    </a:lnTo>
                    <a:lnTo>
                      <a:pt x="104" y="222"/>
                    </a:lnTo>
                    <a:lnTo>
                      <a:pt x="76" y="182"/>
                    </a:lnTo>
                    <a:lnTo>
                      <a:pt x="49" y="141"/>
                    </a:lnTo>
                    <a:lnTo>
                      <a:pt x="25" y="101"/>
                    </a:lnTo>
                    <a:lnTo>
                      <a:pt x="0" y="60"/>
                    </a:lnTo>
                    <a:lnTo>
                      <a:pt x="9" y="44"/>
                    </a:lnTo>
                    <a:lnTo>
                      <a:pt x="14" y="27"/>
                    </a:lnTo>
                    <a:lnTo>
                      <a:pt x="21" y="11"/>
                    </a:lnTo>
                    <a:lnTo>
                      <a:pt x="33" y="0"/>
                    </a:lnTo>
                    <a:lnTo>
                      <a:pt x="60" y="44"/>
                    </a:lnTo>
                    <a:lnTo>
                      <a:pt x="90" y="85"/>
                    </a:lnTo>
                    <a:lnTo>
                      <a:pt x="120" y="125"/>
                    </a:lnTo>
                    <a:lnTo>
                      <a:pt x="150" y="168"/>
                    </a:lnTo>
                    <a:lnTo>
                      <a:pt x="180" y="209"/>
                    </a:lnTo>
                    <a:lnTo>
                      <a:pt x="210" y="250"/>
                    </a:lnTo>
                    <a:lnTo>
                      <a:pt x="234" y="293"/>
                    </a:lnTo>
                    <a:lnTo>
                      <a:pt x="258" y="337"/>
                    </a:lnTo>
                    <a:lnTo>
                      <a:pt x="231" y="364"/>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016" name="Freeform 179"/>
              <p:cNvSpPr/>
              <p:nvPr/>
            </p:nvSpPr>
            <p:spPr bwMode="auto">
              <a:xfrm>
                <a:off x="3493" y="3030"/>
                <a:ext cx="144" cy="27"/>
              </a:xfrm>
              <a:custGeom>
                <a:avLst/>
                <a:gdLst>
                  <a:gd name="T0" fmla="*/ 0 w 579"/>
                  <a:gd name="T1" fmla="*/ 0 h 111"/>
                  <a:gd name="T2" fmla="*/ 0 w 579"/>
                  <a:gd name="T3" fmla="*/ 0 h 111"/>
                  <a:gd name="T4" fmla="*/ 0 w 579"/>
                  <a:gd name="T5" fmla="*/ 0 h 111"/>
                  <a:gd name="T6" fmla="*/ 0 w 579"/>
                  <a:gd name="T7" fmla="*/ 0 h 111"/>
                  <a:gd name="T8" fmla="*/ 0 w 579"/>
                  <a:gd name="T9" fmla="*/ 0 h 111"/>
                  <a:gd name="T10" fmla="*/ 0 w 579"/>
                  <a:gd name="T11" fmla="*/ 0 h 111"/>
                  <a:gd name="T12" fmla="*/ 0 w 579"/>
                  <a:gd name="T13" fmla="*/ 0 h 111"/>
                  <a:gd name="T14" fmla="*/ 0 w 579"/>
                  <a:gd name="T15" fmla="*/ 0 h 111"/>
                  <a:gd name="T16" fmla="*/ 0 w 579"/>
                  <a:gd name="T17" fmla="*/ 0 h 111"/>
                  <a:gd name="T18" fmla="*/ 0 w 579"/>
                  <a:gd name="T19" fmla="*/ 0 h 111"/>
                  <a:gd name="T20" fmla="*/ 0 w 579"/>
                  <a:gd name="T21" fmla="*/ 0 h 111"/>
                  <a:gd name="T22" fmla="*/ 0 w 579"/>
                  <a:gd name="T23" fmla="*/ 0 h 111"/>
                  <a:gd name="T24" fmla="*/ 0 w 579"/>
                  <a:gd name="T25" fmla="*/ 0 h 111"/>
                  <a:gd name="T26" fmla="*/ 0 w 579"/>
                  <a:gd name="T27" fmla="*/ 0 h 111"/>
                  <a:gd name="T28" fmla="*/ 0 w 579"/>
                  <a:gd name="T29" fmla="*/ 0 h 111"/>
                  <a:gd name="T30" fmla="*/ 0 w 579"/>
                  <a:gd name="T31" fmla="*/ 0 h 111"/>
                  <a:gd name="T32" fmla="*/ 0 w 579"/>
                  <a:gd name="T33" fmla="*/ 0 h 111"/>
                  <a:gd name="T34" fmla="*/ 0 w 579"/>
                  <a:gd name="T35" fmla="*/ 0 h 111"/>
                  <a:gd name="T36" fmla="*/ 0 w 579"/>
                  <a:gd name="T37" fmla="*/ 0 h 111"/>
                  <a:gd name="T38" fmla="*/ 0 w 579"/>
                  <a:gd name="T39" fmla="*/ 0 h 111"/>
                  <a:gd name="T40" fmla="*/ 0 w 579"/>
                  <a:gd name="T41" fmla="*/ 0 h 111"/>
                  <a:gd name="T42" fmla="*/ 0 w 579"/>
                  <a:gd name="T43" fmla="*/ 0 h 111"/>
                  <a:gd name="T44" fmla="*/ 0 w 579"/>
                  <a:gd name="T45" fmla="*/ 0 h 111"/>
                  <a:gd name="T46" fmla="*/ 0 w 579"/>
                  <a:gd name="T47" fmla="*/ 0 h 111"/>
                  <a:gd name="T48" fmla="*/ 0 w 579"/>
                  <a:gd name="T49" fmla="*/ 0 h 111"/>
                  <a:gd name="T50" fmla="*/ 0 w 579"/>
                  <a:gd name="T51" fmla="*/ 0 h 111"/>
                  <a:gd name="T52" fmla="*/ 0 w 579"/>
                  <a:gd name="T53" fmla="*/ 0 h 111"/>
                  <a:gd name="T54" fmla="*/ 0 w 579"/>
                  <a:gd name="T55" fmla="*/ 0 h 111"/>
                  <a:gd name="T56" fmla="*/ 0 w 579"/>
                  <a:gd name="T57" fmla="*/ 0 h 111"/>
                  <a:gd name="T58" fmla="*/ 0 w 579"/>
                  <a:gd name="T59" fmla="*/ 0 h 111"/>
                  <a:gd name="T60" fmla="*/ 0 w 579"/>
                  <a:gd name="T61" fmla="*/ 0 h 111"/>
                  <a:gd name="T62" fmla="*/ 0 w 579"/>
                  <a:gd name="T63" fmla="*/ 0 h 111"/>
                  <a:gd name="T64" fmla="*/ 0 w 579"/>
                  <a:gd name="T65" fmla="*/ 0 h 111"/>
                  <a:gd name="T66" fmla="*/ 0 w 579"/>
                  <a:gd name="T67" fmla="*/ 0 h 111"/>
                  <a:gd name="T68" fmla="*/ 0 w 579"/>
                  <a:gd name="T69" fmla="*/ 0 h 111"/>
                  <a:gd name="T70" fmla="*/ 0 w 579"/>
                  <a:gd name="T71" fmla="*/ 0 h 111"/>
                  <a:gd name="T72" fmla="*/ 0 w 579"/>
                  <a:gd name="T73" fmla="*/ 0 h 111"/>
                  <a:gd name="T74" fmla="*/ 0 w 579"/>
                  <a:gd name="T75" fmla="*/ 0 h 111"/>
                  <a:gd name="T76" fmla="*/ 0 w 579"/>
                  <a:gd name="T77" fmla="*/ 0 h 111"/>
                  <a:gd name="T78" fmla="*/ 0 w 579"/>
                  <a:gd name="T79" fmla="*/ 0 h 111"/>
                  <a:gd name="T80" fmla="*/ 0 w 579"/>
                  <a:gd name="T81" fmla="*/ 0 h 111"/>
                  <a:gd name="T82" fmla="*/ 0 w 579"/>
                  <a:gd name="T83" fmla="*/ 0 h 1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9" h="111">
                    <a:moveTo>
                      <a:pt x="535" y="60"/>
                    </a:moveTo>
                    <a:lnTo>
                      <a:pt x="503" y="63"/>
                    </a:lnTo>
                    <a:lnTo>
                      <a:pt x="468" y="66"/>
                    </a:lnTo>
                    <a:lnTo>
                      <a:pt x="434" y="69"/>
                    </a:lnTo>
                    <a:lnTo>
                      <a:pt x="402" y="71"/>
                    </a:lnTo>
                    <a:lnTo>
                      <a:pt x="367" y="71"/>
                    </a:lnTo>
                    <a:lnTo>
                      <a:pt x="332" y="74"/>
                    </a:lnTo>
                    <a:lnTo>
                      <a:pt x="299" y="76"/>
                    </a:lnTo>
                    <a:lnTo>
                      <a:pt x="263" y="76"/>
                    </a:lnTo>
                    <a:lnTo>
                      <a:pt x="231" y="79"/>
                    </a:lnTo>
                    <a:lnTo>
                      <a:pt x="196" y="82"/>
                    </a:lnTo>
                    <a:lnTo>
                      <a:pt x="163" y="88"/>
                    </a:lnTo>
                    <a:lnTo>
                      <a:pt x="131" y="90"/>
                    </a:lnTo>
                    <a:lnTo>
                      <a:pt x="98" y="95"/>
                    </a:lnTo>
                    <a:lnTo>
                      <a:pt x="65" y="99"/>
                    </a:lnTo>
                    <a:lnTo>
                      <a:pt x="32" y="106"/>
                    </a:lnTo>
                    <a:lnTo>
                      <a:pt x="0" y="111"/>
                    </a:lnTo>
                    <a:lnTo>
                      <a:pt x="0" y="95"/>
                    </a:lnTo>
                    <a:lnTo>
                      <a:pt x="2" y="82"/>
                    </a:lnTo>
                    <a:lnTo>
                      <a:pt x="11" y="71"/>
                    </a:lnTo>
                    <a:lnTo>
                      <a:pt x="22" y="63"/>
                    </a:lnTo>
                    <a:lnTo>
                      <a:pt x="36" y="58"/>
                    </a:lnTo>
                    <a:lnTo>
                      <a:pt x="49" y="53"/>
                    </a:lnTo>
                    <a:lnTo>
                      <a:pt x="62" y="46"/>
                    </a:lnTo>
                    <a:lnTo>
                      <a:pt x="73" y="41"/>
                    </a:lnTo>
                    <a:lnTo>
                      <a:pt x="103" y="36"/>
                    </a:lnTo>
                    <a:lnTo>
                      <a:pt x="133" y="30"/>
                    </a:lnTo>
                    <a:lnTo>
                      <a:pt x="166" y="25"/>
                    </a:lnTo>
                    <a:lnTo>
                      <a:pt x="196" y="20"/>
                    </a:lnTo>
                    <a:lnTo>
                      <a:pt x="228" y="14"/>
                    </a:lnTo>
                    <a:lnTo>
                      <a:pt x="258" y="9"/>
                    </a:lnTo>
                    <a:lnTo>
                      <a:pt x="291" y="6"/>
                    </a:lnTo>
                    <a:lnTo>
                      <a:pt x="323" y="4"/>
                    </a:lnTo>
                    <a:lnTo>
                      <a:pt x="356" y="0"/>
                    </a:lnTo>
                    <a:lnTo>
                      <a:pt x="386" y="0"/>
                    </a:lnTo>
                    <a:lnTo>
                      <a:pt x="418" y="0"/>
                    </a:lnTo>
                    <a:lnTo>
                      <a:pt x="450" y="0"/>
                    </a:lnTo>
                    <a:lnTo>
                      <a:pt x="484" y="4"/>
                    </a:lnTo>
                    <a:lnTo>
                      <a:pt x="516" y="6"/>
                    </a:lnTo>
                    <a:lnTo>
                      <a:pt x="546" y="11"/>
                    </a:lnTo>
                    <a:lnTo>
                      <a:pt x="579" y="17"/>
                    </a:lnTo>
                    <a:lnTo>
                      <a:pt x="535" y="60"/>
                    </a:lnTo>
                    <a:close/>
                  </a:path>
                </a:pathLst>
              </a:custGeom>
              <a:solidFill>
                <a:srgbClr val="3F1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8955" name="AutoShape 180"/>
            <p:cNvSpPr>
              <a:spLocks noChangeArrowheads="1"/>
            </p:cNvSpPr>
            <p:nvPr/>
          </p:nvSpPr>
          <p:spPr bwMode="auto">
            <a:xfrm>
              <a:off x="2640" y="768"/>
              <a:ext cx="2016" cy="912"/>
            </a:xfrm>
            <a:prstGeom prst="roundRect">
              <a:avLst>
                <a:gd name="adj" fmla="val 16667"/>
              </a:avLst>
            </a:prstGeom>
            <a:noFill/>
            <a:ln w="9525" algn="ctr">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38918" name="Group 196"/>
          <p:cNvGrpSpPr/>
          <p:nvPr/>
        </p:nvGrpSpPr>
        <p:grpSpPr bwMode="auto">
          <a:xfrm>
            <a:off x="7467600" y="4133850"/>
            <a:ext cx="2286000" cy="2266950"/>
            <a:chOff x="1008" y="2604"/>
            <a:chExt cx="1440" cy="1428"/>
          </a:xfrm>
        </p:grpSpPr>
        <p:sp>
          <p:nvSpPr>
            <p:cNvPr id="38941" name="AutoShape 197"/>
            <p:cNvSpPr>
              <a:spLocks noChangeArrowheads="1"/>
            </p:cNvSpPr>
            <p:nvPr/>
          </p:nvSpPr>
          <p:spPr bwMode="auto">
            <a:xfrm>
              <a:off x="1608" y="2604"/>
              <a:ext cx="240" cy="240"/>
            </a:xfrm>
            <a:prstGeom prst="upDownArrow">
              <a:avLst>
                <a:gd name="adj1" fmla="val 50000"/>
                <a:gd name="adj2" fmla="val 20000"/>
              </a:avLst>
            </a:prstGeom>
            <a:solidFill>
              <a:srgbClr val="CCFF66"/>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8942" name="Group 198"/>
            <p:cNvGrpSpPr/>
            <p:nvPr/>
          </p:nvGrpSpPr>
          <p:grpSpPr bwMode="auto">
            <a:xfrm>
              <a:off x="1008" y="2832"/>
              <a:ext cx="1440" cy="1200"/>
              <a:chOff x="1008" y="2832"/>
              <a:chExt cx="1440" cy="1200"/>
            </a:xfrm>
          </p:grpSpPr>
          <p:sp>
            <p:nvSpPr>
              <p:cNvPr id="38943" name="AutoShape 199"/>
              <p:cNvSpPr>
                <a:spLocks noChangeArrowheads="1"/>
              </p:cNvSpPr>
              <p:nvPr/>
            </p:nvSpPr>
            <p:spPr bwMode="auto">
              <a:xfrm>
                <a:off x="1608" y="3120"/>
                <a:ext cx="240" cy="240"/>
              </a:xfrm>
              <a:prstGeom prst="upDownArrow">
                <a:avLst>
                  <a:gd name="adj1" fmla="val 50000"/>
                  <a:gd name="adj2" fmla="val 20000"/>
                </a:avLst>
              </a:prstGeom>
              <a:solidFill>
                <a:srgbClr val="CCFF66"/>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44" name="Text Box 200"/>
              <p:cNvSpPr txBox="1">
                <a:spLocks noChangeArrowheads="1"/>
              </p:cNvSpPr>
              <p:nvPr/>
            </p:nvSpPr>
            <p:spPr bwMode="auto">
              <a:xfrm>
                <a:off x="1008" y="2832"/>
                <a:ext cx="1440" cy="300"/>
              </a:xfrm>
              <a:prstGeom prst="rect">
                <a:avLst/>
              </a:prstGeom>
              <a:noFill/>
              <a:ln w="19050"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50000"/>
                  </a:spcBef>
                  <a:buClrTx/>
                  <a:buSzTx/>
                  <a:buFontTx/>
                  <a:buNone/>
                </a:pPr>
                <a:r>
                  <a:rPr lang="en-US" altLang="zh-CN" sz="2400">
                    <a:solidFill>
                      <a:srgbClr val="000000"/>
                    </a:solidFill>
                  </a:rPr>
                  <a:t>IDE</a:t>
                </a:r>
                <a:r>
                  <a:rPr lang="zh-CN" altLang="en-US" sz="2400">
                    <a:solidFill>
                      <a:srgbClr val="000000"/>
                    </a:solidFill>
                  </a:rPr>
                  <a:t>控制器</a:t>
                </a:r>
                <a:endParaRPr lang="zh-CN" altLang="en-US" sz="2400">
                  <a:solidFill>
                    <a:srgbClr val="000000"/>
                  </a:solidFill>
                </a:endParaRPr>
              </a:p>
            </p:txBody>
          </p:sp>
          <p:pic>
            <p:nvPicPr>
              <p:cNvPr id="38945" name="Picture 20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6" y="3301"/>
                <a:ext cx="763" cy="7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20725" name="Group 213"/>
          <p:cNvGrpSpPr/>
          <p:nvPr/>
        </p:nvGrpSpPr>
        <p:grpSpPr bwMode="auto">
          <a:xfrm>
            <a:off x="3657600" y="4495800"/>
            <a:ext cx="2362200" cy="533400"/>
            <a:chOff x="816" y="2832"/>
            <a:chExt cx="1488" cy="336"/>
          </a:xfrm>
        </p:grpSpPr>
        <p:sp>
          <p:nvSpPr>
            <p:cNvPr id="38939" name="Line 202"/>
            <p:cNvSpPr>
              <a:spLocks noChangeShapeType="1"/>
            </p:cNvSpPr>
            <p:nvPr/>
          </p:nvSpPr>
          <p:spPr bwMode="auto">
            <a:xfrm>
              <a:off x="864" y="3168"/>
              <a:ext cx="1344"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0" name="Text Box 203"/>
            <p:cNvSpPr txBox="1">
              <a:spLocks noChangeArrowheads="1"/>
            </p:cNvSpPr>
            <p:nvPr/>
          </p:nvSpPr>
          <p:spPr bwMode="auto">
            <a:xfrm>
              <a:off x="816" y="2832"/>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zh-CN" altLang="en-US" sz="2400">
                  <a:solidFill>
                    <a:srgbClr val="FF0000"/>
                  </a:solidFill>
                </a:rPr>
                <a:t>发出一个读命令</a:t>
              </a:r>
              <a:endParaRPr lang="zh-CN" altLang="en-US" sz="2400">
                <a:solidFill>
                  <a:srgbClr val="FF0000"/>
                </a:solidFill>
              </a:endParaRPr>
            </a:p>
          </p:txBody>
        </p:sp>
      </p:grpSp>
      <p:grpSp>
        <p:nvGrpSpPr>
          <p:cNvPr id="320737" name="Group 225"/>
          <p:cNvGrpSpPr/>
          <p:nvPr/>
        </p:nvGrpSpPr>
        <p:grpSpPr bwMode="auto">
          <a:xfrm>
            <a:off x="2667000" y="5943600"/>
            <a:ext cx="3352800" cy="533400"/>
            <a:chOff x="192" y="3744"/>
            <a:chExt cx="2112" cy="336"/>
          </a:xfrm>
        </p:grpSpPr>
        <p:sp>
          <p:nvSpPr>
            <p:cNvPr id="38937" name="Line 204"/>
            <p:cNvSpPr>
              <a:spLocks noChangeShapeType="1"/>
            </p:cNvSpPr>
            <p:nvPr/>
          </p:nvSpPr>
          <p:spPr bwMode="auto">
            <a:xfrm>
              <a:off x="912" y="4080"/>
              <a:ext cx="1248" cy="0"/>
            </a:xfrm>
            <a:prstGeom prst="line">
              <a:avLst/>
            </a:prstGeom>
            <a:noFill/>
            <a:ln w="38100">
              <a:solidFill>
                <a:srgbClr val="FF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8" name="Text Box 205"/>
            <p:cNvSpPr txBox="1">
              <a:spLocks noChangeArrowheads="1"/>
            </p:cNvSpPr>
            <p:nvPr/>
          </p:nvSpPr>
          <p:spPr bwMode="auto">
            <a:xfrm>
              <a:off x="192" y="3744"/>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zh-CN" altLang="en-US" sz="2400">
                  <a:solidFill>
                    <a:srgbClr val="FF0000"/>
                  </a:solidFill>
                </a:rPr>
                <a:t>读完后向</a:t>
              </a:r>
              <a:r>
                <a:rPr lang="en-US" altLang="zh-CN" sz="2400">
                  <a:solidFill>
                    <a:srgbClr val="FF0000"/>
                  </a:solidFill>
                </a:rPr>
                <a:t>CPU</a:t>
              </a:r>
              <a:r>
                <a:rPr lang="zh-CN" altLang="en-US" sz="2400">
                  <a:solidFill>
                    <a:srgbClr val="FF0000"/>
                  </a:solidFill>
                </a:rPr>
                <a:t>发出中断</a:t>
              </a:r>
              <a:endParaRPr lang="zh-CN" altLang="en-US" sz="2400">
                <a:solidFill>
                  <a:srgbClr val="FF0000"/>
                </a:solidFill>
              </a:endParaRPr>
            </a:p>
          </p:txBody>
        </p:sp>
      </p:grpSp>
      <p:grpSp>
        <p:nvGrpSpPr>
          <p:cNvPr id="320735" name="Group 223"/>
          <p:cNvGrpSpPr/>
          <p:nvPr/>
        </p:nvGrpSpPr>
        <p:grpSpPr bwMode="auto">
          <a:xfrm>
            <a:off x="3657600" y="5181600"/>
            <a:ext cx="2895600" cy="533400"/>
            <a:chOff x="864" y="3648"/>
            <a:chExt cx="1824" cy="336"/>
          </a:xfrm>
        </p:grpSpPr>
        <p:sp>
          <p:nvSpPr>
            <p:cNvPr id="38935" name="Line 206"/>
            <p:cNvSpPr>
              <a:spLocks noChangeShapeType="1"/>
            </p:cNvSpPr>
            <p:nvPr/>
          </p:nvSpPr>
          <p:spPr bwMode="auto">
            <a:xfrm>
              <a:off x="912" y="3984"/>
              <a:ext cx="1344" cy="0"/>
            </a:xfrm>
            <a:prstGeom prst="line">
              <a:avLst/>
            </a:prstGeom>
            <a:noFill/>
            <a:ln w="57150">
              <a:solidFill>
                <a:srgbClr val="FF0000"/>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6" name="Text Box 207"/>
            <p:cNvSpPr txBox="1">
              <a:spLocks noChangeArrowheads="1"/>
            </p:cNvSpPr>
            <p:nvPr/>
          </p:nvSpPr>
          <p:spPr bwMode="auto">
            <a:xfrm>
              <a:off x="864" y="3648"/>
              <a:ext cx="18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zh-CN" altLang="en-US" sz="2400">
                  <a:solidFill>
                    <a:srgbClr val="FF0000"/>
                  </a:solidFill>
                </a:rPr>
                <a:t>将数据送往内存</a:t>
              </a:r>
              <a:endParaRPr lang="zh-CN" altLang="en-US" sz="2400">
                <a:solidFill>
                  <a:srgbClr val="FF0000"/>
                </a:solidFill>
              </a:endParaRPr>
            </a:p>
          </p:txBody>
        </p:sp>
      </p:grpSp>
      <p:sp>
        <p:nvSpPr>
          <p:cNvPr id="320723" name="Freeform 211"/>
          <p:cNvSpPr/>
          <p:nvPr/>
        </p:nvSpPr>
        <p:spPr bwMode="auto">
          <a:xfrm>
            <a:off x="3035300" y="1828800"/>
            <a:ext cx="6032500" cy="2667000"/>
          </a:xfrm>
          <a:custGeom>
            <a:avLst/>
            <a:gdLst>
              <a:gd name="T0" fmla="*/ 2147483646 w 3960"/>
              <a:gd name="T1" fmla="*/ 0 h 1680"/>
              <a:gd name="T2" fmla="*/ 2147483646 w 3960"/>
              <a:gd name="T3" fmla="*/ 2147483646 h 1680"/>
              <a:gd name="T4" fmla="*/ 2147483646 w 3960"/>
              <a:gd name="T5" fmla="*/ 2147483646 h 1680"/>
              <a:gd name="T6" fmla="*/ 2147483646 w 3960"/>
              <a:gd name="T7" fmla="*/ 2147483646 h 1680"/>
              <a:gd name="T8" fmla="*/ 2147483646 w 3960"/>
              <a:gd name="T9" fmla="*/ 2147483646 h 1680"/>
              <a:gd name="T10" fmla="*/ 2147483646 w 3960"/>
              <a:gd name="T11" fmla="*/ 2147483646 h 1680"/>
              <a:gd name="T12" fmla="*/ 2147483646 w 3960"/>
              <a:gd name="T13" fmla="*/ 2147483646 h 16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0" h="1680">
                <a:moveTo>
                  <a:pt x="200" y="0"/>
                </a:moveTo>
                <a:cubicBezTo>
                  <a:pt x="200" y="244"/>
                  <a:pt x="200" y="488"/>
                  <a:pt x="200" y="672"/>
                </a:cubicBezTo>
                <a:cubicBezTo>
                  <a:pt x="200" y="856"/>
                  <a:pt x="144" y="1024"/>
                  <a:pt x="200" y="1104"/>
                </a:cubicBezTo>
                <a:cubicBezTo>
                  <a:pt x="256" y="1184"/>
                  <a:pt x="0" y="1144"/>
                  <a:pt x="536" y="1152"/>
                </a:cubicBezTo>
                <a:cubicBezTo>
                  <a:pt x="1072" y="1160"/>
                  <a:pt x="2872" y="1144"/>
                  <a:pt x="3416" y="1152"/>
                </a:cubicBezTo>
                <a:cubicBezTo>
                  <a:pt x="3960" y="1160"/>
                  <a:pt x="3720" y="1112"/>
                  <a:pt x="3800" y="1200"/>
                </a:cubicBezTo>
                <a:cubicBezTo>
                  <a:pt x="3880" y="1288"/>
                  <a:pt x="3888" y="1484"/>
                  <a:pt x="3896" y="1680"/>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0729" name="Group 217"/>
          <p:cNvGrpSpPr/>
          <p:nvPr/>
        </p:nvGrpSpPr>
        <p:grpSpPr bwMode="auto">
          <a:xfrm>
            <a:off x="9067800" y="5105400"/>
            <a:ext cx="1524000" cy="457200"/>
            <a:chOff x="4752" y="3216"/>
            <a:chExt cx="960" cy="288"/>
          </a:xfrm>
        </p:grpSpPr>
        <p:sp>
          <p:nvSpPr>
            <p:cNvPr id="38933" name="AutoShape 215"/>
            <p:cNvSpPr>
              <a:spLocks noChangeArrowheads="1"/>
            </p:cNvSpPr>
            <p:nvPr/>
          </p:nvSpPr>
          <p:spPr bwMode="auto">
            <a:xfrm>
              <a:off x="4752" y="3216"/>
              <a:ext cx="96" cy="288"/>
            </a:xfrm>
            <a:prstGeom prst="upDownArrow">
              <a:avLst>
                <a:gd name="adj1" fmla="val 50000"/>
                <a:gd name="adj2" fmla="val 60000"/>
              </a:avLst>
            </a:prstGeom>
            <a:solidFill>
              <a:srgbClr val="FF0000"/>
            </a:solidFill>
            <a:ln w="9525" algn="ctr">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34" name="Text Box 216"/>
            <p:cNvSpPr txBox="1">
              <a:spLocks noChangeArrowheads="1"/>
            </p:cNvSpPr>
            <p:nvPr/>
          </p:nvSpPr>
          <p:spPr bwMode="auto">
            <a:xfrm>
              <a:off x="4848" y="3216"/>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eaLnBrk="1" hangingPunct="1">
                <a:spcBef>
                  <a:spcPct val="50000"/>
                </a:spcBef>
                <a:buClrTx/>
                <a:buSzTx/>
                <a:buFontTx/>
                <a:buNone/>
              </a:pPr>
              <a:r>
                <a:rPr lang="zh-CN" altLang="en-US" sz="2400">
                  <a:solidFill>
                    <a:srgbClr val="FF0000"/>
                  </a:solidFill>
                </a:rPr>
                <a:t>读磁盘</a:t>
              </a:r>
              <a:endParaRPr lang="zh-CN" altLang="en-US" sz="2400">
                <a:solidFill>
                  <a:srgbClr val="FF0000"/>
                </a:solidFill>
              </a:endParaRPr>
            </a:p>
          </p:txBody>
        </p:sp>
      </p:grpSp>
      <p:sp>
        <p:nvSpPr>
          <p:cNvPr id="320734" name="Freeform 222"/>
          <p:cNvSpPr/>
          <p:nvPr/>
        </p:nvSpPr>
        <p:spPr bwMode="auto">
          <a:xfrm>
            <a:off x="3149600" y="1905000"/>
            <a:ext cx="5321300" cy="3352800"/>
          </a:xfrm>
          <a:custGeom>
            <a:avLst/>
            <a:gdLst>
              <a:gd name="T0" fmla="*/ 2147483646 w 3352"/>
              <a:gd name="T1" fmla="*/ 2147483646 h 2112"/>
              <a:gd name="T2" fmla="*/ 2147483646 w 3352"/>
              <a:gd name="T3" fmla="*/ 2147483646 h 2112"/>
              <a:gd name="T4" fmla="*/ 2147483646 w 3352"/>
              <a:gd name="T5" fmla="*/ 2147483646 h 2112"/>
              <a:gd name="T6" fmla="*/ 2147483646 w 3352"/>
              <a:gd name="T7" fmla="*/ 2147483646 h 2112"/>
              <a:gd name="T8" fmla="*/ 2147483646 w 3352"/>
              <a:gd name="T9" fmla="*/ 2147483646 h 2112"/>
              <a:gd name="T10" fmla="*/ 2147483646 w 3352"/>
              <a:gd name="T11" fmla="*/ 2147483646 h 2112"/>
              <a:gd name="T12" fmla="*/ 2147483646 w 3352"/>
              <a:gd name="T13" fmla="*/ 2147483646 h 2112"/>
              <a:gd name="T14" fmla="*/ 2147483646 w 3352"/>
              <a:gd name="T15" fmla="*/ 2147483646 h 2112"/>
              <a:gd name="T16" fmla="*/ 2147483646 w 3352"/>
              <a:gd name="T17" fmla="*/ 0 h 2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2" h="2112">
                <a:moveTo>
                  <a:pt x="3296" y="2112"/>
                </a:moveTo>
                <a:cubicBezTo>
                  <a:pt x="3304" y="1900"/>
                  <a:pt x="3312" y="1688"/>
                  <a:pt x="3296" y="1584"/>
                </a:cubicBezTo>
                <a:cubicBezTo>
                  <a:pt x="3280" y="1480"/>
                  <a:pt x="3352" y="1504"/>
                  <a:pt x="3200" y="1488"/>
                </a:cubicBezTo>
                <a:cubicBezTo>
                  <a:pt x="3048" y="1472"/>
                  <a:pt x="2848" y="1488"/>
                  <a:pt x="2384" y="1488"/>
                </a:cubicBezTo>
                <a:cubicBezTo>
                  <a:pt x="1920" y="1488"/>
                  <a:pt x="792" y="1536"/>
                  <a:pt x="416" y="1488"/>
                </a:cubicBezTo>
                <a:cubicBezTo>
                  <a:pt x="40" y="1440"/>
                  <a:pt x="176" y="1352"/>
                  <a:pt x="128" y="1200"/>
                </a:cubicBezTo>
                <a:cubicBezTo>
                  <a:pt x="80" y="1048"/>
                  <a:pt x="0" y="696"/>
                  <a:pt x="128" y="576"/>
                </a:cubicBezTo>
                <a:cubicBezTo>
                  <a:pt x="256" y="456"/>
                  <a:pt x="752" y="576"/>
                  <a:pt x="896" y="480"/>
                </a:cubicBezTo>
                <a:cubicBezTo>
                  <a:pt x="1040" y="384"/>
                  <a:pt x="1016" y="192"/>
                  <a:pt x="992" y="0"/>
                </a:cubicBezTo>
              </a:path>
            </a:pathLst>
          </a:custGeom>
          <a:noFill/>
          <a:ln w="57150" cap="rnd" cmpd="sng">
            <a:solidFill>
              <a:srgbClr val="FF0000"/>
            </a:solidFill>
            <a:prstDash val="sysDot"/>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736" name="Freeform 224"/>
          <p:cNvSpPr/>
          <p:nvPr/>
        </p:nvSpPr>
        <p:spPr bwMode="auto">
          <a:xfrm>
            <a:off x="3200400" y="1981200"/>
            <a:ext cx="5067300" cy="2590800"/>
          </a:xfrm>
          <a:custGeom>
            <a:avLst/>
            <a:gdLst>
              <a:gd name="T0" fmla="*/ 2147483646 w 3192"/>
              <a:gd name="T1" fmla="*/ 2147483646 h 1632"/>
              <a:gd name="T2" fmla="*/ 2147483646 w 3192"/>
              <a:gd name="T3" fmla="*/ 2147483646 h 1632"/>
              <a:gd name="T4" fmla="*/ 2147483646 w 3192"/>
              <a:gd name="T5" fmla="*/ 2147483646 h 1632"/>
              <a:gd name="T6" fmla="*/ 2147483646 w 3192"/>
              <a:gd name="T7" fmla="*/ 2147483646 h 1632"/>
              <a:gd name="T8" fmla="*/ 2147483646 w 3192"/>
              <a:gd name="T9" fmla="*/ 2147483646 h 1632"/>
              <a:gd name="T10" fmla="*/ 2147483646 w 3192"/>
              <a:gd name="T11" fmla="*/ 2147483646 h 1632"/>
              <a:gd name="T12" fmla="*/ 2147483646 w 3192"/>
              <a:gd name="T13" fmla="*/ 2147483646 h 1632"/>
              <a:gd name="T14" fmla="*/ 0 w 3192"/>
              <a:gd name="T15" fmla="*/ 0 h 16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2" h="1632">
                <a:moveTo>
                  <a:pt x="3168" y="1632"/>
                </a:moveTo>
                <a:cubicBezTo>
                  <a:pt x="3180" y="1572"/>
                  <a:pt x="3192" y="1512"/>
                  <a:pt x="3168" y="1488"/>
                </a:cubicBezTo>
                <a:cubicBezTo>
                  <a:pt x="3144" y="1464"/>
                  <a:pt x="3112" y="1488"/>
                  <a:pt x="3024" y="1488"/>
                </a:cubicBezTo>
                <a:cubicBezTo>
                  <a:pt x="2936" y="1488"/>
                  <a:pt x="3064" y="1488"/>
                  <a:pt x="2640" y="1488"/>
                </a:cubicBezTo>
                <a:cubicBezTo>
                  <a:pt x="2216" y="1488"/>
                  <a:pt x="896" y="1496"/>
                  <a:pt x="480" y="1488"/>
                </a:cubicBezTo>
                <a:cubicBezTo>
                  <a:pt x="64" y="1480"/>
                  <a:pt x="216" y="1504"/>
                  <a:pt x="144" y="1440"/>
                </a:cubicBezTo>
                <a:cubicBezTo>
                  <a:pt x="72" y="1376"/>
                  <a:pt x="72" y="1344"/>
                  <a:pt x="48" y="1104"/>
                </a:cubicBezTo>
                <a:cubicBezTo>
                  <a:pt x="24" y="864"/>
                  <a:pt x="12" y="432"/>
                  <a:pt x="0" y="0"/>
                </a:cubicBezTo>
              </a:path>
            </a:pathLst>
          </a:custGeom>
          <a:noFill/>
          <a:ln w="38100" cap="flat" cmpd="sng">
            <a:solidFill>
              <a:srgbClr val="FF0000"/>
            </a:solidFill>
            <a:prstDash val="dash"/>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0741" name="Group 229"/>
          <p:cNvGrpSpPr/>
          <p:nvPr/>
        </p:nvGrpSpPr>
        <p:grpSpPr bwMode="auto">
          <a:xfrm>
            <a:off x="6248400" y="1390651"/>
            <a:ext cx="5410200" cy="904875"/>
            <a:chOff x="2976" y="876"/>
            <a:chExt cx="2544" cy="570"/>
          </a:xfrm>
        </p:grpSpPr>
        <p:sp>
          <p:nvSpPr>
            <p:cNvPr id="38931" name="Rectangle 227"/>
            <p:cNvSpPr>
              <a:spLocks noChangeArrowheads="1"/>
            </p:cNvSpPr>
            <p:nvPr/>
          </p:nvSpPr>
          <p:spPr bwMode="auto">
            <a:xfrm>
              <a:off x="2976" y="876"/>
              <a:ext cx="2544" cy="5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lvl="1" eaLnBrk="1" hangingPunct="1">
                <a:lnSpc>
                  <a:spcPct val="110000"/>
                </a:lnSpc>
                <a:spcBef>
                  <a:spcPct val="0"/>
                </a:spcBef>
                <a:buClrTx/>
                <a:buSzTx/>
                <a:buFontTx/>
                <a:buNone/>
              </a:pPr>
              <a:r>
                <a:rPr lang="en-US" altLang="zh-CN" sz="2400" dirty="0">
                  <a:solidFill>
                    <a:srgbClr val="000000"/>
                  </a:solidFill>
                </a:rPr>
                <a:t>CPU</a:t>
              </a:r>
              <a:r>
                <a:rPr lang="zh-CN" altLang="en-US" sz="2400" dirty="0">
                  <a:solidFill>
                    <a:srgbClr val="000000"/>
                  </a:solidFill>
                </a:rPr>
                <a:t>向控制器中的寄存器读写数据</a:t>
              </a:r>
              <a:endParaRPr lang="zh-CN" altLang="en-US" sz="2400" dirty="0">
                <a:solidFill>
                  <a:srgbClr val="000000"/>
                </a:solidFill>
              </a:endParaRPr>
            </a:p>
          </p:txBody>
        </p:sp>
        <p:pic>
          <p:nvPicPr>
            <p:cNvPr id="38932" name="Picture 2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96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0742" name="Group 230"/>
          <p:cNvGrpSpPr/>
          <p:nvPr/>
        </p:nvGrpSpPr>
        <p:grpSpPr bwMode="auto">
          <a:xfrm>
            <a:off x="6248400" y="2084705"/>
            <a:ext cx="5410200" cy="904875"/>
            <a:chOff x="2976" y="876"/>
            <a:chExt cx="2544" cy="570"/>
          </a:xfrm>
        </p:grpSpPr>
        <p:sp>
          <p:nvSpPr>
            <p:cNvPr id="38929" name="Rectangle 231"/>
            <p:cNvSpPr>
              <a:spLocks noChangeArrowheads="1"/>
            </p:cNvSpPr>
            <p:nvPr/>
          </p:nvSpPr>
          <p:spPr bwMode="auto">
            <a:xfrm>
              <a:off x="2976" y="876"/>
              <a:ext cx="2544" cy="5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lvl="1" eaLnBrk="1" hangingPunct="1">
                <a:lnSpc>
                  <a:spcPct val="110000"/>
                </a:lnSpc>
                <a:spcBef>
                  <a:spcPct val="0"/>
                </a:spcBef>
                <a:buClrTx/>
                <a:buSzTx/>
                <a:buFontTx/>
                <a:buNone/>
              </a:pPr>
              <a:r>
                <a:rPr lang="zh-CN" altLang="en-US" sz="2400">
                  <a:solidFill>
                    <a:srgbClr val="000000"/>
                  </a:solidFill>
                </a:rPr>
                <a:t>控制器完成真正的工作，并向</a:t>
              </a:r>
              <a:r>
                <a:rPr lang="en-US" altLang="zh-CN" sz="2400">
                  <a:solidFill>
                    <a:srgbClr val="000000"/>
                  </a:solidFill>
                </a:rPr>
                <a:t>CPU</a:t>
              </a:r>
              <a:r>
                <a:rPr lang="zh-CN" altLang="en-US" sz="2400">
                  <a:solidFill>
                    <a:srgbClr val="000000"/>
                  </a:solidFill>
                </a:rPr>
                <a:t>发中断信号</a:t>
              </a:r>
              <a:endParaRPr lang="zh-CN" altLang="en-US" sz="2400">
                <a:solidFill>
                  <a:srgbClr val="000000"/>
                </a:solidFill>
              </a:endParaRPr>
            </a:p>
          </p:txBody>
        </p:sp>
        <p:pic>
          <p:nvPicPr>
            <p:cNvPr id="38930" name="Picture 2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96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0745" name="AutoShape 233"/>
          <p:cNvSpPr>
            <a:spLocks noChangeArrowheads="1"/>
          </p:cNvSpPr>
          <p:nvPr/>
        </p:nvSpPr>
        <p:spPr bwMode="auto">
          <a:xfrm rot="10800000">
            <a:off x="6705600" y="381000"/>
            <a:ext cx="2362200" cy="838200"/>
          </a:xfrm>
          <a:prstGeom prst="wedgeRoundRectCallout">
            <a:avLst>
              <a:gd name="adj1" fmla="val 49861"/>
              <a:gd name="adj2" fmla="val -7632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2400">
                <a:solidFill>
                  <a:srgbClr val="000000"/>
                </a:solidFill>
              </a:rPr>
              <a:t>想让外设工作并不复杂</a:t>
            </a:r>
            <a:r>
              <a:rPr lang="en-US" altLang="zh-CN" sz="2400">
                <a:solidFill>
                  <a:srgbClr val="000000"/>
                </a:solidFill>
              </a:rPr>
              <a:t>!</a:t>
            </a:r>
            <a:endParaRPr lang="en-US" altLang="zh-CN" sz="24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320723"/>
                                        </p:tgtEl>
                                        <p:attrNameLst>
                                          <p:attrName>style.visibility</p:attrName>
                                        </p:attrNameLst>
                                      </p:cBhvr>
                                      <p:to>
                                        <p:strVal val="visible"/>
                                      </p:to>
                                    </p:set>
                                    <p:anim calcmode="lin" valueType="num">
                                      <p:cBhvr>
                                        <p:cTn id="7" dur="500" fill="hold"/>
                                        <p:tgtEl>
                                          <p:spTgt spid="320723"/>
                                        </p:tgtEl>
                                        <p:attrNameLst>
                                          <p:attrName>ppt_x</p:attrName>
                                        </p:attrNameLst>
                                      </p:cBhvr>
                                      <p:tavLst>
                                        <p:tav tm="0">
                                          <p:val>
                                            <p:strVal val="#ppt_x"/>
                                          </p:val>
                                        </p:tav>
                                        <p:tav tm="100000">
                                          <p:val>
                                            <p:strVal val="#ppt_x"/>
                                          </p:val>
                                        </p:tav>
                                      </p:tavLst>
                                    </p:anim>
                                    <p:anim calcmode="lin" valueType="num">
                                      <p:cBhvr>
                                        <p:cTn id="8" dur="500" fill="hold"/>
                                        <p:tgtEl>
                                          <p:spTgt spid="320723"/>
                                        </p:tgtEl>
                                        <p:attrNameLst>
                                          <p:attrName>ppt_y</p:attrName>
                                        </p:attrNameLst>
                                      </p:cBhvr>
                                      <p:tavLst>
                                        <p:tav tm="0">
                                          <p:val>
                                            <p:strVal val="#ppt_y-#ppt_h/2"/>
                                          </p:val>
                                        </p:tav>
                                        <p:tav tm="100000">
                                          <p:val>
                                            <p:strVal val="#ppt_y"/>
                                          </p:val>
                                        </p:tav>
                                      </p:tavLst>
                                    </p:anim>
                                    <p:anim calcmode="lin" valueType="num">
                                      <p:cBhvr>
                                        <p:cTn id="9" dur="500" fill="hold"/>
                                        <p:tgtEl>
                                          <p:spTgt spid="320723"/>
                                        </p:tgtEl>
                                        <p:attrNameLst>
                                          <p:attrName>ppt_w</p:attrName>
                                        </p:attrNameLst>
                                      </p:cBhvr>
                                      <p:tavLst>
                                        <p:tav tm="0">
                                          <p:val>
                                            <p:strVal val="#ppt_w"/>
                                          </p:val>
                                        </p:tav>
                                        <p:tav tm="100000">
                                          <p:val>
                                            <p:strVal val="#ppt_w"/>
                                          </p:val>
                                        </p:tav>
                                      </p:tavLst>
                                    </p:anim>
                                    <p:anim calcmode="lin" valueType="num">
                                      <p:cBhvr>
                                        <p:cTn id="10" dur="500" fill="hold"/>
                                        <p:tgtEl>
                                          <p:spTgt spid="320723"/>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20725"/>
                                        </p:tgtEl>
                                        <p:attrNameLst>
                                          <p:attrName>style.visibility</p:attrName>
                                        </p:attrNameLst>
                                      </p:cBhvr>
                                      <p:to>
                                        <p:strVal val="visible"/>
                                      </p:to>
                                    </p:set>
                                    <p:animEffect transition="in" filter="dissolve">
                                      <p:cBhvr>
                                        <p:cTn id="15" dur="500"/>
                                        <p:tgtEl>
                                          <p:spTgt spid="320725"/>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 fill="hold" nodeType="clickEffect">
                                  <p:stCondLst>
                                    <p:cond delay="0"/>
                                  </p:stCondLst>
                                  <p:childTnLst>
                                    <p:set>
                                      <p:cBhvr>
                                        <p:cTn id="19" dur="1" fill="hold">
                                          <p:stCondLst>
                                            <p:cond delay="0"/>
                                          </p:stCondLst>
                                        </p:cTn>
                                        <p:tgtEl>
                                          <p:spTgt spid="320729"/>
                                        </p:tgtEl>
                                        <p:attrNameLst>
                                          <p:attrName>style.visibility</p:attrName>
                                        </p:attrNameLst>
                                      </p:cBhvr>
                                      <p:to>
                                        <p:strVal val="visible"/>
                                      </p:to>
                                    </p:set>
                                    <p:anim calcmode="lin" valueType="num">
                                      <p:cBhvr>
                                        <p:cTn id="20" dur="500" fill="hold"/>
                                        <p:tgtEl>
                                          <p:spTgt spid="320729"/>
                                        </p:tgtEl>
                                        <p:attrNameLst>
                                          <p:attrName>ppt_x</p:attrName>
                                        </p:attrNameLst>
                                      </p:cBhvr>
                                      <p:tavLst>
                                        <p:tav tm="0">
                                          <p:val>
                                            <p:strVal val="#ppt_x"/>
                                          </p:val>
                                        </p:tav>
                                        <p:tav tm="100000">
                                          <p:val>
                                            <p:strVal val="#ppt_x"/>
                                          </p:val>
                                        </p:tav>
                                      </p:tavLst>
                                    </p:anim>
                                    <p:anim calcmode="lin" valueType="num">
                                      <p:cBhvr>
                                        <p:cTn id="21" dur="500" fill="hold"/>
                                        <p:tgtEl>
                                          <p:spTgt spid="320729"/>
                                        </p:tgtEl>
                                        <p:attrNameLst>
                                          <p:attrName>ppt_y</p:attrName>
                                        </p:attrNameLst>
                                      </p:cBhvr>
                                      <p:tavLst>
                                        <p:tav tm="0">
                                          <p:val>
                                            <p:strVal val="#ppt_y-#ppt_h/2"/>
                                          </p:val>
                                        </p:tav>
                                        <p:tav tm="100000">
                                          <p:val>
                                            <p:strVal val="#ppt_y"/>
                                          </p:val>
                                        </p:tav>
                                      </p:tavLst>
                                    </p:anim>
                                    <p:anim calcmode="lin" valueType="num">
                                      <p:cBhvr>
                                        <p:cTn id="22" dur="500" fill="hold"/>
                                        <p:tgtEl>
                                          <p:spTgt spid="320729"/>
                                        </p:tgtEl>
                                        <p:attrNameLst>
                                          <p:attrName>ppt_w</p:attrName>
                                        </p:attrNameLst>
                                      </p:cBhvr>
                                      <p:tavLst>
                                        <p:tav tm="0">
                                          <p:val>
                                            <p:strVal val="#ppt_w"/>
                                          </p:val>
                                        </p:tav>
                                        <p:tav tm="100000">
                                          <p:val>
                                            <p:strVal val="#ppt_w"/>
                                          </p:val>
                                        </p:tav>
                                      </p:tavLst>
                                    </p:anim>
                                    <p:anim calcmode="lin" valueType="num">
                                      <p:cBhvr>
                                        <p:cTn id="23" dur="500" fill="hold"/>
                                        <p:tgtEl>
                                          <p:spTgt spid="320729"/>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4" fill="hold" nodeType="clickEffect">
                                  <p:stCondLst>
                                    <p:cond delay="0"/>
                                  </p:stCondLst>
                                  <p:childTnLst>
                                    <p:set>
                                      <p:cBhvr>
                                        <p:cTn id="27" dur="1" fill="hold">
                                          <p:stCondLst>
                                            <p:cond delay="0"/>
                                          </p:stCondLst>
                                        </p:cTn>
                                        <p:tgtEl>
                                          <p:spTgt spid="320734"/>
                                        </p:tgtEl>
                                        <p:attrNameLst>
                                          <p:attrName>style.visibility</p:attrName>
                                        </p:attrNameLst>
                                      </p:cBhvr>
                                      <p:to>
                                        <p:strVal val="visible"/>
                                      </p:to>
                                    </p:set>
                                    <p:anim calcmode="lin" valueType="num">
                                      <p:cBhvr>
                                        <p:cTn id="28" dur="500" fill="hold"/>
                                        <p:tgtEl>
                                          <p:spTgt spid="320734"/>
                                        </p:tgtEl>
                                        <p:attrNameLst>
                                          <p:attrName>ppt_x</p:attrName>
                                        </p:attrNameLst>
                                      </p:cBhvr>
                                      <p:tavLst>
                                        <p:tav tm="0">
                                          <p:val>
                                            <p:strVal val="#ppt_x"/>
                                          </p:val>
                                        </p:tav>
                                        <p:tav tm="100000">
                                          <p:val>
                                            <p:strVal val="#ppt_x"/>
                                          </p:val>
                                        </p:tav>
                                      </p:tavLst>
                                    </p:anim>
                                    <p:anim calcmode="lin" valueType="num">
                                      <p:cBhvr>
                                        <p:cTn id="29" dur="500" fill="hold"/>
                                        <p:tgtEl>
                                          <p:spTgt spid="320734"/>
                                        </p:tgtEl>
                                        <p:attrNameLst>
                                          <p:attrName>ppt_y</p:attrName>
                                        </p:attrNameLst>
                                      </p:cBhvr>
                                      <p:tavLst>
                                        <p:tav tm="0">
                                          <p:val>
                                            <p:strVal val="#ppt_y+#ppt_h/2"/>
                                          </p:val>
                                        </p:tav>
                                        <p:tav tm="100000">
                                          <p:val>
                                            <p:strVal val="#ppt_y"/>
                                          </p:val>
                                        </p:tav>
                                      </p:tavLst>
                                    </p:anim>
                                    <p:anim calcmode="lin" valueType="num">
                                      <p:cBhvr>
                                        <p:cTn id="30" dur="500" fill="hold"/>
                                        <p:tgtEl>
                                          <p:spTgt spid="320734"/>
                                        </p:tgtEl>
                                        <p:attrNameLst>
                                          <p:attrName>ppt_w</p:attrName>
                                        </p:attrNameLst>
                                      </p:cBhvr>
                                      <p:tavLst>
                                        <p:tav tm="0">
                                          <p:val>
                                            <p:strVal val="#ppt_w"/>
                                          </p:val>
                                        </p:tav>
                                        <p:tav tm="100000">
                                          <p:val>
                                            <p:strVal val="#ppt_w"/>
                                          </p:val>
                                        </p:tav>
                                      </p:tavLst>
                                    </p:anim>
                                    <p:anim calcmode="lin" valueType="num">
                                      <p:cBhvr>
                                        <p:cTn id="31" dur="500" fill="hold"/>
                                        <p:tgtEl>
                                          <p:spTgt spid="320734"/>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20735"/>
                                        </p:tgtEl>
                                        <p:attrNameLst>
                                          <p:attrName>style.visibility</p:attrName>
                                        </p:attrNameLst>
                                      </p:cBhvr>
                                      <p:to>
                                        <p:strVal val="visible"/>
                                      </p:to>
                                    </p:set>
                                    <p:animEffect transition="in" filter="dissolve">
                                      <p:cBhvr>
                                        <p:cTn id="36" dur="500"/>
                                        <p:tgtEl>
                                          <p:spTgt spid="320735"/>
                                        </p:tgtEl>
                                      </p:cBhvr>
                                    </p:animEffect>
                                  </p:childTnLst>
                                </p:cTn>
                              </p:par>
                            </p:childTnLst>
                          </p:cTn>
                        </p:par>
                      </p:childTnLst>
                    </p:cTn>
                  </p:par>
                  <p:par>
                    <p:cTn id="37" fill="hold">
                      <p:stCondLst>
                        <p:cond delay="indefinite"/>
                      </p:stCondLst>
                      <p:childTnLst>
                        <p:par>
                          <p:cTn id="38" fill="hold">
                            <p:stCondLst>
                              <p:cond delay="0"/>
                            </p:stCondLst>
                            <p:childTnLst>
                              <p:par>
                                <p:cTn id="39" presetID="17" presetClass="entr" presetSubtype="4" fill="hold" nodeType="clickEffect">
                                  <p:stCondLst>
                                    <p:cond delay="0"/>
                                  </p:stCondLst>
                                  <p:childTnLst>
                                    <p:set>
                                      <p:cBhvr>
                                        <p:cTn id="40" dur="1" fill="hold">
                                          <p:stCondLst>
                                            <p:cond delay="0"/>
                                          </p:stCondLst>
                                        </p:cTn>
                                        <p:tgtEl>
                                          <p:spTgt spid="320736"/>
                                        </p:tgtEl>
                                        <p:attrNameLst>
                                          <p:attrName>style.visibility</p:attrName>
                                        </p:attrNameLst>
                                      </p:cBhvr>
                                      <p:to>
                                        <p:strVal val="visible"/>
                                      </p:to>
                                    </p:set>
                                    <p:anim calcmode="lin" valueType="num">
                                      <p:cBhvr>
                                        <p:cTn id="41" dur="500" fill="hold"/>
                                        <p:tgtEl>
                                          <p:spTgt spid="320736"/>
                                        </p:tgtEl>
                                        <p:attrNameLst>
                                          <p:attrName>ppt_x</p:attrName>
                                        </p:attrNameLst>
                                      </p:cBhvr>
                                      <p:tavLst>
                                        <p:tav tm="0">
                                          <p:val>
                                            <p:strVal val="#ppt_x"/>
                                          </p:val>
                                        </p:tav>
                                        <p:tav tm="100000">
                                          <p:val>
                                            <p:strVal val="#ppt_x"/>
                                          </p:val>
                                        </p:tav>
                                      </p:tavLst>
                                    </p:anim>
                                    <p:anim calcmode="lin" valueType="num">
                                      <p:cBhvr>
                                        <p:cTn id="42" dur="500" fill="hold"/>
                                        <p:tgtEl>
                                          <p:spTgt spid="320736"/>
                                        </p:tgtEl>
                                        <p:attrNameLst>
                                          <p:attrName>ppt_y</p:attrName>
                                        </p:attrNameLst>
                                      </p:cBhvr>
                                      <p:tavLst>
                                        <p:tav tm="0">
                                          <p:val>
                                            <p:strVal val="#ppt_y+#ppt_h/2"/>
                                          </p:val>
                                        </p:tav>
                                        <p:tav tm="100000">
                                          <p:val>
                                            <p:strVal val="#ppt_y"/>
                                          </p:val>
                                        </p:tav>
                                      </p:tavLst>
                                    </p:anim>
                                    <p:anim calcmode="lin" valueType="num">
                                      <p:cBhvr>
                                        <p:cTn id="43" dur="500" fill="hold"/>
                                        <p:tgtEl>
                                          <p:spTgt spid="320736"/>
                                        </p:tgtEl>
                                        <p:attrNameLst>
                                          <p:attrName>ppt_w</p:attrName>
                                        </p:attrNameLst>
                                      </p:cBhvr>
                                      <p:tavLst>
                                        <p:tav tm="0">
                                          <p:val>
                                            <p:strVal val="#ppt_w"/>
                                          </p:val>
                                        </p:tav>
                                        <p:tav tm="100000">
                                          <p:val>
                                            <p:strVal val="#ppt_w"/>
                                          </p:val>
                                        </p:tav>
                                      </p:tavLst>
                                    </p:anim>
                                    <p:anim calcmode="lin" valueType="num">
                                      <p:cBhvr>
                                        <p:cTn id="44" dur="500" fill="hold"/>
                                        <p:tgtEl>
                                          <p:spTgt spid="320736"/>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20737"/>
                                        </p:tgtEl>
                                        <p:attrNameLst>
                                          <p:attrName>style.visibility</p:attrName>
                                        </p:attrNameLst>
                                      </p:cBhvr>
                                      <p:to>
                                        <p:strVal val="visible"/>
                                      </p:to>
                                    </p:set>
                                    <p:animEffect transition="in" filter="dissolve">
                                      <p:cBhvr>
                                        <p:cTn id="49" dur="500"/>
                                        <p:tgtEl>
                                          <p:spTgt spid="320737"/>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320741"/>
                                        </p:tgtEl>
                                        <p:attrNameLst>
                                          <p:attrName>style.visibility</p:attrName>
                                        </p:attrNameLst>
                                      </p:cBhvr>
                                      <p:to>
                                        <p:strVal val="visible"/>
                                      </p:to>
                                    </p:set>
                                    <p:animEffect transition="in" filter="dissolve">
                                      <p:cBhvr>
                                        <p:cTn id="54" dur="500"/>
                                        <p:tgtEl>
                                          <p:spTgt spid="320741"/>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320742"/>
                                        </p:tgtEl>
                                        <p:attrNameLst>
                                          <p:attrName>style.visibility</p:attrName>
                                        </p:attrNameLst>
                                      </p:cBhvr>
                                      <p:to>
                                        <p:strVal val="visible"/>
                                      </p:to>
                                    </p:set>
                                    <p:animEffect transition="in" filter="dissolve">
                                      <p:cBhvr>
                                        <p:cTn id="59" dur="500"/>
                                        <p:tgtEl>
                                          <p:spTgt spid="320742"/>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20745"/>
                                        </p:tgtEl>
                                        <p:attrNameLst>
                                          <p:attrName>style.visibility</p:attrName>
                                        </p:attrNameLst>
                                      </p:cBhvr>
                                      <p:to>
                                        <p:strVal val="visible"/>
                                      </p:to>
                                    </p:set>
                                    <p:animEffect transition="in" filter="dissolve">
                                      <p:cBhvr>
                                        <p:cTn id="64" dur="500"/>
                                        <p:tgtEl>
                                          <p:spTgt spid="320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7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3910074" y="402735"/>
            <a:ext cx="3900427" cy="56630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p>
            <a:pPr algn="l">
              <a:lnSpc>
                <a:spcPct val="110000"/>
              </a:lnSpc>
              <a:buSzPct val="70000"/>
            </a:pPr>
            <a:r>
              <a:rPr lang="zh-CN" altLang="en-US" sz="2800" b="1" kern="1200" dirty="0">
                <a:solidFill>
                  <a:schemeClr val="accent2"/>
                </a:solidFill>
                <a:latin typeface="微软雅黑" panose="020B0503020204020204" pitchFamily="34" charset="-122"/>
                <a:ea typeface="微软雅黑" panose="020B0503020204020204" pitchFamily="34" charset="-122"/>
                <a:cs typeface="+mn-cs"/>
              </a:rPr>
              <a:t>中断在某些场合还不够</a:t>
            </a:r>
            <a:r>
              <a:rPr lang="en-US" altLang="zh-CN" sz="2800" b="1" kern="1200" dirty="0">
                <a:solidFill>
                  <a:schemeClr val="accent2"/>
                </a:solidFill>
                <a:latin typeface="微软雅黑" panose="020B0503020204020204" pitchFamily="34" charset="-122"/>
                <a:ea typeface="微软雅黑" panose="020B0503020204020204" pitchFamily="34" charset="-122"/>
                <a:cs typeface="+mn-cs"/>
              </a:rPr>
              <a:t>!</a:t>
            </a:r>
            <a:endParaRPr lang="en-US" altLang="zh-CN" sz="28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327683" name="Rectangle 3"/>
          <p:cNvSpPr>
            <a:spLocks noChangeArrowheads="1"/>
          </p:cNvSpPr>
          <p:nvPr/>
        </p:nvSpPr>
        <p:spPr bwMode="auto">
          <a:xfrm>
            <a:off x="2289176" y="12192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30000"/>
              </a:lnSpc>
              <a:buClr>
                <a:srgbClr val="993300"/>
              </a:buClr>
              <a:buSzPct val="90000"/>
              <a:buFont typeface="Wingdings" panose="05000000000000000000" pitchFamily="2" charset="2"/>
              <a:buChar char="n"/>
            </a:pPr>
            <a:r>
              <a:rPr lang="zh-CN" altLang="en-US" sz="2800" b="1">
                <a:solidFill>
                  <a:srgbClr val="FF0000"/>
                </a:solidFill>
              </a:rPr>
              <a:t>如果用中断来读磁盘</a:t>
            </a:r>
            <a:r>
              <a:rPr lang="en-US" altLang="zh-CN" sz="2800" b="1">
                <a:solidFill>
                  <a:srgbClr val="FF0000"/>
                </a:solidFill>
              </a:rPr>
              <a:t>…</a:t>
            </a:r>
            <a:endParaRPr lang="en-US" altLang="zh-CN" sz="2800" b="1"/>
          </a:p>
        </p:txBody>
      </p:sp>
      <p:grpSp>
        <p:nvGrpSpPr>
          <p:cNvPr id="327748" name="Group 68"/>
          <p:cNvGrpSpPr/>
          <p:nvPr/>
        </p:nvGrpSpPr>
        <p:grpSpPr bwMode="auto">
          <a:xfrm>
            <a:off x="2514600" y="1524000"/>
            <a:ext cx="8001000" cy="3417888"/>
            <a:chOff x="624" y="768"/>
            <a:chExt cx="5040" cy="2153"/>
          </a:xfrm>
        </p:grpSpPr>
        <p:sp>
          <p:nvSpPr>
            <p:cNvPr id="104472" name="Rectangle 64"/>
            <p:cNvSpPr>
              <a:spLocks noChangeArrowheads="1"/>
            </p:cNvSpPr>
            <p:nvPr/>
          </p:nvSpPr>
          <p:spPr bwMode="auto">
            <a:xfrm>
              <a:off x="3148" y="1440"/>
              <a:ext cx="768" cy="864"/>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4473" name="AutoShape 44"/>
            <p:cNvSpPr>
              <a:spLocks noChangeArrowheads="1"/>
            </p:cNvSpPr>
            <p:nvPr/>
          </p:nvSpPr>
          <p:spPr bwMode="auto">
            <a:xfrm>
              <a:off x="3264" y="768"/>
              <a:ext cx="528" cy="528"/>
            </a:xfrm>
            <a:prstGeom prst="can">
              <a:avLst>
                <a:gd name="adj" fmla="val 25000"/>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4474" name="Text Box 45"/>
            <p:cNvSpPr txBox="1">
              <a:spLocks noChangeArrowheads="1"/>
            </p:cNvSpPr>
            <p:nvPr/>
          </p:nvSpPr>
          <p:spPr bwMode="auto">
            <a:xfrm>
              <a:off x="3696" y="81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2000" b="1"/>
                <a:t>磁盘</a:t>
              </a:r>
              <a:endParaRPr lang="zh-CN" altLang="en-US" sz="2000" b="1"/>
            </a:p>
          </p:txBody>
        </p:sp>
        <p:sp>
          <p:nvSpPr>
            <p:cNvPr id="104475" name="Text Box 47"/>
            <p:cNvSpPr txBox="1">
              <a:spLocks noChangeArrowheads="1"/>
            </p:cNvSpPr>
            <p:nvPr/>
          </p:nvSpPr>
          <p:spPr bwMode="auto">
            <a:xfrm>
              <a:off x="3312" y="200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000" b="1"/>
                <a:t>缓存</a:t>
              </a:r>
              <a:endParaRPr lang="zh-CN" altLang="en-US" sz="2000" b="1"/>
            </a:p>
          </p:txBody>
        </p:sp>
        <p:sp>
          <p:nvSpPr>
            <p:cNvPr id="104476" name="Rectangle 48"/>
            <p:cNvSpPr>
              <a:spLocks noChangeArrowheads="1"/>
            </p:cNvSpPr>
            <p:nvPr/>
          </p:nvSpPr>
          <p:spPr bwMode="auto">
            <a:xfrm>
              <a:off x="3312" y="1536"/>
              <a:ext cx="452" cy="48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4477" name="Text Box 50"/>
            <p:cNvSpPr txBox="1">
              <a:spLocks noChangeArrowheads="1"/>
            </p:cNvSpPr>
            <p:nvPr/>
          </p:nvSpPr>
          <p:spPr bwMode="auto">
            <a:xfrm>
              <a:off x="3914" y="1392"/>
              <a:ext cx="31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000" b="1"/>
                <a:t>磁盘控制器</a:t>
              </a:r>
              <a:endParaRPr lang="zh-CN" altLang="en-US" sz="2000" b="1"/>
            </a:p>
          </p:txBody>
        </p:sp>
        <p:sp>
          <p:nvSpPr>
            <p:cNvPr id="104478" name="Text Box 52"/>
            <p:cNvSpPr txBox="1">
              <a:spLocks noChangeArrowheads="1"/>
            </p:cNvSpPr>
            <p:nvPr/>
          </p:nvSpPr>
          <p:spPr bwMode="auto">
            <a:xfrm>
              <a:off x="4896" y="2688"/>
              <a:ext cx="7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总线</a:t>
              </a:r>
              <a:endParaRPr lang="zh-CN" altLang="en-US" sz="1800" b="1"/>
            </a:p>
          </p:txBody>
        </p:sp>
        <p:sp>
          <p:nvSpPr>
            <p:cNvPr id="104479" name="AutoShape 53"/>
            <p:cNvSpPr>
              <a:spLocks noChangeArrowheads="1"/>
            </p:cNvSpPr>
            <p:nvPr/>
          </p:nvSpPr>
          <p:spPr bwMode="auto">
            <a:xfrm rot="5400000">
              <a:off x="2976" y="144"/>
              <a:ext cx="192" cy="4896"/>
            </a:xfrm>
            <a:prstGeom prst="can">
              <a:avLst>
                <a:gd name="adj" fmla="val 54069"/>
              </a:avLst>
            </a:prstGeom>
            <a:gradFill rotWithShape="1">
              <a:gsLst>
                <a:gs pos="0">
                  <a:srgbClr val="EAEAEA"/>
                </a:gs>
                <a:gs pos="50000">
                  <a:srgbClr val="6C6C6C"/>
                </a:gs>
                <a:gs pos="100000">
                  <a:srgbClr val="EAEAEA"/>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4480" name="AutoShape 54"/>
            <p:cNvSpPr>
              <a:spLocks noChangeArrowheads="1"/>
            </p:cNvSpPr>
            <p:nvPr/>
          </p:nvSpPr>
          <p:spPr bwMode="auto">
            <a:xfrm>
              <a:off x="3456" y="2304"/>
              <a:ext cx="192" cy="240"/>
            </a:xfrm>
            <a:prstGeom prst="upDownArrow">
              <a:avLst>
                <a:gd name="adj1" fmla="val 50000"/>
                <a:gd name="adj2" fmla="val 25000"/>
              </a:avLst>
            </a:prstGeom>
            <a:solidFill>
              <a:srgbClr val="EAEAEA"/>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4481" name="AutoShape 55"/>
            <p:cNvSpPr>
              <a:spLocks noChangeArrowheads="1"/>
            </p:cNvSpPr>
            <p:nvPr/>
          </p:nvSpPr>
          <p:spPr bwMode="auto">
            <a:xfrm>
              <a:off x="3456" y="1296"/>
              <a:ext cx="144" cy="240"/>
            </a:xfrm>
            <a:prstGeom prst="upDownArrow">
              <a:avLst>
                <a:gd name="adj1" fmla="val 50000"/>
                <a:gd name="adj2" fmla="val 33333"/>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4482" name="Text Box 57"/>
            <p:cNvSpPr txBox="1">
              <a:spLocks noChangeArrowheads="1"/>
            </p:cNvSpPr>
            <p:nvPr/>
          </p:nvSpPr>
          <p:spPr bwMode="auto">
            <a:xfrm>
              <a:off x="5066" y="1440"/>
              <a:ext cx="31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000" b="1"/>
                <a:t>内存</a:t>
              </a:r>
              <a:endParaRPr lang="zh-CN" altLang="en-US" sz="2000" b="1"/>
            </a:p>
          </p:txBody>
        </p:sp>
        <p:sp>
          <p:nvSpPr>
            <p:cNvPr id="104483" name="Rectangle 59"/>
            <p:cNvSpPr>
              <a:spLocks noChangeArrowheads="1"/>
            </p:cNvSpPr>
            <p:nvPr/>
          </p:nvSpPr>
          <p:spPr bwMode="auto">
            <a:xfrm>
              <a:off x="720" y="1440"/>
              <a:ext cx="768" cy="864"/>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4484" name="Text Box 60"/>
            <p:cNvSpPr txBox="1">
              <a:spLocks noChangeArrowheads="1"/>
            </p:cNvSpPr>
            <p:nvPr/>
          </p:nvSpPr>
          <p:spPr bwMode="auto">
            <a:xfrm>
              <a:off x="1486" y="1440"/>
              <a:ext cx="31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2000" b="1"/>
                <a:t>CPU</a:t>
              </a:r>
              <a:endParaRPr lang="en-US" altLang="zh-CN" sz="2000" b="1"/>
            </a:p>
          </p:txBody>
        </p:sp>
        <p:sp>
          <p:nvSpPr>
            <p:cNvPr id="104485" name="AutoShape 61"/>
            <p:cNvSpPr>
              <a:spLocks noChangeArrowheads="1"/>
            </p:cNvSpPr>
            <p:nvPr/>
          </p:nvSpPr>
          <p:spPr bwMode="auto">
            <a:xfrm>
              <a:off x="1008" y="2304"/>
              <a:ext cx="192" cy="240"/>
            </a:xfrm>
            <a:prstGeom prst="upDownArrow">
              <a:avLst>
                <a:gd name="adj1" fmla="val 50000"/>
                <a:gd name="adj2" fmla="val 25000"/>
              </a:avLst>
            </a:prstGeom>
            <a:solidFill>
              <a:srgbClr val="EAEAEA"/>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4486" name="Rectangle 62"/>
            <p:cNvSpPr>
              <a:spLocks noChangeArrowheads="1"/>
            </p:cNvSpPr>
            <p:nvPr/>
          </p:nvSpPr>
          <p:spPr bwMode="auto">
            <a:xfrm>
              <a:off x="4320" y="1440"/>
              <a:ext cx="768" cy="864"/>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4487" name="AutoShape 63"/>
            <p:cNvSpPr>
              <a:spLocks noChangeArrowheads="1"/>
            </p:cNvSpPr>
            <p:nvPr/>
          </p:nvSpPr>
          <p:spPr bwMode="auto">
            <a:xfrm>
              <a:off x="4608" y="2304"/>
              <a:ext cx="192" cy="240"/>
            </a:xfrm>
            <a:prstGeom prst="upDownArrow">
              <a:avLst>
                <a:gd name="adj1" fmla="val 50000"/>
                <a:gd name="adj2" fmla="val 25000"/>
              </a:avLst>
            </a:prstGeom>
            <a:solidFill>
              <a:srgbClr val="EAEAEA"/>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grpSp>
      <p:sp>
        <p:nvSpPr>
          <p:cNvPr id="327747" name="Rectangle 67"/>
          <p:cNvSpPr>
            <a:spLocks noChangeArrowheads="1"/>
          </p:cNvSpPr>
          <p:nvPr/>
        </p:nvSpPr>
        <p:spPr bwMode="auto">
          <a:xfrm>
            <a:off x="6781800" y="1905000"/>
            <a:ext cx="717550" cy="3048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grpSp>
        <p:nvGrpSpPr>
          <p:cNvPr id="327751" name="Group 71"/>
          <p:cNvGrpSpPr/>
          <p:nvPr/>
        </p:nvGrpSpPr>
        <p:grpSpPr bwMode="auto">
          <a:xfrm>
            <a:off x="3505200" y="3733800"/>
            <a:ext cx="3289300" cy="482600"/>
            <a:chOff x="1248" y="2160"/>
            <a:chExt cx="2072" cy="304"/>
          </a:xfrm>
        </p:grpSpPr>
        <p:sp>
          <p:nvSpPr>
            <p:cNvPr id="104470" name="Freeform 69"/>
            <p:cNvSpPr/>
            <p:nvPr/>
          </p:nvSpPr>
          <p:spPr bwMode="auto">
            <a:xfrm>
              <a:off x="1248" y="2160"/>
              <a:ext cx="2072" cy="304"/>
            </a:xfrm>
            <a:custGeom>
              <a:avLst/>
              <a:gdLst>
                <a:gd name="T0" fmla="*/ 1502 w 2208"/>
                <a:gd name="T1" fmla="*/ 0 h 304"/>
                <a:gd name="T2" fmla="*/ 1502 w 2208"/>
                <a:gd name="T3" fmla="*/ 240 h 304"/>
                <a:gd name="T4" fmla="*/ 1469 w 2208"/>
                <a:gd name="T5" fmla="*/ 288 h 304"/>
                <a:gd name="T6" fmla="*/ 1404 w 2208"/>
                <a:gd name="T7" fmla="*/ 288 h 304"/>
                <a:gd name="T8" fmla="*/ 978 w 2208"/>
                <a:gd name="T9" fmla="*/ 288 h 304"/>
                <a:gd name="T10" fmla="*/ 159 w 2208"/>
                <a:gd name="T11" fmla="*/ 288 h 304"/>
                <a:gd name="T12" fmla="*/ 28 w 2208"/>
                <a:gd name="T13" fmla="*/ 192 h 304"/>
                <a:gd name="T14" fmla="*/ 28 w 2208"/>
                <a:gd name="T15" fmla="*/ 0 h 3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08" h="304">
                  <a:moveTo>
                    <a:pt x="2200" y="0"/>
                  </a:moveTo>
                  <a:cubicBezTo>
                    <a:pt x="2204" y="96"/>
                    <a:pt x="2208" y="192"/>
                    <a:pt x="2200" y="240"/>
                  </a:cubicBezTo>
                  <a:cubicBezTo>
                    <a:pt x="2192" y="288"/>
                    <a:pt x="2176" y="280"/>
                    <a:pt x="2152" y="288"/>
                  </a:cubicBezTo>
                  <a:cubicBezTo>
                    <a:pt x="2128" y="296"/>
                    <a:pt x="2176" y="288"/>
                    <a:pt x="2056" y="288"/>
                  </a:cubicBezTo>
                  <a:cubicBezTo>
                    <a:pt x="1936" y="288"/>
                    <a:pt x="1736" y="288"/>
                    <a:pt x="1432" y="288"/>
                  </a:cubicBezTo>
                  <a:cubicBezTo>
                    <a:pt x="1128" y="288"/>
                    <a:pt x="464" y="304"/>
                    <a:pt x="232" y="288"/>
                  </a:cubicBezTo>
                  <a:cubicBezTo>
                    <a:pt x="0" y="272"/>
                    <a:pt x="72" y="240"/>
                    <a:pt x="40" y="192"/>
                  </a:cubicBezTo>
                  <a:cubicBezTo>
                    <a:pt x="8" y="144"/>
                    <a:pt x="24" y="72"/>
                    <a:pt x="4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71" name="Text Box 70"/>
            <p:cNvSpPr txBox="1">
              <a:spLocks noChangeArrowheads="1"/>
            </p:cNvSpPr>
            <p:nvPr/>
          </p:nvSpPr>
          <p:spPr bwMode="auto">
            <a:xfrm>
              <a:off x="1536" y="2160"/>
              <a:ext cx="8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中断</a:t>
              </a:r>
              <a:endParaRPr lang="zh-CN" altLang="en-US" sz="1800" b="1"/>
            </a:p>
          </p:txBody>
        </p:sp>
      </p:grpSp>
      <p:sp>
        <p:nvSpPr>
          <p:cNvPr id="327753" name="Rectangle 73"/>
          <p:cNvSpPr>
            <a:spLocks noChangeArrowheads="1"/>
          </p:cNvSpPr>
          <p:nvPr/>
        </p:nvSpPr>
        <p:spPr bwMode="auto">
          <a:xfrm>
            <a:off x="6781800" y="2743200"/>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7754" name="Rectangle 74"/>
          <p:cNvSpPr>
            <a:spLocks noChangeArrowheads="1"/>
          </p:cNvSpPr>
          <p:nvPr/>
        </p:nvSpPr>
        <p:spPr bwMode="auto">
          <a:xfrm>
            <a:off x="6781800" y="2819400"/>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7755" name="Rectangle 75"/>
          <p:cNvSpPr>
            <a:spLocks noChangeArrowheads="1"/>
          </p:cNvSpPr>
          <p:nvPr/>
        </p:nvSpPr>
        <p:spPr bwMode="auto">
          <a:xfrm>
            <a:off x="6781800" y="2895600"/>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7756" name="Rectangle 76"/>
          <p:cNvSpPr>
            <a:spLocks noChangeArrowheads="1"/>
          </p:cNvSpPr>
          <p:nvPr/>
        </p:nvSpPr>
        <p:spPr bwMode="auto">
          <a:xfrm>
            <a:off x="6781800" y="2971800"/>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7758" name="Rectangle 78"/>
          <p:cNvSpPr>
            <a:spLocks noChangeArrowheads="1"/>
          </p:cNvSpPr>
          <p:nvPr/>
        </p:nvSpPr>
        <p:spPr bwMode="auto">
          <a:xfrm>
            <a:off x="8655050" y="2971800"/>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grpSp>
        <p:nvGrpSpPr>
          <p:cNvPr id="327764" name="Group 84"/>
          <p:cNvGrpSpPr/>
          <p:nvPr/>
        </p:nvGrpSpPr>
        <p:grpSpPr bwMode="auto">
          <a:xfrm>
            <a:off x="3390900" y="3048002"/>
            <a:ext cx="5600700" cy="2000397"/>
            <a:chOff x="1176" y="2064"/>
            <a:chExt cx="3480" cy="1354"/>
          </a:xfrm>
        </p:grpSpPr>
        <p:sp>
          <p:nvSpPr>
            <p:cNvPr id="104468" name="Freeform 82"/>
            <p:cNvSpPr/>
            <p:nvPr/>
          </p:nvSpPr>
          <p:spPr bwMode="auto">
            <a:xfrm>
              <a:off x="1176" y="2064"/>
              <a:ext cx="3480" cy="1152"/>
            </a:xfrm>
            <a:custGeom>
              <a:avLst/>
              <a:gdLst>
                <a:gd name="T0" fmla="*/ 24 w 3480"/>
                <a:gd name="T1" fmla="*/ 371 h 1240"/>
                <a:gd name="T2" fmla="*/ 24 w 3480"/>
                <a:gd name="T3" fmla="*/ 617 h 1240"/>
                <a:gd name="T4" fmla="*/ 168 w 3480"/>
                <a:gd name="T5" fmla="*/ 710 h 1240"/>
                <a:gd name="T6" fmla="*/ 552 w 3480"/>
                <a:gd name="T7" fmla="*/ 710 h 1240"/>
                <a:gd name="T8" fmla="*/ 2328 w 3480"/>
                <a:gd name="T9" fmla="*/ 710 h 1240"/>
                <a:gd name="T10" fmla="*/ 2568 w 3480"/>
                <a:gd name="T11" fmla="*/ 586 h 1240"/>
                <a:gd name="T12" fmla="*/ 2568 w 3480"/>
                <a:gd name="T13" fmla="*/ 309 h 1240"/>
                <a:gd name="T14" fmla="*/ 2424 w 3480"/>
                <a:gd name="T15" fmla="*/ 92 h 1240"/>
                <a:gd name="T16" fmla="*/ 2568 w 3480"/>
                <a:gd name="T17" fmla="*/ 123 h 1240"/>
                <a:gd name="T18" fmla="*/ 2664 w 3480"/>
                <a:gd name="T19" fmla="*/ 309 h 1240"/>
                <a:gd name="T20" fmla="*/ 2664 w 3480"/>
                <a:gd name="T21" fmla="*/ 710 h 1240"/>
                <a:gd name="T22" fmla="*/ 3192 w 3480"/>
                <a:gd name="T23" fmla="*/ 710 h 1240"/>
                <a:gd name="T24" fmla="*/ 3432 w 3480"/>
                <a:gd name="T25" fmla="*/ 678 h 1240"/>
                <a:gd name="T26" fmla="*/ 3480 w 3480"/>
                <a:gd name="T27" fmla="*/ 0 h 12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80" h="1240">
                  <a:moveTo>
                    <a:pt x="24" y="576"/>
                  </a:moveTo>
                  <a:cubicBezTo>
                    <a:pt x="12" y="724"/>
                    <a:pt x="0" y="872"/>
                    <a:pt x="24" y="960"/>
                  </a:cubicBezTo>
                  <a:cubicBezTo>
                    <a:pt x="48" y="1048"/>
                    <a:pt x="80" y="1080"/>
                    <a:pt x="168" y="1104"/>
                  </a:cubicBezTo>
                  <a:cubicBezTo>
                    <a:pt x="256" y="1128"/>
                    <a:pt x="192" y="1104"/>
                    <a:pt x="552" y="1104"/>
                  </a:cubicBezTo>
                  <a:cubicBezTo>
                    <a:pt x="912" y="1104"/>
                    <a:pt x="1992" y="1136"/>
                    <a:pt x="2328" y="1104"/>
                  </a:cubicBezTo>
                  <a:cubicBezTo>
                    <a:pt x="2664" y="1072"/>
                    <a:pt x="2528" y="1016"/>
                    <a:pt x="2568" y="912"/>
                  </a:cubicBezTo>
                  <a:cubicBezTo>
                    <a:pt x="2608" y="808"/>
                    <a:pt x="2592" y="608"/>
                    <a:pt x="2568" y="480"/>
                  </a:cubicBezTo>
                  <a:cubicBezTo>
                    <a:pt x="2544" y="352"/>
                    <a:pt x="2424" y="192"/>
                    <a:pt x="2424" y="144"/>
                  </a:cubicBezTo>
                  <a:cubicBezTo>
                    <a:pt x="2424" y="96"/>
                    <a:pt x="2528" y="136"/>
                    <a:pt x="2568" y="192"/>
                  </a:cubicBezTo>
                  <a:cubicBezTo>
                    <a:pt x="2608" y="248"/>
                    <a:pt x="2648" y="328"/>
                    <a:pt x="2664" y="480"/>
                  </a:cubicBezTo>
                  <a:cubicBezTo>
                    <a:pt x="2680" y="632"/>
                    <a:pt x="2576" y="1000"/>
                    <a:pt x="2664" y="1104"/>
                  </a:cubicBezTo>
                  <a:cubicBezTo>
                    <a:pt x="2752" y="1208"/>
                    <a:pt x="3064" y="1112"/>
                    <a:pt x="3192" y="1104"/>
                  </a:cubicBezTo>
                  <a:cubicBezTo>
                    <a:pt x="3320" y="1096"/>
                    <a:pt x="3384" y="1240"/>
                    <a:pt x="3432" y="1056"/>
                  </a:cubicBezTo>
                  <a:cubicBezTo>
                    <a:pt x="3480" y="872"/>
                    <a:pt x="3480" y="436"/>
                    <a:pt x="348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9" name="Text Box 83"/>
            <p:cNvSpPr txBox="1">
              <a:spLocks noChangeArrowheads="1"/>
            </p:cNvSpPr>
            <p:nvPr/>
          </p:nvSpPr>
          <p:spPr bwMode="auto">
            <a:xfrm>
              <a:off x="1968" y="3168"/>
              <a:ext cx="19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将数据读入内存</a:t>
              </a:r>
              <a:endParaRPr lang="zh-CN" altLang="en-US" sz="1800" b="1"/>
            </a:p>
          </p:txBody>
        </p:sp>
      </p:grpSp>
      <p:sp>
        <p:nvSpPr>
          <p:cNvPr id="327766" name="Rectangle 86"/>
          <p:cNvSpPr>
            <a:spLocks noChangeArrowheads="1"/>
          </p:cNvSpPr>
          <p:nvPr/>
        </p:nvSpPr>
        <p:spPr bwMode="auto">
          <a:xfrm>
            <a:off x="8655050" y="2895600"/>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7767" name="Rectangle 87"/>
          <p:cNvSpPr>
            <a:spLocks noChangeArrowheads="1"/>
          </p:cNvSpPr>
          <p:nvPr/>
        </p:nvSpPr>
        <p:spPr bwMode="auto">
          <a:xfrm>
            <a:off x="8655050" y="2819400"/>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7768" name="Rectangle 88"/>
          <p:cNvSpPr>
            <a:spLocks noChangeArrowheads="1"/>
          </p:cNvSpPr>
          <p:nvPr/>
        </p:nvSpPr>
        <p:spPr bwMode="auto">
          <a:xfrm>
            <a:off x="8655050" y="2743200"/>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grpSp>
        <p:nvGrpSpPr>
          <p:cNvPr id="327772" name="Group 92"/>
          <p:cNvGrpSpPr/>
          <p:nvPr/>
        </p:nvGrpSpPr>
        <p:grpSpPr bwMode="auto">
          <a:xfrm>
            <a:off x="2438400" y="5029201"/>
            <a:ext cx="7315200" cy="479425"/>
            <a:chOff x="576" y="3220"/>
            <a:chExt cx="4608" cy="302"/>
          </a:xfrm>
        </p:grpSpPr>
        <p:sp>
          <p:nvSpPr>
            <p:cNvPr id="104466" name="Rectangle 90"/>
            <p:cNvSpPr>
              <a:spLocks noChangeArrowheads="1"/>
            </p:cNvSpPr>
            <p:nvPr/>
          </p:nvSpPr>
          <p:spPr bwMode="auto">
            <a:xfrm>
              <a:off x="576" y="3220"/>
              <a:ext cx="4608"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lvl="1">
                <a:lnSpc>
                  <a:spcPct val="140000"/>
                </a:lnSpc>
                <a:spcBef>
                  <a:spcPct val="0"/>
                </a:spcBef>
                <a:buFontTx/>
                <a:buNone/>
              </a:pPr>
              <a:r>
                <a:rPr lang="zh-CN" altLang="en-US" sz="1800" b="1">
                  <a:sym typeface="Symbol" panose="05050102010706020507" pitchFamily="18" charset="2"/>
                </a:rPr>
                <a:t>每个字节从缓存移动内存都由</a:t>
              </a:r>
              <a:r>
                <a:rPr lang="en-US" altLang="zh-CN" sz="1800" b="1">
                  <a:sym typeface="Symbol" panose="05050102010706020507" pitchFamily="18" charset="2"/>
                </a:rPr>
                <a:t>CPU</a:t>
              </a:r>
              <a:r>
                <a:rPr lang="zh-CN" altLang="en-US" sz="1800" b="1">
                  <a:sym typeface="Symbol" panose="05050102010706020507" pitchFamily="18" charset="2"/>
                </a:rPr>
                <a:t>负责完成</a:t>
              </a:r>
              <a:endParaRPr lang="zh-CN" altLang="en-US" sz="1800" b="1">
                <a:sym typeface="Symbol" panose="05050102010706020507" pitchFamily="18" charset="2"/>
              </a:endParaRPr>
            </a:p>
          </p:txBody>
        </p:sp>
        <p:pic>
          <p:nvPicPr>
            <p:cNvPr id="104467" name="Picture 9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 y="33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773" name="AutoShape 93"/>
          <p:cNvSpPr>
            <a:spLocks noChangeArrowheads="1"/>
          </p:cNvSpPr>
          <p:nvPr/>
        </p:nvSpPr>
        <p:spPr bwMode="auto">
          <a:xfrm rot="10800000">
            <a:off x="4419600" y="5638800"/>
            <a:ext cx="5334000" cy="914400"/>
          </a:xfrm>
          <a:prstGeom prst="wedgeRoundRectCallout">
            <a:avLst>
              <a:gd name="adj1" fmla="val 472"/>
              <a:gd name="adj2" fmla="val 70481"/>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可以设计有一定处理能力的外围设备，将一些简单任务交给它</a:t>
            </a:r>
            <a:r>
              <a:rPr lang="en-US" altLang="zh-CN" sz="1800" b="1"/>
              <a:t>!</a:t>
            </a:r>
            <a:endParaRPr lang="en-US" altLang="zh-CN"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683"/>
                                        </p:tgtEl>
                                        <p:attrNameLst>
                                          <p:attrName>style.visibility</p:attrName>
                                        </p:attrNameLst>
                                      </p:cBhvr>
                                      <p:to>
                                        <p:strVal val="visible"/>
                                      </p:to>
                                    </p:set>
                                    <p:animEffect transition="in" filter="dissolve">
                                      <p:cBhvr>
                                        <p:cTn id="7" dur="500"/>
                                        <p:tgtEl>
                                          <p:spTgt spid="3276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7748"/>
                                        </p:tgtEl>
                                        <p:attrNameLst>
                                          <p:attrName>style.visibility</p:attrName>
                                        </p:attrNameLst>
                                      </p:cBhvr>
                                      <p:to>
                                        <p:strVal val="visible"/>
                                      </p:to>
                                    </p:set>
                                    <p:animEffect transition="in" filter="dissolve">
                                      <p:cBhvr>
                                        <p:cTn id="12" dur="500"/>
                                        <p:tgtEl>
                                          <p:spTgt spid="3277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27747"/>
                                        </p:tgtEl>
                                        <p:attrNameLst>
                                          <p:attrName>style.visibility</p:attrName>
                                        </p:attrNameLst>
                                      </p:cBhvr>
                                      <p:to>
                                        <p:strVal val="visible"/>
                                      </p:to>
                                    </p:set>
                                    <p:animEffect transition="in" filter="dissolve">
                                      <p:cBhvr>
                                        <p:cTn id="17" dur="500"/>
                                        <p:tgtEl>
                                          <p:spTgt spid="327747"/>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7.22222E-6 -1.15607E-7 L -7.22222E-6 0.12208 " pathEditMode="relative" ptsTypes="AA">
                                      <p:cBhvr>
                                        <p:cTn id="21" dur="2000" fill="hold"/>
                                        <p:tgtEl>
                                          <p:spTgt spid="327747"/>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17" presetClass="entr" presetSubtype="2" fill="hold" nodeType="clickEffect">
                                  <p:stCondLst>
                                    <p:cond delay="0"/>
                                  </p:stCondLst>
                                  <p:childTnLst>
                                    <p:set>
                                      <p:cBhvr>
                                        <p:cTn id="25" dur="1" fill="hold">
                                          <p:stCondLst>
                                            <p:cond delay="0"/>
                                          </p:stCondLst>
                                        </p:cTn>
                                        <p:tgtEl>
                                          <p:spTgt spid="327751"/>
                                        </p:tgtEl>
                                        <p:attrNameLst>
                                          <p:attrName>style.visibility</p:attrName>
                                        </p:attrNameLst>
                                      </p:cBhvr>
                                      <p:to>
                                        <p:strVal val="visible"/>
                                      </p:to>
                                    </p:set>
                                    <p:anim calcmode="lin" valueType="num">
                                      <p:cBhvr>
                                        <p:cTn id="26" dur="500" fill="hold"/>
                                        <p:tgtEl>
                                          <p:spTgt spid="327751"/>
                                        </p:tgtEl>
                                        <p:attrNameLst>
                                          <p:attrName>ppt_x</p:attrName>
                                        </p:attrNameLst>
                                      </p:cBhvr>
                                      <p:tavLst>
                                        <p:tav tm="0">
                                          <p:val>
                                            <p:strVal val="#ppt_x+#ppt_w/2"/>
                                          </p:val>
                                        </p:tav>
                                        <p:tav tm="100000">
                                          <p:val>
                                            <p:strVal val="#ppt_x"/>
                                          </p:val>
                                        </p:tav>
                                      </p:tavLst>
                                    </p:anim>
                                    <p:anim calcmode="lin" valueType="num">
                                      <p:cBhvr>
                                        <p:cTn id="27" dur="500" fill="hold"/>
                                        <p:tgtEl>
                                          <p:spTgt spid="327751"/>
                                        </p:tgtEl>
                                        <p:attrNameLst>
                                          <p:attrName>ppt_y</p:attrName>
                                        </p:attrNameLst>
                                      </p:cBhvr>
                                      <p:tavLst>
                                        <p:tav tm="0">
                                          <p:val>
                                            <p:strVal val="#ppt_y"/>
                                          </p:val>
                                        </p:tav>
                                        <p:tav tm="100000">
                                          <p:val>
                                            <p:strVal val="#ppt_y"/>
                                          </p:val>
                                        </p:tav>
                                      </p:tavLst>
                                    </p:anim>
                                    <p:anim calcmode="lin" valueType="num">
                                      <p:cBhvr>
                                        <p:cTn id="28" dur="500" fill="hold"/>
                                        <p:tgtEl>
                                          <p:spTgt spid="327751"/>
                                        </p:tgtEl>
                                        <p:attrNameLst>
                                          <p:attrName>ppt_w</p:attrName>
                                        </p:attrNameLst>
                                      </p:cBhvr>
                                      <p:tavLst>
                                        <p:tav tm="0">
                                          <p:val>
                                            <p:fltVal val="0"/>
                                          </p:val>
                                        </p:tav>
                                        <p:tav tm="100000">
                                          <p:val>
                                            <p:strVal val="#ppt_w"/>
                                          </p:val>
                                        </p:tav>
                                      </p:tavLst>
                                    </p:anim>
                                    <p:anim calcmode="lin" valueType="num">
                                      <p:cBhvr>
                                        <p:cTn id="29" dur="500" fill="hold"/>
                                        <p:tgtEl>
                                          <p:spTgt spid="327751"/>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32774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32775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2775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2775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2775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7" presetClass="entr" presetSubtype="8" fill="hold" nodeType="clickEffect">
                                  <p:stCondLst>
                                    <p:cond delay="0"/>
                                  </p:stCondLst>
                                  <p:childTnLst>
                                    <p:set>
                                      <p:cBhvr>
                                        <p:cTn id="45" dur="1" fill="hold">
                                          <p:stCondLst>
                                            <p:cond delay="0"/>
                                          </p:stCondLst>
                                        </p:cTn>
                                        <p:tgtEl>
                                          <p:spTgt spid="327764"/>
                                        </p:tgtEl>
                                        <p:attrNameLst>
                                          <p:attrName>style.visibility</p:attrName>
                                        </p:attrNameLst>
                                      </p:cBhvr>
                                      <p:to>
                                        <p:strVal val="visible"/>
                                      </p:to>
                                    </p:set>
                                    <p:anim calcmode="lin" valueType="num">
                                      <p:cBhvr>
                                        <p:cTn id="46" dur="500" fill="hold"/>
                                        <p:tgtEl>
                                          <p:spTgt spid="327764"/>
                                        </p:tgtEl>
                                        <p:attrNameLst>
                                          <p:attrName>ppt_x</p:attrName>
                                        </p:attrNameLst>
                                      </p:cBhvr>
                                      <p:tavLst>
                                        <p:tav tm="0">
                                          <p:val>
                                            <p:strVal val="#ppt_x-#ppt_w/2"/>
                                          </p:val>
                                        </p:tav>
                                        <p:tav tm="100000">
                                          <p:val>
                                            <p:strVal val="#ppt_x"/>
                                          </p:val>
                                        </p:tav>
                                      </p:tavLst>
                                    </p:anim>
                                    <p:anim calcmode="lin" valueType="num">
                                      <p:cBhvr>
                                        <p:cTn id="47" dur="500" fill="hold"/>
                                        <p:tgtEl>
                                          <p:spTgt spid="327764"/>
                                        </p:tgtEl>
                                        <p:attrNameLst>
                                          <p:attrName>ppt_y</p:attrName>
                                        </p:attrNameLst>
                                      </p:cBhvr>
                                      <p:tavLst>
                                        <p:tav tm="0">
                                          <p:val>
                                            <p:strVal val="#ppt_y"/>
                                          </p:val>
                                        </p:tav>
                                        <p:tav tm="100000">
                                          <p:val>
                                            <p:strVal val="#ppt_y"/>
                                          </p:val>
                                        </p:tav>
                                      </p:tavLst>
                                    </p:anim>
                                    <p:anim calcmode="lin" valueType="num">
                                      <p:cBhvr>
                                        <p:cTn id="48" dur="500" fill="hold"/>
                                        <p:tgtEl>
                                          <p:spTgt spid="327764"/>
                                        </p:tgtEl>
                                        <p:attrNameLst>
                                          <p:attrName>ppt_w</p:attrName>
                                        </p:attrNameLst>
                                      </p:cBhvr>
                                      <p:tavLst>
                                        <p:tav tm="0">
                                          <p:val>
                                            <p:fltVal val="0"/>
                                          </p:val>
                                        </p:tav>
                                        <p:tav tm="100000">
                                          <p:val>
                                            <p:strVal val="#ppt_w"/>
                                          </p:val>
                                        </p:tav>
                                      </p:tavLst>
                                    </p:anim>
                                    <p:anim calcmode="lin" valueType="num">
                                      <p:cBhvr>
                                        <p:cTn id="49" dur="500" fill="hold"/>
                                        <p:tgtEl>
                                          <p:spTgt spid="327764"/>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2775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27758"/>
                                        </p:tgtEl>
                                        <p:attrNameLst>
                                          <p:attrName>style.visibility</p:attrName>
                                        </p:attrNameLst>
                                      </p:cBhvr>
                                      <p:to>
                                        <p:strVal val="visible"/>
                                      </p:to>
                                    </p:set>
                                    <p:animEffect transition="in" filter="dissolve">
                                      <p:cBhvr>
                                        <p:cTn id="58" dur="500"/>
                                        <p:tgtEl>
                                          <p:spTgt spid="32775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32775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327766"/>
                                        </p:tgtEl>
                                        <p:attrNameLst>
                                          <p:attrName>style.visibility</p:attrName>
                                        </p:attrNameLst>
                                      </p:cBhvr>
                                      <p:to>
                                        <p:strVal val="visible"/>
                                      </p:to>
                                    </p:set>
                                    <p:animEffect transition="in" filter="dissolve">
                                      <p:cBhvr>
                                        <p:cTn id="67" dur="500"/>
                                        <p:tgtEl>
                                          <p:spTgt spid="327766"/>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32775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327767"/>
                                        </p:tgtEl>
                                        <p:attrNameLst>
                                          <p:attrName>style.visibility</p:attrName>
                                        </p:attrNameLst>
                                      </p:cBhvr>
                                      <p:to>
                                        <p:strVal val="visible"/>
                                      </p:to>
                                    </p:set>
                                    <p:animEffect transition="in" filter="dissolve">
                                      <p:cBhvr>
                                        <p:cTn id="76" dur="500"/>
                                        <p:tgtEl>
                                          <p:spTgt spid="327767"/>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32775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327768"/>
                                        </p:tgtEl>
                                        <p:attrNameLst>
                                          <p:attrName>style.visibility</p:attrName>
                                        </p:attrNameLst>
                                      </p:cBhvr>
                                      <p:to>
                                        <p:strVal val="visible"/>
                                      </p:to>
                                    </p:set>
                                    <p:animEffect transition="in" filter="dissolve">
                                      <p:cBhvr>
                                        <p:cTn id="85" dur="500"/>
                                        <p:tgtEl>
                                          <p:spTgt spid="327768"/>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27772"/>
                                        </p:tgtEl>
                                        <p:attrNameLst>
                                          <p:attrName>style.visibility</p:attrName>
                                        </p:attrNameLst>
                                      </p:cBhvr>
                                      <p:to>
                                        <p:strVal val="visible"/>
                                      </p:to>
                                    </p:set>
                                    <p:animEffect transition="in" filter="dissolve">
                                      <p:cBhvr>
                                        <p:cTn id="90" dur="500"/>
                                        <p:tgtEl>
                                          <p:spTgt spid="327772"/>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327773"/>
                                        </p:tgtEl>
                                        <p:attrNameLst>
                                          <p:attrName>style.visibility</p:attrName>
                                        </p:attrNameLst>
                                      </p:cBhvr>
                                      <p:to>
                                        <p:strVal val="visible"/>
                                      </p:to>
                                    </p:set>
                                    <p:animEffect transition="in" filter="dissolve">
                                      <p:cBhvr>
                                        <p:cTn id="95" dur="500"/>
                                        <p:tgtEl>
                                          <p:spTgt spid="327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3" grpId="0"/>
      <p:bldP spid="32777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733800" y="356945"/>
            <a:ext cx="4528804" cy="56630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p>
            <a:pPr algn="l">
              <a:lnSpc>
                <a:spcPct val="110000"/>
              </a:lnSpc>
              <a:buSzPct val="70000"/>
            </a:pPr>
            <a:r>
              <a:rPr lang="en-US" altLang="zh-CN" sz="2800" b="1" kern="1200" dirty="0">
                <a:solidFill>
                  <a:schemeClr val="accent2"/>
                </a:solidFill>
                <a:latin typeface="微软雅黑" panose="020B0503020204020204" pitchFamily="34" charset="-122"/>
                <a:ea typeface="微软雅黑" panose="020B0503020204020204" pitchFamily="34" charset="-122"/>
                <a:cs typeface="+mn-cs"/>
              </a:rPr>
              <a:t>I/O</a:t>
            </a:r>
            <a:r>
              <a:rPr lang="zh-CN" altLang="en-US" sz="2800" b="1" kern="1200" dirty="0">
                <a:solidFill>
                  <a:schemeClr val="accent2"/>
                </a:solidFill>
                <a:latin typeface="微软雅黑" panose="020B0503020204020204" pitchFamily="34" charset="-122"/>
                <a:ea typeface="微软雅黑" panose="020B0503020204020204" pitchFamily="34" charset="-122"/>
                <a:cs typeface="+mn-cs"/>
              </a:rPr>
              <a:t>系统发完命令后做什么</a:t>
            </a:r>
            <a:r>
              <a:rPr lang="en-US" altLang="zh-CN" sz="2800" b="1" kern="1200" dirty="0">
                <a:solidFill>
                  <a:schemeClr val="accent2"/>
                </a:solidFill>
                <a:latin typeface="微软雅黑" panose="020B0503020204020204" pitchFamily="34" charset="-122"/>
                <a:ea typeface="微软雅黑" panose="020B0503020204020204" pitchFamily="34" charset="-122"/>
                <a:cs typeface="+mn-cs"/>
              </a:rPr>
              <a:t>?</a:t>
            </a:r>
            <a:endParaRPr lang="en-US" altLang="zh-CN" sz="28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329731" name="Rectangle 3"/>
          <p:cNvSpPr>
            <a:spLocks noChangeArrowheads="1"/>
          </p:cNvSpPr>
          <p:nvPr/>
        </p:nvSpPr>
        <p:spPr bwMode="auto">
          <a:xfrm>
            <a:off x="1066800" y="1219200"/>
            <a:ext cx="9296401"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30000"/>
              </a:lnSpc>
              <a:buClr>
                <a:srgbClr val="993300"/>
              </a:buClr>
              <a:buSzPct val="90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方案</a:t>
            </a:r>
            <a:r>
              <a:rPr lang="en-US" altLang="zh-CN" sz="2800" b="1" dirty="0">
                <a:solidFill>
                  <a:srgbClr val="FF0000"/>
                </a:solidFill>
                <a:latin typeface="微软雅黑" panose="020B0503020204020204" pitchFamily="34" charset="-122"/>
                <a:ea typeface="微软雅黑" panose="020B0503020204020204" pitchFamily="34" charset="-122"/>
              </a:rPr>
              <a:t>3: </a:t>
            </a:r>
            <a:r>
              <a:rPr lang="zh-CN" altLang="en-US" sz="2800" b="1" dirty="0">
                <a:latin typeface="微软雅黑" panose="020B0503020204020204" pitchFamily="34" charset="-122"/>
                <a:ea typeface="微软雅黑" panose="020B0503020204020204" pitchFamily="34" charset="-122"/>
              </a:rPr>
              <a:t>简单任务自己做，完成了告诉</a:t>
            </a:r>
            <a:r>
              <a:rPr lang="en-US" altLang="zh-CN" sz="2800" b="1" dirty="0">
                <a:latin typeface="微软雅黑" panose="020B0503020204020204" pitchFamily="34" charset="-122"/>
                <a:ea typeface="微软雅黑" panose="020B0503020204020204" pitchFamily="34" charset="-122"/>
              </a:rPr>
              <a:t>CPU</a:t>
            </a:r>
            <a:r>
              <a:rPr lang="zh-CN" altLang="en-US" sz="2800" b="1" dirty="0">
                <a:latin typeface="微软雅黑" panose="020B0503020204020204" pitchFamily="34" charset="-122"/>
                <a:ea typeface="微软雅黑" panose="020B0503020204020204" pitchFamily="34" charset="-122"/>
              </a:rPr>
              <a:t>一声</a:t>
            </a:r>
            <a:r>
              <a:rPr lang="en-US" altLang="zh-CN"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grpSp>
        <p:nvGrpSpPr>
          <p:cNvPr id="329772" name="Group 44"/>
          <p:cNvGrpSpPr/>
          <p:nvPr/>
        </p:nvGrpSpPr>
        <p:grpSpPr bwMode="auto">
          <a:xfrm>
            <a:off x="2438400" y="1905001"/>
            <a:ext cx="7315200" cy="479425"/>
            <a:chOff x="576" y="3220"/>
            <a:chExt cx="4608" cy="302"/>
          </a:xfrm>
        </p:grpSpPr>
        <p:sp>
          <p:nvSpPr>
            <p:cNvPr id="105531" name="Rectangle 45"/>
            <p:cNvSpPr>
              <a:spLocks noChangeArrowheads="1"/>
            </p:cNvSpPr>
            <p:nvPr/>
          </p:nvSpPr>
          <p:spPr bwMode="auto">
            <a:xfrm>
              <a:off x="576" y="3220"/>
              <a:ext cx="4608"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lvl="1">
                <a:lnSpc>
                  <a:spcPct val="140000"/>
                </a:lnSpc>
                <a:spcBef>
                  <a:spcPct val="0"/>
                </a:spcBef>
                <a:buFontTx/>
                <a:buNone/>
              </a:pPr>
              <a:r>
                <a:rPr lang="zh-CN" altLang="en-US" sz="1800" b="1">
                  <a:sym typeface="Symbol" panose="05050102010706020507" pitchFamily="18" charset="2"/>
                </a:rPr>
                <a:t>引入</a:t>
              </a:r>
              <a:r>
                <a:rPr lang="en-US" altLang="zh-CN" sz="1800" b="1">
                  <a:sym typeface="Symbol" panose="05050102010706020507" pitchFamily="18" charset="2"/>
                </a:rPr>
                <a:t>DMA(</a:t>
              </a:r>
              <a:r>
                <a:rPr lang="zh-CN" altLang="en-US" sz="1800" b="1">
                  <a:sym typeface="Symbol" panose="05050102010706020507" pitchFamily="18" charset="2"/>
                </a:rPr>
                <a:t>直接内存存取</a:t>
              </a:r>
              <a:r>
                <a:rPr lang="en-US" altLang="zh-CN" sz="1800" b="1">
                  <a:sym typeface="Symbol" panose="05050102010706020507" pitchFamily="18" charset="2"/>
                </a:rPr>
                <a:t>)</a:t>
              </a:r>
              <a:endParaRPr lang="en-US" altLang="zh-CN" sz="1800" b="1">
                <a:sym typeface="Symbol" panose="05050102010706020507" pitchFamily="18" charset="2"/>
              </a:endParaRPr>
            </a:p>
          </p:txBody>
        </p:sp>
        <p:pic>
          <p:nvPicPr>
            <p:cNvPr id="105532" name="Picture 4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 y="33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831" name="Group 103"/>
          <p:cNvGrpSpPr/>
          <p:nvPr/>
        </p:nvGrpSpPr>
        <p:grpSpPr bwMode="auto">
          <a:xfrm>
            <a:off x="2438400" y="1951038"/>
            <a:ext cx="8001000" cy="3417888"/>
            <a:chOff x="576" y="1325"/>
            <a:chExt cx="5040" cy="2153"/>
          </a:xfrm>
        </p:grpSpPr>
        <p:sp>
          <p:nvSpPr>
            <p:cNvPr id="105505" name="Text Box 54"/>
            <p:cNvSpPr txBox="1">
              <a:spLocks noChangeArrowheads="1"/>
            </p:cNvSpPr>
            <p:nvPr/>
          </p:nvSpPr>
          <p:spPr bwMode="auto">
            <a:xfrm>
              <a:off x="4848" y="3245"/>
              <a:ext cx="7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总线</a:t>
              </a:r>
              <a:endParaRPr lang="zh-CN" altLang="en-US" sz="1800" b="1"/>
            </a:p>
          </p:txBody>
        </p:sp>
        <p:grpSp>
          <p:nvGrpSpPr>
            <p:cNvPr id="105506" name="Group 92"/>
            <p:cNvGrpSpPr/>
            <p:nvPr/>
          </p:nvGrpSpPr>
          <p:grpSpPr bwMode="auto">
            <a:xfrm>
              <a:off x="576" y="1325"/>
              <a:ext cx="4896" cy="1920"/>
              <a:chOff x="576" y="1325"/>
              <a:chExt cx="4896" cy="1920"/>
            </a:xfrm>
          </p:grpSpPr>
          <p:grpSp>
            <p:nvGrpSpPr>
              <p:cNvPr id="105507" name="Group 90"/>
              <p:cNvGrpSpPr/>
              <p:nvPr/>
            </p:nvGrpSpPr>
            <p:grpSpPr bwMode="auto">
              <a:xfrm>
                <a:off x="576" y="1325"/>
                <a:ext cx="4896" cy="1920"/>
                <a:chOff x="576" y="1325"/>
                <a:chExt cx="4896" cy="1920"/>
              </a:xfrm>
            </p:grpSpPr>
            <p:grpSp>
              <p:nvGrpSpPr>
                <p:cNvPr id="105509" name="Group 89"/>
                <p:cNvGrpSpPr/>
                <p:nvPr/>
              </p:nvGrpSpPr>
              <p:grpSpPr bwMode="auto">
                <a:xfrm>
                  <a:off x="576" y="1325"/>
                  <a:ext cx="4896" cy="1920"/>
                  <a:chOff x="576" y="1325"/>
                  <a:chExt cx="4896" cy="1920"/>
                </a:xfrm>
              </p:grpSpPr>
              <p:sp>
                <p:nvSpPr>
                  <p:cNvPr id="105514" name="AutoShape 55"/>
                  <p:cNvSpPr>
                    <a:spLocks noChangeArrowheads="1"/>
                  </p:cNvSpPr>
                  <p:nvPr/>
                </p:nvSpPr>
                <p:spPr bwMode="auto">
                  <a:xfrm rot="5400000">
                    <a:off x="2928" y="701"/>
                    <a:ext cx="192" cy="4896"/>
                  </a:xfrm>
                  <a:prstGeom prst="can">
                    <a:avLst>
                      <a:gd name="adj" fmla="val 54069"/>
                    </a:avLst>
                  </a:prstGeom>
                  <a:gradFill rotWithShape="1">
                    <a:gsLst>
                      <a:gs pos="0">
                        <a:srgbClr val="EAEAEA"/>
                      </a:gs>
                      <a:gs pos="50000">
                        <a:srgbClr val="6C6C6C"/>
                      </a:gs>
                      <a:gs pos="100000">
                        <a:srgbClr val="EAEAEA"/>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15" name="Rectangle 80"/>
                  <p:cNvSpPr>
                    <a:spLocks noChangeArrowheads="1"/>
                  </p:cNvSpPr>
                  <p:nvPr/>
                </p:nvSpPr>
                <p:spPr bwMode="auto">
                  <a:xfrm>
                    <a:off x="1968" y="2016"/>
                    <a:ext cx="768" cy="864"/>
                  </a:xfrm>
                  <a:prstGeom prst="rect">
                    <a:avLst/>
                  </a:prstGeom>
                  <a:solidFill>
                    <a:schemeClr val="bg1"/>
                  </a:solidFill>
                  <a:ln w="28575" algn="ctr">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16" name="AutoShape 81"/>
                  <p:cNvSpPr>
                    <a:spLocks noChangeArrowheads="1"/>
                  </p:cNvSpPr>
                  <p:nvPr/>
                </p:nvSpPr>
                <p:spPr bwMode="auto">
                  <a:xfrm>
                    <a:off x="2256" y="2880"/>
                    <a:ext cx="192" cy="240"/>
                  </a:xfrm>
                  <a:prstGeom prst="upDownArrow">
                    <a:avLst>
                      <a:gd name="adj1" fmla="val 50000"/>
                      <a:gd name="adj2" fmla="val 25000"/>
                    </a:avLst>
                  </a:prstGeom>
                  <a:solidFill>
                    <a:srgbClr val="EAEAEA"/>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17" name="Rectangle 48"/>
                  <p:cNvSpPr>
                    <a:spLocks noChangeArrowheads="1"/>
                  </p:cNvSpPr>
                  <p:nvPr/>
                </p:nvSpPr>
                <p:spPr bwMode="auto">
                  <a:xfrm>
                    <a:off x="3100" y="1997"/>
                    <a:ext cx="768" cy="864"/>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18" name="AutoShape 49"/>
                  <p:cNvSpPr>
                    <a:spLocks noChangeArrowheads="1"/>
                  </p:cNvSpPr>
                  <p:nvPr/>
                </p:nvSpPr>
                <p:spPr bwMode="auto">
                  <a:xfrm>
                    <a:off x="3216" y="1325"/>
                    <a:ext cx="528" cy="528"/>
                  </a:xfrm>
                  <a:prstGeom prst="can">
                    <a:avLst>
                      <a:gd name="adj" fmla="val 25000"/>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19" name="Text Box 50"/>
                  <p:cNvSpPr txBox="1">
                    <a:spLocks noChangeArrowheads="1"/>
                  </p:cNvSpPr>
                  <p:nvPr/>
                </p:nvSpPr>
                <p:spPr bwMode="auto">
                  <a:xfrm>
                    <a:off x="3648" y="1373"/>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2000" b="1"/>
                      <a:t>磁盘</a:t>
                    </a:r>
                    <a:endParaRPr lang="zh-CN" altLang="en-US" sz="2000" b="1"/>
                  </a:p>
                </p:txBody>
              </p:sp>
              <p:sp>
                <p:nvSpPr>
                  <p:cNvPr id="105520" name="Text Box 51"/>
                  <p:cNvSpPr txBox="1">
                    <a:spLocks noChangeArrowheads="1"/>
                  </p:cNvSpPr>
                  <p:nvPr/>
                </p:nvSpPr>
                <p:spPr bwMode="auto">
                  <a:xfrm>
                    <a:off x="3264" y="2563"/>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000" b="1"/>
                      <a:t>缓存</a:t>
                    </a:r>
                    <a:endParaRPr lang="zh-CN" altLang="en-US" sz="2000" b="1"/>
                  </a:p>
                </p:txBody>
              </p:sp>
              <p:sp>
                <p:nvSpPr>
                  <p:cNvPr id="105521" name="Rectangle 52"/>
                  <p:cNvSpPr>
                    <a:spLocks noChangeArrowheads="1"/>
                  </p:cNvSpPr>
                  <p:nvPr/>
                </p:nvSpPr>
                <p:spPr bwMode="auto">
                  <a:xfrm>
                    <a:off x="3264" y="2093"/>
                    <a:ext cx="452" cy="48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22" name="Text Box 53"/>
                  <p:cNvSpPr txBox="1">
                    <a:spLocks noChangeArrowheads="1"/>
                  </p:cNvSpPr>
                  <p:nvPr/>
                </p:nvSpPr>
                <p:spPr bwMode="auto">
                  <a:xfrm>
                    <a:off x="3866" y="1949"/>
                    <a:ext cx="31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000" b="1"/>
                      <a:t>磁盘控制器</a:t>
                    </a:r>
                    <a:endParaRPr lang="zh-CN" altLang="en-US" sz="2000" b="1"/>
                  </a:p>
                </p:txBody>
              </p:sp>
              <p:sp>
                <p:nvSpPr>
                  <p:cNvPr id="105523" name="AutoShape 56"/>
                  <p:cNvSpPr>
                    <a:spLocks noChangeArrowheads="1"/>
                  </p:cNvSpPr>
                  <p:nvPr/>
                </p:nvSpPr>
                <p:spPr bwMode="auto">
                  <a:xfrm>
                    <a:off x="3408" y="2861"/>
                    <a:ext cx="192" cy="240"/>
                  </a:xfrm>
                  <a:prstGeom prst="upDownArrow">
                    <a:avLst>
                      <a:gd name="adj1" fmla="val 50000"/>
                      <a:gd name="adj2" fmla="val 25000"/>
                    </a:avLst>
                  </a:prstGeom>
                  <a:solidFill>
                    <a:srgbClr val="EAEAEA"/>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24" name="Text Box 58"/>
                  <p:cNvSpPr txBox="1">
                    <a:spLocks noChangeArrowheads="1"/>
                  </p:cNvSpPr>
                  <p:nvPr/>
                </p:nvSpPr>
                <p:spPr bwMode="auto">
                  <a:xfrm>
                    <a:off x="5018" y="1997"/>
                    <a:ext cx="31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000" b="1"/>
                      <a:t>内存</a:t>
                    </a:r>
                    <a:endParaRPr lang="zh-CN" altLang="en-US" sz="2000" b="1"/>
                  </a:p>
                </p:txBody>
              </p:sp>
              <p:sp>
                <p:nvSpPr>
                  <p:cNvPr id="105525" name="Rectangle 59"/>
                  <p:cNvSpPr>
                    <a:spLocks noChangeArrowheads="1"/>
                  </p:cNvSpPr>
                  <p:nvPr/>
                </p:nvSpPr>
                <p:spPr bwMode="auto">
                  <a:xfrm>
                    <a:off x="672" y="1997"/>
                    <a:ext cx="768" cy="864"/>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26" name="Text Box 60"/>
                  <p:cNvSpPr txBox="1">
                    <a:spLocks noChangeArrowheads="1"/>
                  </p:cNvSpPr>
                  <p:nvPr/>
                </p:nvSpPr>
                <p:spPr bwMode="auto">
                  <a:xfrm>
                    <a:off x="1438" y="1997"/>
                    <a:ext cx="31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2000" b="1"/>
                      <a:t>CPU</a:t>
                    </a:r>
                    <a:endParaRPr lang="en-US" altLang="zh-CN" sz="2000" b="1"/>
                  </a:p>
                </p:txBody>
              </p:sp>
              <p:sp>
                <p:nvSpPr>
                  <p:cNvPr id="105527" name="AutoShape 61"/>
                  <p:cNvSpPr>
                    <a:spLocks noChangeArrowheads="1"/>
                  </p:cNvSpPr>
                  <p:nvPr/>
                </p:nvSpPr>
                <p:spPr bwMode="auto">
                  <a:xfrm>
                    <a:off x="960" y="2861"/>
                    <a:ext cx="192" cy="240"/>
                  </a:xfrm>
                  <a:prstGeom prst="upDownArrow">
                    <a:avLst>
                      <a:gd name="adj1" fmla="val 50000"/>
                      <a:gd name="adj2" fmla="val 25000"/>
                    </a:avLst>
                  </a:prstGeom>
                  <a:solidFill>
                    <a:srgbClr val="EAEAEA"/>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28" name="Rectangle 62"/>
                  <p:cNvSpPr>
                    <a:spLocks noChangeArrowheads="1"/>
                  </p:cNvSpPr>
                  <p:nvPr/>
                </p:nvSpPr>
                <p:spPr bwMode="auto">
                  <a:xfrm>
                    <a:off x="4272" y="1997"/>
                    <a:ext cx="768" cy="864"/>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29" name="AutoShape 63"/>
                  <p:cNvSpPr>
                    <a:spLocks noChangeArrowheads="1"/>
                  </p:cNvSpPr>
                  <p:nvPr/>
                </p:nvSpPr>
                <p:spPr bwMode="auto">
                  <a:xfrm>
                    <a:off x="4560" y="2861"/>
                    <a:ext cx="192" cy="240"/>
                  </a:xfrm>
                  <a:prstGeom prst="upDownArrow">
                    <a:avLst>
                      <a:gd name="adj1" fmla="val 50000"/>
                      <a:gd name="adj2" fmla="val 25000"/>
                    </a:avLst>
                  </a:prstGeom>
                  <a:solidFill>
                    <a:srgbClr val="EAEAEA"/>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30" name="Text Box 82"/>
                  <p:cNvSpPr txBox="1">
                    <a:spLocks noChangeArrowheads="1"/>
                  </p:cNvSpPr>
                  <p:nvPr/>
                </p:nvSpPr>
                <p:spPr bwMode="auto">
                  <a:xfrm>
                    <a:off x="2714" y="2016"/>
                    <a:ext cx="31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2000" b="1"/>
                      <a:t>DMA</a:t>
                    </a:r>
                    <a:endParaRPr lang="en-US" altLang="zh-CN" sz="2000" b="1"/>
                  </a:p>
                </p:txBody>
              </p:sp>
            </p:grpSp>
            <p:sp>
              <p:nvSpPr>
                <p:cNvPr id="105510" name="Rectangle 83"/>
                <p:cNvSpPr>
                  <a:spLocks noChangeArrowheads="1"/>
                </p:cNvSpPr>
                <p:nvPr/>
              </p:nvSpPr>
              <p:spPr bwMode="auto">
                <a:xfrm>
                  <a:off x="2064" y="2112"/>
                  <a:ext cx="576" cy="240"/>
                </a:xfrm>
                <a:prstGeom prst="rect">
                  <a:avLst/>
                </a:prstGeom>
                <a:solidFill>
                  <a:schemeClr val="bg1"/>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11" name="Text Box 84"/>
                <p:cNvSpPr txBox="1">
                  <a:spLocks noChangeArrowheads="1"/>
                </p:cNvSpPr>
                <p:nvPr/>
              </p:nvSpPr>
              <p:spPr bwMode="auto">
                <a:xfrm>
                  <a:off x="2140" y="2102"/>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000" b="1"/>
                    <a:t>地址</a:t>
                  </a:r>
                  <a:endParaRPr lang="zh-CN" altLang="en-US" sz="2000" b="1"/>
                </a:p>
              </p:txBody>
            </p:sp>
            <p:sp>
              <p:nvSpPr>
                <p:cNvPr id="105512" name="Rectangle 85"/>
                <p:cNvSpPr>
                  <a:spLocks noChangeArrowheads="1"/>
                </p:cNvSpPr>
                <p:nvPr/>
              </p:nvSpPr>
              <p:spPr bwMode="auto">
                <a:xfrm>
                  <a:off x="2064" y="2448"/>
                  <a:ext cx="576" cy="240"/>
                </a:xfrm>
                <a:prstGeom prst="rect">
                  <a:avLst/>
                </a:prstGeom>
                <a:solidFill>
                  <a:schemeClr val="bg1"/>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05513" name="Text Box 86"/>
                <p:cNvSpPr txBox="1">
                  <a:spLocks noChangeArrowheads="1"/>
                </p:cNvSpPr>
                <p:nvPr/>
              </p:nvSpPr>
              <p:spPr bwMode="auto">
                <a:xfrm>
                  <a:off x="2140" y="243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000" b="1"/>
                    <a:t>计数</a:t>
                  </a:r>
                  <a:endParaRPr lang="zh-CN" altLang="en-US" sz="2000" b="1"/>
                </a:p>
              </p:txBody>
            </p:sp>
          </p:grpSp>
          <p:sp>
            <p:nvSpPr>
              <p:cNvPr id="105508" name="AutoShape 57"/>
              <p:cNvSpPr>
                <a:spLocks noChangeArrowheads="1"/>
              </p:cNvSpPr>
              <p:nvPr/>
            </p:nvSpPr>
            <p:spPr bwMode="auto">
              <a:xfrm>
                <a:off x="3408" y="1853"/>
                <a:ext cx="144" cy="240"/>
              </a:xfrm>
              <a:prstGeom prst="upDownArrow">
                <a:avLst>
                  <a:gd name="adj1" fmla="val 50000"/>
                  <a:gd name="adj2" fmla="val 33333"/>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grpSp>
      </p:grpSp>
      <p:sp>
        <p:nvSpPr>
          <p:cNvPr id="329792" name="Rectangle 64"/>
          <p:cNvSpPr>
            <a:spLocks noChangeArrowheads="1"/>
          </p:cNvSpPr>
          <p:nvPr/>
        </p:nvSpPr>
        <p:spPr bwMode="auto">
          <a:xfrm>
            <a:off x="6705600" y="2332038"/>
            <a:ext cx="717550" cy="3048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grpSp>
        <p:nvGrpSpPr>
          <p:cNvPr id="329830" name="Group 102"/>
          <p:cNvGrpSpPr/>
          <p:nvPr/>
        </p:nvGrpSpPr>
        <p:grpSpPr bwMode="auto">
          <a:xfrm>
            <a:off x="3429000" y="4160838"/>
            <a:ext cx="1524000" cy="482600"/>
            <a:chOff x="1200" y="2717"/>
            <a:chExt cx="960" cy="304"/>
          </a:xfrm>
        </p:grpSpPr>
        <p:sp>
          <p:nvSpPr>
            <p:cNvPr id="105503" name="Freeform 66"/>
            <p:cNvSpPr/>
            <p:nvPr/>
          </p:nvSpPr>
          <p:spPr bwMode="auto">
            <a:xfrm>
              <a:off x="1200" y="2784"/>
              <a:ext cx="960" cy="237"/>
            </a:xfrm>
            <a:custGeom>
              <a:avLst/>
              <a:gdLst>
                <a:gd name="T0" fmla="*/ 15 w 2208"/>
                <a:gd name="T1" fmla="*/ 0 h 304"/>
                <a:gd name="T2" fmla="*/ 15 w 2208"/>
                <a:gd name="T3" fmla="*/ 54 h 304"/>
                <a:gd name="T4" fmla="*/ 14 w 2208"/>
                <a:gd name="T5" fmla="*/ 65 h 304"/>
                <a:gd name="T6" fmla="*/ 14 w 2208"/>
                <a:gd name="T7" fmla="*/ 65 h 304"/>
                <a:gd name="T8" fmla="*/ 10 w 2208"/>
                <a:gd name="T9" fmla="*/ 65 h 304"/>
                <a:gd name="T10" fmla="*/ 1 w 2208"/>
                <a:gd name="T11" fmla="*/ 65 h 304"/>
                <a:gd name="T12" fmla="*/ 0 w 2208"/>
                <a:gd name="T13" fmla="*/ 43 h 304"/>
                <a:gd name="T14" fmla="*/ 0 w 2208"/>
                <a:gd name="T15" fmla="*/ 0 h 3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08" h="304">
                  <a:moveTo>
                    <a:pt x="2200" y="0"/>
                  </a:moveTo>
                  <a:cubicBezTo>
                    <a:pt x="2204" y="96"/>
                    <a:pt x="2208" y="192"/>
                    <a:pt x="2200" y="240"/>
                  </a:cubicBezTo>
                  <a:cubicBezTo>
                    <a:pt x="2192" y="288"/>
                    <a:pt x="2176" y="280"/>
                    <a:pt x="2152" y="288"/>
                  </a:cubicBezTo>
                  <a:cubicBezTo>
                    <a:pt x="2128" y="296"/>
                    <a:pt x="2176" y="288"/>
                    <a:pt x="2056" y="288"/>
                  </a:cubicBezTo>
                  <a:cubicBezTo>
                    <a:pt x="1936" y="288"/>
                    <a:pt x="1736" y="288"/>
                    <a:pt x="1432" y="288"/>
                  </a:cubicBezTo>
                  <a:cubicBezTo>
                    <a:pt x="1128" y="288"/>
                    <a:pt x="464" y="304"/>
                    <a:pt x="232" y="288"/>
                  </a:cubicBezTo>
                  <a:cubicBezTo>
                    <a:pt x="0" y="272"/>
                    <a:pt x="72" y="240"/>
                    <a:pt x="40" y="192"/>
                  </a:cubicBezTo>
                  <a:cubicBezTo>
                    <a:pt x="8" y="144"/>
                    <a:pt x="24" y="72"/>
                    <a:pt x="4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4" name="Text Box 67"/>
            <p:cNvSpPr txBox="1">
              <a:spLocks noChangeArrowheads="1"/>
            </p:cNvSpPr>
            <p:nvPr/>
          </p:nvSpPr>
          <p:spPr bwMode="auto">
            <a:xfrm>
              <a:off x="1429" y="2717"/>
              <a:ext cx="63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solidFill>
                    <a:schemeClr val="accent2"/>
                  </a:solidFill>
                </a:rPr>
                <a:t>中断</a:t>
              </a:r>
              <a:endParaRPr lang="zh-CN" altLang="en-US" sz="1800" b="1">
                <a:solidFill>
                  <a:schemeClr val="accent2"/>
                </a:solidFill>
              </a:endParaRPr>
            </a:p>
          </p:txBody>
        </p:sp>
      </p:grpSp>
      <p:sp>
        <p:nvSpPr>
          <p:cNvPr id="329796" name="Rectangle 68"/>
          <p:cNvSpPr>
            <a:spLocks noChangeArrowheads="1"/>
          </p:cNvSpPr>
          <p:nvPr/>
        </p:nvSpPr>
        <p:spPr bwMode="auto">
          <a:xfrm>
            <a:off x="6705600" y="3170238"/>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9797" name="Rectangle 69"/>
          <p:cNvSpPr>
            <a:spLocks noChangeArrowheads="1"/>
          </p:cNvSpPr>
          <p:nvPr/>
        </p:nvSpPr>
        <p:spPr bwMode="auto">
          <a:xfrm>
            <a:off x="6705600" y="3246438"/>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9798" name="Rectangle 70"/>
          <p:cNvSpPr>
            <a:spLocks noChangeArrowheads="1"/>
          </p:cNvSpPr>
          <p:nvPr/>
        </p:nvSpPr>
        <p:spPr bwMode="auto">
          <a:xfrm>
            <a:off x="6705600" y="3322638"/>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9799" name="Rectangle 71"/>
          <p:cNvSpPr>
            <a:spLocks noChangeArrowheads="1"/>
          </p:cNvSpPr>
          <p:nvPr/>
        </p:nvSpPr>
        <p:spPr bwMode="auto">
          <a:xfrm>
            <a:off x="6705600" y="3398838"/>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9800" name="Rectangle 72"/>
          <p:cNvSpPr>
            <a:spLocks noChangeArrowheads="1"/>
          </p:cNvSpPr>
          <p:nvPr/>
        </p:nvSpPr>
        <p:spPr bwMode="auto">
          <a:xfrm>
            <a:off x="8578850" y="3398838"/>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9804" name="Rectangle 76"/>
          <p:cNvSpPr>
            <a:spLocks noChangeArrowheads="1"/>
          </p:cNvSpPr>
          <p:nvPr/>
        </p:nvSpPr>
        <p:spPr bwMode="auto">
          <a:xfrm>
            <a:off x="8578850" y="3322638"/>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9805" name="Rectangle 77"/>
          <p:cNvSpPr>
            <a:spLocks noChangeArrowheads="1"/>
          </p:cNvSpPr>
          <p:nvPr/>
        </p:nvSpPr>
        <p:spPr bwMode="auto">
          <a:xfrm>
            <a:off x="8578850" y="3246438"/>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329806" name="Rectangle 78"/>
          <p:cNvSpPr>
            <a:spLocks noChangeArrowheads="1"/>
          </p:cNvSpPr>
          <p:nvPr/>
        </p:nvSpPr>
        <p:spPr bwMode="auto">
          <a:xfrm>
            <a:off x="8578850" y="3170238"/>
            <a:ext cx="717550" cy="76200"/>
          </a:xfrm>
          <a:prstGeom prst="rect">
            <a:avLst/>
          </a:prstGeom>
          <a:solidFill>
            <a:schemeClr val="folHlink"/>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grpSp>
        <p:nvGrpSpPr>
          <p:cNvPr id="329819" name="Group 91"/>
          <p:cNvGrpSpPr/>
          <p:nvPr/>
        </p:nvGrpSpPr>
        <p:grpSpPr bwMode="auto">
          <a:xfrm>
            <a:off x="2971801" y="4191002"/>
            <a:ext cx="2589213" cy="1208088"/>
            <a:chOff x="912" y="2736"/>
            <a:chExt cx="1631" cy="761"/>
          </a:xfrm>
        </p:grpSpPr>
        <p:sp>
          <p:nvSpPr>
            <p:cNvPr id="105501" name="Freeform 87"/>
            <p:cNvSpPr/>
            <p:nvPr/>
          </p:nvSpPr>
          <p:spPr bwMode="auto">
            <a:xfrm>
              <a:off x="1104" y="2736"/>
              <a:ext cx="1152" cy="616"/>
            </a:xfrm>
            <a:custGeom>
              <a:avLst/>
              <a:gdLst>
                <a:gd name="T0" fmla="*/ 48 w 1152"/>
                <a:gd name="T1" fmla="*/ 48 h 616"/>
                <a:gd name="T2" fmla="*/ 48 w 1152"/>
                <a:gd name="T3" fmla="*/ 384 h 616"/>
                <a:gd name="T4" fmla="*/ 48 w 1152"/>
                <a:gd name="T5" fmla="*/ 528 h 616"/>
                <a:gd name="T6" fmla="*/ 336 w 1152"/>
                <a:gd name="T7" fmla="*/ 528 h 616"/>
                <a:gd name="T8" fmla="*/ 1008 w 1152"/>
                <a:gd name="T9" fmla="*/ 528 h 616"/>
                <a:gd name="T10" fmla="*/ 1104 w 1152"/>
                <a:gd name="T11" fmla="*/ 528 h 616"/>
                <a:gd name="T12" fmla="*/ 1152 w 1152"/>
                <a:gd name="T13" fmla="*/ 0 h 6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52" h="616">
                  <a:moveTo>
                    <a:pt x="48" y="48"/>
                  </a:moveTo>
                  <a:cubicBezTo>
                    <a:pt x="48" y="176"/>
                    <a:pt x="48" y="304"/>
                    <a:pt x="48" y="384"/>
                  </a:cubicBezTo>
                  <a:cubicBezTo>
                    <a:pt x="48" y="464"/>
                    <a:pt x="0" y="504"/>
                    <a:pt x="48" y="528"/>
                  </a:cubicBezTo>
                  <a:cubicBezTo>
                    <a:pt x="96" y="552"/>
                    <a:pt x="176" y="528"/>
                    <a:pt x="336" y="528"/>
                  </a:cubicBezTo>
                  <a:cubicBezTo>
                    <a:pt x="496" y="528"/>
                    <a:pt x="880" y="528"/>
                    <a:pt x="1008" y="528"/>
                  </a:cubicBezTo>
                  <a:cubicBezTo>
                    <a:pt x="1136" y="528"/>
                    <a:pt x="1080" y="616"/>
                    <a:pt x="1104" y="528"/>
                  </a:cubicBezTo>
                  <a:cubicBezTo>
                    <a:pt x="1128" y="440"/>
                    <a:pt x="1140" y="220"/>
                    <a:pt x="1152"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2" name="Text Box 88"/>
            <p:cNvSpPr txBox="1">
              <a:spLocks noChangeArrowheads="1"/>
            </p:cNvSpPr>
            <p:nvPr/>
          </p:nvSpPr>
          <p:spPr bwMode="auto">
            <a:xfrm>
              <a:off x="912" y="3264"/>
              <a:ext cx="16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lang="zh-CN" altLang="en-US" sz="1800" b="1"/>
                <a:t>发送命令</a:t>
              </a:r>
              <a:endParaRPr lang="zh-CN" altLang="en-US" sz="1800" b="1"/>
            </a:p>
          </p:txBody>
        </p:sp>
      </p:grpSp>
      <p:grpSp>
        <p:nvGrpSpPr>
          <p:cNvPr id="329824" name="Group 96"/>
          <p:cNvGrpSpPr/>
          <p:nvPr/>
        </p:nvGrpSpPr>
        <p:grpSpPr bwMode="auto">
          <a:xfrm>
            <a:off x="4937125" y="3200401"/>
            <a:ext cx="1524000" cy="930275"/>
            <a:chOff x="2150" y="2112"/>
            <a:chExt cx="960" cy="586"/>
          </a:xfrm>
        </p:grpSpPr>
        <p:sp>
          <p:nvSpPr>
            <p:cNvPr id="105499" name="Text Box 93"/>
            <p:cNvSpPr txBox="1">
              <a:spLocks noChangeArrowheads="1"/>
            </p:cNvSpPr>
            <p:nvPr/>
          </p:nvSpPr>
          <p:spPr bwMode="auto">
            <a:xfrm>
              <a:off x="2150" y="2448"/>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000" b="1"/>
                <a:t>计数</a:t>
              </a:r>
              <a:endParaRPr lang="zh-CN" altLang="en-US" sz="2000" b="1"/>
            </a:p>
          </p:txBody>
        </p:sp>
        <p:sp>
          <p:nvSpPr>
            <p:cNvPr id="105500" name="Text Box 94"/>
            <p:cNvSpPr txBox="1">
              <a:spLocks noChangeArrowheads="1"/>
            </p:cNvSpPr>
            <p:nvPr/>
          </p:nvSpPr>
          <p:spPr bwMode="auto">
            <a:xfrm>
              <a:off x="2150" y="2112"/>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000" b="1"/>
                <a:t>地址</a:t>
              </a:r>
              <a:endParaRPr lang="zh-CN" altLang="en-US" sz="2000" b="1"/>
            </a:p>
          </p:txBody>
        </p:sp>
      </p:grpSp>
      <p:grpSp>
        <p:nvGrpSpPr>
          <p:cNvPr id="329827" name="Group 99"/>
          <p:cNvGrpSpPr/>
          <p:nvPr/>
        </p:nvGrpSpPr>
        <p:grpSpPr bwMode="auto">
          <a:xfrm>
            <a:off x="5448300" y="4191000"/>
            <a:ext cx="1358900" cy="482600"/>
            <a:chOff x="2472" y="2736"/>
            <a:chExt cx="856" cy="304"/>
          </a:xfrm>
        </p:grpSpPr>
        <p:sp>
          <p:nvSpPr>
            <p:cNvPr id="105497" name="Freeform 97"/>
            <p:cNvSpPr/>
            <p:nvPr/>
          </p:nvSpPr>
          <p:spPr bwMode="auto">
            <a:xfrm>
              <a:off x="2472" y="2784"/>
              <a:ext cx="856" cy="256"/>
            </a:xfrm>
            <a:custGeom>
              <a:avLst/>
              <a:gdLst>
                <a:gd name="T0" fmla="*/ 24 w 856"/>
                <a:gd name="T1" fmla="*/ 0 h 304"/>
                <a:gd name="T2" fmla="*/ 24 w 856"/>
                <a:gd name="T3" fmla="*/ 85 h 304"/>
                <a:gd name="T4" fmla="*/ 120 w 856"/>
                <a:gd name="T5" fmla="*/ 104 h 304"/>
                <a:gd name="T6" fmla="*/ 744 w 856"/>
                <a:gd name="T7" fmla="*/ 104 h 304"/>
                <a:gd name="T8" fmla="*/ 792 w 856"/>
                <a:gd name="T9" fmla="*/ 69 h 304"/>
                <a:gd name="T10" fmla="*/ 792 w 856"/>
                <a:gd name="T11" fmla="*/ 0 h 3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6" h="304">
                  <a:moveTo>
                    <a:pt x="24" y="0"/>
                  </a:moveTo>
                  <a:cubicBezTo>
                    <a:pt x="16" y="96"/>
                    <a:pt x="8" y="192"/>
                    <a:pt x="24" y="240"/>
                  </a:cubicBezTo>
                  <a:cubicBezTo>
                    <a:pt x="40" y="288"/>
                    <a:pt x="0" y="280"/>
                    <a:pt x="120" y="288"/>
                  </a:cubicBezTo>
                  <a:cubicBezTo>
                    <a:pt x="240" y="296"/>
                    <a:pt x="632" y="304"/>
                    <a:pt x="744" y="288"/>
                  </a:cubicBezTo>
                  <a:cubicBezTo>
                    <a:pt x="856" y="272"/>
                    <a:pt x="784" y="240"/>
                    <a:pt x="792" y="192"/>
                  </a:cubicBezTo>
                  <a:cubicBezTo>
                    <a:pt x="800" y="144"/>
                    <a:pt x="792" y="32"/>
                    <a:pt x="792"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98" name="Text Box 98"/>
            <p:cNvSpPr txBox="1">
              <a:spLocks noChangeArrowheads="1"/>
            </p:cNvSpPr>
            <p:nvPr/>
          </p:nvSpPr>
          <p:spPr bwMode="auto">
            <a:xfrm>
              <a:off x="2688" y="2736"/>
              <a:ext cx="5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命令</a:t>
              </a:r>
              <a:endParaRPr lang="zh-CN" altLang="en-US" sz="1800" b="1"/>
            </a:p>
          </p:txBody>
        </p:sp>
      </p:grpSp>
      <p:grpSp>
        <p:nvGrpSpPr>
          <p:cNvPr id="329829" name="Group 101"/>
          <p:cNvGrpSpPr/>
          <p:nvPr/>
        </p:nvGrpSpPr>
        <p:grpSpPr bwMode="auto">
          <a:xfrm>
            <a:off x="5359400" y="3581401"/>
            <a:ext cx="3556000" cy="1817688"/>
            <a:chOff x="2416" y="2352"/>
            <a:chExt cx="2240" cy="1145"/>
          </a:xfrm>
        </p:grpSpPr>
        <p:sp>
          <p:nvSpPr>
            <p:cNvPr id="105495" name="Text Box 75"/>
            <p:cNvSpPr txBox="1">
              <a:spLocks noChangeArrowheads="1"/>
            </p:cNvSpPr>
            <p:nvPr/>
          </p:nvSpPr>
          <p:spPr bwMode="auto">
            <a:xfrm>
              <a:off x="2688" y="3264"/>
              <a:ext cx="16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b="1"/>
                <a:t>将数据读入内存</a:t>
              </a:r>
              <a:endParaRPr lang="zh-CN" altLang="en-US" sz="1800" b="1"/>
            </a:p>
          </p:txBody>
        </p:sp>
        <p:sp>
          <p:nvSpPr>
            <p:cNvPr id="105496" name="Freeform 100"/>
            <p:cNvSpPr/>
            <p:nvPr/>
          </p:nvSpPr>
          <p:spPr bwMode="auto">
            <a:xfrm>
              <a:off x="2416" y="2352"/>
              <a:ext cx="2240" cy="960"/>
            </a:xfrm>
            <a:custGeom>
              <a:avLst/>
              <a:gdLst>
                <a:gd name="T0" fmla="*/ 32 w 2240"/>
                <a:gd name="T1" fmla="*/ 480 h 960"/>
                <a:gd name="T2" fmla="*/ 32 w 2240"/>
                <a:gd name="T3" fmla="*/ 768 h 960"/>
                <a:gd name="T4" fmla="*/ 32 w 2240"/>
                <a:gd name="T5" fmla="*/ 864 h 960"/>
                <a:gd name="T6" fmla="*/ 224 w 2240"/>
                <a:gd name="T7" fmla="*/ 912 h 960"/>
                <a:gd name="T8" fmla="*/ 704 w 2240"/>
                <a:gd name="T9" fmla="*/ 912 h 960"/>
                <a:gd name="T10" fmla="*/ 1856 w 2240"/>
                <a:gd name="T11" fmla="*/ 912 h 960"/>
                <a:gd name="T12" fmla="*/ 2048 w 2240"/>
                <a:gd name="T13" fmla="*/ 912 h 960"/>
                <a:gd name="T14" fmla="*/ 2048 w 2240"/>
                <a:gd name="T15" fmla="*/ 624 h 960"/>
                <a:gd name="T16" fmla="*/ 2144 w 2240"/>
                <a:gd name="T17" fmla="*/ 288 h 960"/>
                <a:gd name="T18" fmla="*/ 2240 w 2240"/>
                <a:gd name="T19" fmla="*/ 0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0" h="960">
                  <a:moveTo>
                    <a:pt x="32" y="480"/>
                  </a:moveTo>
                  <a:cubicBezTo>
                    <a:pt x="32" y="592"/>
                    <a:pt x="32" y="704"/>
                    <a:pt x="32" y="768"/>
                  </a:cubicBezTo>
                  <a:cubicBezTo>
                    <a:pt x="32" y="832"/>
                    <a:pt x="0" y="840"/>
                    <a:pt x="32" y="864"/>
                  </a:cubicBezTo>
                  <a:cubicBezTo>
                    <a:pt x="64" y="888"/>
                    <a:pt x="112" y="904"/>
                    <a:pt x="224" y="912"/>
                  </a:cubicBezTo>
                  <a:cubicBezTo>
                    <a:pt x="336" y="920"/>
                    <a:pt x="432" y="912"/>
                    <a:pt x="704" y="912"/>
                  </a:cubicBezTo>
                  <a:cubicBezTo>
                    <a:pt x="976" y="912"/>
                    <a:pt x="1632" y="912"/>
                    <a:pt x="1856" y="912"/>
                  </a:cubicBezTo>
                  <a:cubicBezTo>
                    <a:pt x="2080" y="912"/>
                    <a:pt x="2016" y="960"/>
                    <a:pt x="2048" y="912"/>
                  </a:cubicBezTo>
                  <a:cubicBezTo>
                    <a:pt x="2080" y="864"/>
                    <a:pt x="2032" y="728"/>
                    <a:pt x="2048" y="624"/>
                  </a:cubicBezTo>
                  <a:cubicBezTo>
                    <a:pt x="2064" y="520"/>
                    <a:pt x="2112" y="392"/>
                    <a:pt x="2144" y="288"/>
                  </a:cubicBezTo>
                  <a:cubicBezTo>
                    <a:pt x="2176" y="184"/>
                    <a:pt x="2208" y="92"/>
                    <a:pt x="224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9832" name="Group 104"/>
          <p:cNvGrpSpPr/>
          <p:nvPr/>
        </p:nvGrpSpPr>
        <p:grpSpPr bwMode="auto">
          <a:xfrm>
            <a:off x="2438400" y="5492754"/>
            <a:ext cx="7315200" cy="868363"/>
            <a:chOff x="576" y="3220"/>
            <a:chExt cx="4608" cy="547"/>
          </a:xfrm>
        </p:grpSpPr>
        <p:sp>
          <p:nvSpPr>
            <p:cNvPr id="105493" name="Rectangle 105"/>
            <p:cNvSpPr>
              <a:spLocks noChangeArrowheads="1"/>
            </p:cNvSpPr>
            <p:nvPr/>
          </p:nvSpPr>
          <p:spPr bwMode="auto">
            <a:xfrm>
              <a:off x="576" y="3220"/>
              <a:ext cx="4608"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lvl="1">
                <a:lnSpc>
                  <a:spcPct val="140000"/>
                </a:lnSpc>
                <a:spcBef>
                  <a:spcPct val="0"/>
                </a:spcBef>
                <a:buFontTx/>
                <a:buNone/>
              </a:pPr>
              <a:r>
                <a:rPr lang="zh-CN" altLang="en-US" sz="1800" b="1">
                  <a:sym typeface="Symbol" panose="05050102010706020507" pitchFamily="18" charset="2"/>
                </a:rPr>
                <a:t>幸运的是</a:t>
              </a:r>
              <a:r>
                <a:rPr lang="en-US" altLang="zh-CN" sz="1800" b="1">
                  <a:sym typeface="Symbol" panose="05050102010706020507" pitchFamily="18" charset="2"/>
                </a:rPr>
                <a:t>: </a:t>
              </a:r>
              <a:r>
                <a:rPr lang="zh-CN" altLang="en-US" sz="1800" b="1">
                  <a:sym typeface="Symbol" panose="05050102010706020507" pitchFamily="18" charset="2"/>
                </a:rPr>
                <a:t>该方式的细节由</a:t>
              </a:r>
              <a:r>
                <a:rPr lang="en-US" altLang="zh-CN" sz="1800" b="1">
                  <a:sym typeface="Symbol" panose="05050102010706020507" pitchFamily="18" charset="2"/>
                </a:rPr>
                <a:t>DMA</a:t>
              </a:r>
              <a:r>
                <a:rPr lang="zh-CN" altLang="en-US" sz="1800" b="1">
                  <a:sym typeface="Symbol" panose="05050102010706020507" pitchFamily="18" charset="2"/>
                </a:rPr>
                <a:t>设计者考虑，对于操作系统而言，考虑的仍然只是中断处理</a:t>
              </a:r>
              <a:endParaRPr lang="zh-CN" altLang="en-US" sz="1800" b="1">
                <a:sym typeface="Symbol" panose="05050102010706020507" pitchFamily="18" charset="2"/>
              </a:endParaRPr>
            </a:p>
          </p:txBody>
        </p:sp>
        <p:pic>
          <p:nvPicPr>
            <p:cNvPr id="105494" name="Picture 10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 y="33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9731"/>
                                        </p:tgtEl>
                                        <p:attrNameLst>
                                          <p:attrName>style.visibility</p:attrName>
                                        </p:attrNameLst>
                                      </p:cBhvr>
                                      <p:to>
                                        <p:strVal val="visible"/>
                                      </p:to>
                                    </p:set>
                                    <p:animEffect transition="in" filter="dissolve">
                                      <p:cBhvr>
                                        <p:cTn id="7" dur="500"/>
                                        <p:tgtEl>
                                          <p:spTgt spid="3297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9772"/>
                                        </p:tgtEl>
                                        <p:attrNameLst>
                                          <p:attrName>style.visibility</p:attrName>
                                        </p:attrNameLst>
                                      </p:cBhvr>
                                      <p:to>
                                        <p:strVal val="visible"/>
                                      </p:to>
                                    </p:set>
                                    <p:animEffect transition="in" filter="dissolve">
                                      <p:cBhvr>
                                        <p:cTn id="12" dur="500"/>
                                        <p:tgtEl>
                                          <p:spTgt spid="32977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29831"/>
                                        </p:tgtEl>
                                        <p:attrNameLst>
                                          <p:attrName>style.visibility</p:attrName>
                                        </p:attrNameLst>
                                      </p:cBhvr>
                                      <p:to>
                                        <p:strVal val="visible"/>
                                      </p:to>
                                    </p:set>
                                    <p:animEffect transition="in" filter="dissolve">
                                      <p:cBhvr>
                                        <p:cTn id="17" dur="500"/>
                                        <p:tgtEl>
                                          <p:spTgt spid="329831"/>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329819"/>
                                        </p:tgtEl>
                                        <p:attrNameLst>
                                          <p:attrName>style.visibility</p:attrName>
                                        </p:attrNameLst>
                                      </p:cBhvr>
                                      <p:to>
                                        <p:strVal val="visible"/>
                                      </p:to>
                                    </p:set>
                                    <p:anim calcmode="lin" valueType="num">
                                      <p:cBhvr>
                                        <p:cTn id="22" dur="500" fill="hold"/>
                                        <p:tgtEl>
                                          <p:spTgt spid="329819"/>
                                        </p:tgtEl>
                                        <p:attrNameLst>
                                          <p:attrName>ppt_x</p:attrName>
                                        </p:attrNameLst>
                                      </p:cBhvr>
                                      <p:tavLst>
                                        <p:tav tm="0">
                                          <p:val>
                                            <p:strVal val="#ppt_x-#ppt_w/2"/>
                                          </p:val>
                                        </p:tav>
                                        <p:tav tm="100000">
                                          <p:val>
                                            <p:strVal val="#ppt_x"/>
                                          </p:val>
                                        </p:tav>
                                      </p:tavLst>
                                    </p:anim>
                                    <p:anim calcmode="lin" valueType="num">
                                      <p:cBhvr>
                                        <p:cTn id="23" dur="500" fill="hold"/>
                                        <p:tgtEl>
                                          <p:spTgt spid="329819"/>
                                        </p:tgtEl>
                                        <p:attrNameLst>
                                          <p:attrName>ppt_y</p:attrName>
                                        </p:attrNameLst>
                                      </p:cBhvr>
                                      <p:tavLst>
                                        <p:tav tm="0">
                                          <p:val>
                                            <p:strVal val="#ppt_y"/>
                                          </p:val>
                                        </p:tav>
                                        <p:tav tm="100000">
                                          <p:val>
                                            <p:strVal val="#ppt_y"/>
                                          </p:val>
                                        </p:tav>
                                      </p:tavLst>
                                    </p:anim>
                                    <p:anim calcmode="lin" valueType="num">
                                      <p:cBhvr>
                                        <p:cTn id="24" dur="500" fill="hold"/>
                                        <p:tgtEl>
                                          <p:spTgt spid="329819"/>
                                        </p:tgtEl>
                                        <p:attrNameLst>
                                          <p:attrName>ppt_w</p:attrName>
                                        </p:attrNameLst>
                                      </p:cBhvr>
                                      <p:tavLst>
                                        <p:tav tm="0">
                                          <p:val>
                                            <p:fltVal val="0"/>
                                          </p:val>
                                        </p:tav>
                                        <p:tav tm="100000">
                                          <p:val>
                                            <p:strVal val="#ppt_w"/>
                                          </p:val>
                                        </p:tav>
                                      </p:tavLst>
                                    </p:anim>
                                    <p:anim calcmode="lin" valueType="num">
                                      <p:cBhvr>
                                        <p:cTn id="25" dur="500" fill="hold"/>
                                        <p:tgtEl>
                                          <p:spTgt spid="329819"/>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29824"/>
                                        </p:tgtEl>
                                        <p:attrNameLst>
                                          <p:attrName>style.visibility</p:attrName>
                                        </p:attrNameLst>
                                      </p:cBhvr>
                                      <p:to>
                                        <p:strVal val="visible"/>
                                      </p:to>
                                    </p:set>
                                    <p:animEffect transition="in" filter="dissolve">
                                      <p:cBhvr>
                                        <p:cTn id="30" dur="500"/>
                                        <p:tgtEl>
                                          <p:spTgt spid="329824"/>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nodeType="clickEffect">
                                  <p:stCondLst>
                                    <p:cond delay="0"/>
                                  </p:stCondLst>
                                  <p:childTnLst>
                                    <p:set>
                                      <p:cBhvr>
                                        <p:cTn id="34" dur="1" fill="hold">
                                          <p:stCondLst>
                                            <p:cond delay="0"/>
                                          </p:stCondLst>
                                        </p:cTn>
                                        <p:tgtEl>
                                          <p:spTgt spid="329827"/>
                                        </p:tgtEl>
                                        <p:attrNameLst>
                                          <p:attrName>style.visibility</p:attrName>
                                        </p:attrNameLst>
                                      </p:cBhvr>
                                      <p:to>
                                        <p:strVal val="visible"/>
                                      </p:to>
                                    </p:set>
                                    <p:anim calcmode="lin" valueType="num">
                                      <p:cBhvr>
                                        <p:cTn id="35" dur="500" fill="hold"/>
                                        <p:tgtEl>
                                          <p:spTgt spid="329827"/>
                                        </p:tgtEl>
                                        <p:attrNameLst>
                                          <p:attrName>ppt_x</p:attrName>
                                        </p:attrNameLst>
                                      </p:cBhvr>
                                      <p:tavLst>
                                        <p:tav tm="0">
                                          <p:val>
                                            <p:strVal val="#ppt_x-#ppt_w/2"/>
                                          </p:val>
                                        </p:tav>
                                        <p:tav tm="100000">
                                          <p:val>
                                            <p:strVal val="#ppt_x"/>
                                          </p:val>
                                        </p:tav>
                                      </p:tavLst>
                                    </p:anim>
                                    <p:anim calcmode="lin" valueType="num">
                                      <p:cBhvr>
                                        <p:cTn id="36" dur="500" fill="hold"/>
                                        <p:tgtEl>
                                          <p:spTgt spid="329827"/>
                                        </p:tgtEl>
                                        <p:attrNameLst>
                                          <p:attrName>ppt_y</p:attrName>
                                        </p:attrNameLst>
                                      </p:cBhvr>
                                      <p:tavLst>
                                        <p:tav tm="0">
                                          <p:val>
                                            <p:strVal val="#ppt_y"/>
                                          </p:val>
                                        </p:tav>
                                        <p:tav tm="100000">
                                          <p:val>
                                            <p:strVal val="#ppt_y"/>
                                          </p:val>
                                        </p:tav>
                                      </p:tavLst>
                                    </p:anim>
                                    <p:anim calcmode="lin" valueType="num">
                                      <p:cBhvr>
                                        <p:cTn id="37" dur="500" fill="hold"/>
                                        <p:tgtEl>
                                          <p:spTgt spid="329827"/>
                                        </p:tgtEl>
                                        <p:attrNameLst>
                                          <p:attrName>ppt_w</p:attrName>
                                        </p:attrNameLst>
                                      </p:cBhvr>
                                      <p:tavLst>
                                        <p:tav tm="0">
                                          <p:val>
                                            <p:fltVal val="0"/>
                                          </p:val>
                                        </p:tav>
                                        <p:tav tm="100000">
                                          <p:val>
                                            <p:strVal val="#ppt_w"/>
                                          </p:val>
                                        </p:tav>
                                      </p:tavLst>
                                    </p:anim>
                                    <p:anim calcmode="lin" valueType="num">
                                      <p:cBhvr>
                                        <p:cTn id="38" dur="500" fill="hold"/>
                                        <p:tgtEl>
                                          <p:spTgt spid="329827"/>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29792"/>
                                        </p:tgtEl>
                                        <p:attrNameLst>
                                          <p:attrName>style.visibility</p:attrName>
                                        </p:attrNameLst>
                                      </p:cBhvr>
                                      <p:to>
                                        <p:strVal val="visible"/>
                                      </p:to>
                                    </p:set>
                                    <p:animEffect transition="in" filter="dissolve">
                                      <p:cBhvr>
                                        <p:cTn id="43" dur="500"/>
                                        <p:tgtEl>
                                          <p:spTgt spid="329792"/>
                                        </p:tgtEl>
                                      </p:cBhvr>
                                    </p:animEffec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nodeType="clickEffect">
                                  <p:stCondLst>
                                    <p:cond delay="0"/>
                                  </p:stCondLst>
                                  <p:childTnLst>
                                    <p:animMotion origin="layout" path="M -7.22222E-6 -1.15607E-7 L -7.22222E-6 0.12208 " pathEditMode="relative" ptsTypes="AA">
                                      <p:cBhvr>
                                        <p:cTn id="47" dur="2000" fill="hold"/>
                                        <p:tgtEl>
                                          <p:spTgt spid="329792"/>
                                        </p:tgtEl>
                                        <p:attrNameLst>
                                          <p:attrName>ppt_x</p:attrName>
                                          <p:attrName>ppt_y</p:attrName>
                                        </p:attrNameLst>
                                      </p:cBhvr>
                                    </p:animMotion>
                                  </p:childTnLst>
                                </p:cTn>
                              </p:par>
                            </p:childTnLst>
                          </p:cTn>
                        </p:par>
                      </p:childTnLst>
                    </p:cTn>
                  </p:par>
                  <p:par>
                    <p:cTn id="48" fill="hold">
                      <p:stCondLst>
                        <p:cond delay="indefinite"/>
                      </p:stCondLst>
                      <p:childTnLst>
                        <p:par>
                          <p:cTn id="49" fill="hold">
                            <p:stCondLst>
                              <p:cond delay="0"/>
                            </p:stCondLst>
                            <p:childTnLst>
                              <p:par>
                                <p:cTn id="50" presetID="17" presetClass="entr" presetSubtype="8" fill="hold" nodeType="clickEffect">
                                  <p:stCondLst>
                                    <p:cond delay="0"/>
                                  </p:stCondLst>
                                  <p:childTnLst>
                                    <p:set>
                                      <p:cBhvr>
                                        <p:cTn id="51" dur="1" fill="hold">
                                          <p:stCondLst>
                                            <p:cond delay="0"/>
                                          </p:stCondLst>
                                        </p:cTn>
                                        <p:tgtEl>
                                          <p:spTgt spid="329829"/>
                                        </p:tgtEl>
                                        <p:attrNameLst>
                                          <p:attrName>style.visibility</p:attrName>
                                        </p:attrNameLst>
                                      </p:cBhvr>
                                      <p:to>
                                        <p:strVal val="visible"/>
                                      </p:to>
                                    </p:set>
                                    <p:anim calcmode="lin" valueType="num">
                                      <p:cBhvr>
                                        <p:cTn id="52" dur="500" fill="hold"/>
                                        <p:tgtEl>
                                          <p:spTgt spid="329829"/>
                                        </p:tgtEl>
                                        <p:attrNameLst>
                                          <p:attrName>ppt_x</p:attrName>
                                        </p:attrNameLst>
                                      </p:cBhvr>
                                      <p:tavLst>
                                        <p:tav tm="0">
                                          <p:val>
                                            <p:strVal val="#ppt_x-#ppt_w/2"/>
                                          </p:val>
                                        </p:tav>
                                        <p:tav tm="100000">
                                          <p:val>
                                            <p:strVal val="#ppt_x"/>
                                          </p:val>
                                        </p:tav>
                                      </p:tavLst>
                                    </p:anim>
                                    <p:anim calcmode="lin" valueType="num">
                                      <p:cBhvr>
                                        <p:cTn id="53" dur="500" fill="hold"/>
                                        <p:tgtEl>
                                          <p:spTgt spid="329829"/>
                                        </p:tgtEl>
                                        <p:attrNameLst>
                                          <p:attrName>ppt_y</p:attrName>
                                        </p:attrNameLst>
                                      </p:cBhvr>
                                      <p:tavLst>
                                        <p:tav tm="0">
                                          <p:val>
                                            <p:strVal val="#ppt_y"/>
                                          </p:val>
                                        </p:tav>
                                        <p:tav tm="100000">
                                          <p:val>
                                            <p:strVal val="#ppt_y"/>
                                          </p:val>
                                        </p:tav>
                                      </p:tavLst>
                                    </p:anim>
                                    <p:anim calcmode="lin" valueType="num">
                                      <p:cBhvr>
                                        <p:cTn id="54" dur="500" fill="hold"/>
                                        <p:tgtEl>
                                          <p:spTgt spid="329829"/>
                                        </p:tgtEl>
                                        <p:attrNameLst>
                                          <p:attrName>ppt_w</p:attrName>
                                        </p:attrNameLst>
                                      </p:cBhvr>
                                      <p:tavLst>
                                        <p:tav tm="0">
                                          <p:val>
                                            <p:fltVal val="0"/>
                                          </p:val>
                                        </p:tav>
                                        <p:tav tm="100000">
                                          <p:val>
                                            <p:strVal val="#ppt_w"/>
                                          </p:val>
                                        </p:tav>
                                      </p:tavLst>
                                    </p:anim>
                                    <p:anim calcmode="lin" valueType="num">
                                      <p:cBhvr>
                                        <p:cTn id="55" dur="500" fill="hold"/>
                                        <p:tgtEl>
                                          <p:spTgt spid="329829"/>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329792"/>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32979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2979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2979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2979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32979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329800"/>
                                        </p:tgtEl>
                                        <p:attrNameLst>
                                          <p:attrName>style.visibility</p:attrName>
                                        </p:attrNameLst>
                                      </p:cBhvr>
                                      <p:to>
                                        <p:strVal val="visible"/>
                                      </p:to>
                                    </p:set>
                                    <p:animEffect transition="in" filter="dissolve">
                                      <p:cBhvr>
                                        <p:cTn id="76" dur="500"/>
                                        <p:tgtEl>
                                          <p:spTgt spid="32980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32979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329804"/>
                                        </p:tgtEl>
                                        <p:attrNameLst>
                                          <p:attrName>style.visibility</p:attrName>
                                        </p:attrNameLst>
                                      </p:cBhvr>
                                      <p:to>
                                        <p:strVal val="visible"/>
                                      </p:to>
                                    </p:set>
                                    <p:animEffect transition="in" filter="dissolve">
                                      <p:cBhvr>
                                        <p:cTn id="85" dur="500"/>
                                        <p:tgtEl>
                                          <p:spTgt spid="329804"/>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329797"/>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nodeType="clickEffect">
                                  <p:stCondLst>
                                    <p:cond delay="0"/>
                                  </p:stCondLst>
                                  <p:childTnLst>
                                    <p:set>
                                      <p:cBhvr>
                                        <p:cTn id="93" dur="1" fill="hold">
                                          <p:stCondLst>
                                            <p:cond delay="0"/>
                                          </p:stCondLst>
                                        </p:cTn>
                                        <p:tgtEl>
                                          <p:spTgt spid="329805"/>
                                        </p:tgtEl>
                                        <p:attrNameLst>
                                          <p:attrName>style.visibility</p:attrName>
                                        </p:attrNameLst>
                                      </p:cBhvr>
                                      <p:to>
                                        <p:strVal val="visible"/>
                                      </p:to>
                                    </p:set>
                                    <p:animEffect transition="in" filter="dissolve">
                                      <p:cBhvr>
                                        <p:cTn id="94" dur="500"/>
                                        <p:tgtEl>
                                          <p:spTgt spid="329805"/>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32979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329806"/>
                                        </p:tgtEl>
                                        <p:attrNameLst>
                                          <p:attrName>style.visibility</p:attrName>
                                        </p:attrNameLst>
                                      </p:cBhvr>
                                      <p:to>
                                        <p:strVal val="visible"/>
                                      </p:to>
                                    </p:set>
                                    <p:animEffect transition="in" filter="dissolve">
                                      <p:cBhvr>
                                        <p:cTn id="103" dur="500"/>
                                        <p:tgtEl>
                                          <p:spTgt spid="329806"/>
                                        </p:tgtEl>
                                      </p:cBhvr>
                                    </p:animEffect>
                                  </p:childTnLst>
                                </p:cTn>
                              </p:par>
                            </p:childTnLst>
                          </p:cTn>
                        </p:par>
                      </p:childTnLst>
                    </p:cTn>
                  </p:par>
                  <p:par>
                    <p:cTn id="104" fill="hold">
                      <p:stCondLst>
                        <p:cond delay="indefinite"/>
                      </p:stCondLst>
                      <p:childTnLst>
                        <p:par>
                          <p:cTn id="105" fill="hold">
                            <p:stCondLst>
                              <p:cond delay="0"/>
                            </p:stCondLst>
                            <p:childTnLst>
                              <p:par>
                                <p:cTn id="106" presetID="17" presetClass="entr" presetSubtype="2" fill="hold" nodeType="clickEffect">
                                  <p:stCondLst>
                                    <p:cond delay="0"/>
                                  </p:stCondLst>
                                  <p:childTnLst>
                                    <p:set>
                                      <p:cBhvr>
                                        <p:cTn id="107" dur="1" fill="hold">
                                          <p:stCondLst>
                                            <p:cond delay="0"/>
                                          </p:stCondLst>
                                        </p:cTn>
                                        <p:tgtEl>
                                          <p:spTgt spid="329830"/>
                                        </p:tgtEl>
                                        <p:attrNameLst>
                                          <p:attrName>style.visibility</p:attrName>
                                        </p:attrNameLst>
                                      </p:cBhvr>
                                      <p:to>
                                        <p:strVal val="visible"/>
                                      </p:to>
                                    </p:set>
                                    <p:anim calcmode="lin" valueType="num">
                                      <p:cBhvr>
                                        <p:cTn id="108" dur="500" fill="hold"/>
                                        <p:tgtEl>
                                          <p:spTgt spid="329830"/>
                                        </p:tgtEl>
                                        <p:attrNameLst>
                                          <p:attrName>ppt_x</p:attrName>
                                        </p:attrNameLst>
                                      </p:cBhvr>
                                      <p:tavLst>
                                        <p:tav tm="0">
                                          <p:val>
                                            <p:strVal val="#ppt_x+#ppt_w/2"/>
                                          </p:val>
                                        </p:tav>
                                        <p:tav tm="100000">
                                          <p:val>
                                            <p:strVal val="#ppt_x"/>
                                          </p:val>
                                        </p:tav>
                                      </p:tavLst>
                                    </p:anim>
                                    <p:anim calcmode="lin" valueType="num">
                                      <p:cBhvr>
                                        <p:cTn id="109" dur="500" fill="hold"/>
                                        <p:tgtEl>
                                          <p:spTgt spid="329830"/>
                                        </p:tgtEl>
                                        <p:attrNameLst>
                                          <p:attrName>ppt_y</p:attrName>
                                        </p:attrNameLst>
                                      </p:cBhvr>
                                      <p:tavLst>
                                        <p:tav tm="0">
                                          <p:val>
                                            <p:strVal val="#ppt_y"/>
                                          </p:val>
                                        </p:tav>
                                        <p:tav tm="100000">
                                          <p:val>
                                            <p:strVal val="#ppt_y"/>
                                          </p:val>
                                        </p:tav>
                                      </p:tavLst>
                                    </p:anim>
                                    <p:anim calcmode="lin" valueType="num">
                                      <p:cBhvr>
                                        <p:cTn id="110" dur="500" fill="hold"/>
                                        <p:tgtEl>
                                          <p:spTgt spid="329830"/>
                                        </p:tgtEl>
                                        <p:attrNameLst>
                                          <p:attrName>ppt_w</p:attrName>
                                        </p:attrNameLst>
                                      </p:cBhvr>
                                      <p:tavLst>
                                        <p:tav tm="0">
                                          <p:val>
                                            <p:fltVal val="0"/>
                                          </p:val>
                                        </p:tav>
                                        <p:tav tm="100000">
                                          <p:val>
                                            <p:strVal val="#ppt_w"/>
                                          </p:val>
                                        </p:tav>
                                      </p:tavLst>
                                    </p:anim>
                                    <p:anim calcmode="lin" valueType="num">
                                      <p:cBhvr>
                                        <p:cTn id="111" dur="500" fill="hold"/>
                                        <p:tgtEl>
                                          <p:spTgt spid="329830"/>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nodeType="clickEffect">
                                  <p:stCondLst>
                                    <p:cond delay="0"/>
                                  </p:stCondLst>
                                  <p:childTnLst>
                                    <p:set>
                                      <p:cBhvr>
                                        <p:cTn id="115" dur="1" fill="hold">
                                          <p:stCondLst>
                                            <p:cond delay="0"/>
                                          </p:stCondLst>
                                        </p:cTn>
                                        <p:tgtEl>
                                          <p:spTgt spid="329832"/>
                                        </p:tgtEl>
                                        <p:attrNameLst>
                                          <p:attrName>style.visibility</p:attrName>
                                        </p:attrNameLst>
                                      </p:cBhvr>
                                      <p:to>
                                        <p:strVal val="visible"/>
                                      </p:to>
                                    </p:set>
                                    <p:animEffect transition="in" filter="dissolve">
                                      <p:cBhvr>
                                        <p:cTn id="116" dur="500"/>
                                        <p:tgtEl>
                                          <p:spTgt spid="329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743200" y="533401"/>
            <a:ext cx="4093272" cy="4429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l"/>
            <a:r>
              <a:rPr lang="en-US" altLang="zh-CN" sz="2800" b="1" dirty="0">
                <a:solidFill>
                  <a:schemeClr val="accent2"/>
                </a:solidFill>
              </a:rPr>
              <a:t>DMA</a:t>
            </a:r>
            <a:r>
              <a:rPr lang="zh-CN" altLang="en-US" sz="2800" b="1" dirty="0">
                <a:solidFill>
                  <a:schemeClr val="accent2"/>
                </a:solidFill>
              </a:rPr>
              <a:t>控制器的组成</a:t>
            </a:r>
            <a:endParaRPr lang="zh-CN" altLang="en-US" sz="2800" b="1" dirty="0">
              <a:solidFill>
                <a:schemeClr val="accent2"/>
              </a:solidFill>
            </a:endParaRPr>
          </a:p>
        </p:txBody>
      </p:sp>
      <p:grpSp>
        <p:nvGrpSpPr>
          <p:cNvPr id="116739" name="Group 3"/>
          <p:cNvGrpSpPr/>
          <p:nvPr/>
        </p:nvGrpSpPr>
        <p:grpSpPr bwMode="auto">
          <a:xfrm>
            <a:off x="1981200" y="2397126"/>
            <a:ext cx="9080500" cy="4113213"/>
            <a:chOff x="336" y="978"/>
            <a:chExt cx="5721" cy="2591"/>
          </a:xfrm>
        </p:grpSpPr>
        <p:sp>
          <p:nvSpPr>
            <p:cNvPr id="116745" name="Rectangle 4"/>
            <p:cNvSpPr>
              <a:spLocks noChangeArrowheads="1"/>
            </p:cNvSpPr>
            <p:nvPr/>
          </p:nvSpPr>
          <p:spPr bwMode="auto">
            <a:xfrm>
              <a:off x="2514" y="1437"/>
              <a:ext cx="2494" cy="1769"/>
            </a:xfrm>
            <a:prstGeom prst="rect">
              <a:avLst/>
            </a:prstGeom>
            <a:solidFill>
              <a:schemeClr val="bg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16746" name="Rectangle 5"/>
            <p:cNvSpPr>
              <a:spLocks noChangeArrowheads="1"/>
            </p:cNvSpPr>
            <p:nvPr/>
          </p:nvSpPr>
          <p:spPr bwMode="auto">
            <a:xfrm>
              <a:off x="1334" y="1437"/>
              <a:ext cx="862" cy="1814"/>
            </a:xfrm>
            <a:prstGeom prst="rect">
              <a:avLst/>
            </a:prstGeom>
            <a:solidFill>
              <a:schemeClr val="bg1"/>
            </a:solidFill>
            <a:ln w="9525">
              <a:solidFill>
                <a:schemeClr val="tx1"/>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000" b="1"/>
                <a:t>count</a:t>
              </a:r>
              <a:endParaRPr lang="en-US" altLang="zh-CN" sz="2000" b="1"/>
            </a:p>
            <a:p>
              <a:pPr eaLnBrk="1" hangingPunct="1">
                <a:spcBef>
                  <a:spcPct val="0"/>
                </a:spcBef>
                <a:buFontTx/>
                <a:buNone/>
              </a:pPr>
              <a:endParaRPr lang="en-US" altLang="zh-CN" sz="1800" b="1"/>
            </a:p>
            <a:p>
              <a:pPr eaLnBrk="1" hangingPunct="1">
                <a:spcBef>
                  <a:spcPct val="0"/>
                </a:spcBef>
                <a:buFontTx/>
                <a:buNone/>
              </a:pPr>
              <a:endParaRPr lang="en-US" altLang="zh-CN" sz="1800" b="1"/>
            </a:p>
            <a:p>
              <a:pPr eaLnBrk="1" hangingPunct="1">
                <a:spcBef>
                  <a:spcPct val="0"/>
                </a:spcBef>
                <a:buFontTx/>
                <a:buNone/>
              </a:pPr>
              <a:endParaRPr lang="en-US" altLang="zh-CN" sz="1800" b="1"/>
            </a:p>
          </p:txBody>
        </p:sp>
        <p:sp>
          <p:nvSpPr>
            <p:cNvPr id="116747" name="Rectangle 6"/>
            <p:cNvSpPr>
              <a:spLocks noChangeArrowheads="1"/>
            </p:cNvSpPr>
            <p:nvPr/>
          </p:nvSpPr>
          <p:spPr bwMode="auto">
            <a:xfrm>
              <a:off x="336" y="1437"/>
              <a:ext cx="681" cy="1814"/>
            </a:xfrm>
            <a:prstGeom prst="rect">
              <a:avLst/>
            </a:prstGeom>
            <a:solidFill>
              <a:schemeClr val="bg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16748" name="Line 7"/>
            <p:cNvSpPr>
              <a:spLocks noChangeShapeType="1"/>
            </p:cNvSpPr>
            <p:nvPr/>
          </p:nvSpPr>
          <p:spPr bwMode="auto">
            <a:xfrm>
              <a:off x="745" y="3569"/>
              <a:ext cx="308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9" name="Line 8"/>
            <p:cNvSpPr>
              <a:spLocks noChangeShapeType="1"/>
            </p:cNvSpPr>
            <p:nvPr/>
          </p:nvSpPr>
          <p:spPr bwMode="auto">
            <a:xfrm>
              <a:off x="745" y="3252"/>
              <a:ext cx="0" cy="31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50" name="Line 9"/>
            <p:cNvSpPr>
              <a:spLocks noChangeShapeType="1"/>
            </p:cNvSpPr>
            <p:nvPr/>
          </p:nvSpPr>
          <p:spPr bwMode="auto">
            <a:xfrm>
              <a:off x="1742" y="3252"/>
              <a:ext cx="0" cy="31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51" name="Line 10"/>
            <p:cNvSpPr>
              <a:spLocks noChangeShapeType="1"/>
            </p:cNvSpPr>
            <p:nvPr/>
          </p:nvSpPr>
          <p:spPr bwMode="auto">
            <a:xfrm>
              <a:off x="3829" y="3206"/>
              <a:ext cx="0" cy="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52" name="Rectangle 11"/>
            <p:cNvSpPr>
              <a:spLocks noChangeArrowheads="1"/>
            </p:cNvSpPr>
            <p:nvPr/>
          </p:nvSpPr>
          <p:spPr bwMode="auto">
            <a:xfrm>
              <a:off x="4237" y="1619"/>
              <a:ext cx="545" cy="363"/>
            </a:xfrm>
            <a:prstGeom prst="rect">
              <a:avLst/>
            </a:prstGeom>
            <a:solidFill>
              <a:srgbClr val="FFCC99"/>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16753" name="Rectangle 12"/>
            <p:cNvSpPr>
              <a:spLocks noChangeArrowheads="1"/>
            </p:cNvSpPr>
            <p:nvPr/>
          </p:nvSpPr>
          <p:spPr bwMode="auto">
            <a:xfrm>
              <a:off x="4237" y="2617"/>
              <a:ext cx="544" cy="363"/>
            </a:xfrm>
            <a:prstGeom prst="rect">
              <a:avLst/>
            </a:prstGeom>
            <a:solidFill>
              <a:srgbClr val="FFCC99"/>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16754" name="Rectangle 13"/>
            <p:cNvSpPr>
              <a:spLocks noChangeArrowheads="1"/>
            </p:cNvSpPr>
            <p:nvPr/>
          </p:nvSpPr>
          <p:spPr bwMode="auto">
            <a:xfrm>
              <a:off x="3511" y="1619"/>
              <a:ext cx="499" cy="1361"/>
            </a:xfrm>
            <a:prstGeom prst="rect">
              <a:avLst/>
            </a:prstGeom>
            <a:solidFill>
              <a:srgbClr val="FFCC99"/>
            </a:solidFill>
            <a:ln w="9525">
              <a:solidFill>
                <a:schemeClr val="tx1"/>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t>I/O</a:t>
              </a:r>
              <a:endParaRPr lang="en-US" altLang="zh-CN" sz="2400" b="1"/>
            </a:p>
            <a:p>
              <a:pPr eaLnBrk="1" hangingPunct="1">
                <a:spcBef>
                  <a:spcPct val="0"/>
                </a:spcBef>
                <a:buFontTx/>
                <a:buNone/>
              </a:pPr>
              <a:r>
                <a:rPr lang="zh-CN" altLang="en-US" sz="2400" b="1"/>
                <a:t>控</a:t>
              </a:r>
              <a:endParaRPr lang="zh-CN" altLang="en-US" sz="2400" b="1"/>
            </a:p>
            <a:p>
              <a:pPr eaLnBrk="1" hangingPunct="1">
                <a:spcBef>
                  <a:spcPct val="0"/>
                </a:spcBef>
                <a:buFontTx/>
                <a:buNone/>
              </a:pPr>
              <a:r>
                <a:rPr lang="zh-CN" altLang="en-US" sz="2400" b="1"/>
                <a:t>制</a:t>
              </a:r>
              <a:endParaRPr lang="zh-CN" altLang="en-US" sz="2400" b="1"/>
            </a:p>
            <a:p>
              <a:pPr eaLnBrk="1" hangingPunct="1">
                <a:spcBef>
                  <a:spcPct val="0"/>
                </a:spcBef>
                <a:buFontTx/>
                <a:buNone/>
              </a:pPr>
              <a:r>
                <a:rPr lang="zh-CN" altLang="en-US" sz="2400" b="1"/>
                <a:t>逻</a:t>
              </a:r>
              <a:endParaRPr lang="zh-CN" altLang="en-US" sz="2400" b="1"/>
            </a:p>
            <a:p>
              <a:pPr eaLnBrk="1" hangingPunct="1">
                <a:spcBef>
                  <a:spcPct val="0"/>
                </a:spcBef>
                <a:buFontTx/>
                <a:buNone/>
              </a:pPr>
              <a:r>
                <a:rPr lang="zh-CN" altLang="en-US" sz="2400" b="1"/>
                <a:t>辑</a:t>
              </a:r>
              <a:endParaRPr lang="zh-CN" altLang="en-US" sz="2400" b="1"/>
            </a:p>
          </p:txBody>
        </p:sp>
        <p:sp>
          <p:nvSpPr>
            <p:cNvPr id="116755" name="Rectangle 14"/>
            <p:cNvSpPr>
              <a:spLocks noChangeArrowheads="1"/>
            </p:cNvSpPr>
            <p:nvPr/>
          </p:nvSpPr>
          <p:spPr bwMode="auto">
            <a:xfrm>
              <a:off x="2695" y="1619"/>
              <a:ext cx="499" cy="272"/>
            </a:xfrm>
            <a:prstGeom prst="rect">
              <a:avLst/>
            </a:prstGeom>
            <a:solidFill>
              <a:srgbClr val="FFCC99"/>
            </a:solidFill>
            <a:ln w="9525">
              <a:solidFill>
                <a:schemeClr val="tx1"/>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t>DR</a:t>
              </a:r>
              <a:endParaRPr lang="en-US" altLang="zh-CN" sz="2400" b="1"/>
            </a:p>
          </p:txBody>
        </p:sp>
        <p:sp>
          <p:nvSpPr>
            <p:cNvPr id="116756" name="Rectangle 15"/>
            <p:cNvSpPr>
              <a:spLocks noChangeArrowheads="1"/>
            </p:cNvSpPr>
            <p:nvPr/>
          </p:nvSpPr>
          <p:spPr bwMode="auto">
            <a:xfrm>
              <a:off x="2695" y="1982"/>
              <a:ext cx="499" cy="272"/>
            </a:xfrm>
            <a:prstGeom prst="rect">
              <a:avLst/>
            </a:prstGeom>
            <a:solidFill>
              <a:srgbClr val="FFCC99"/>
            </a:solidFill>
            <a:ln w="9525">
              <a:solidFill>
                <a:schemeClr val="tx1"/>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t>MAR</a:t>
              </a:r>
              <a:endParaRPr lang="en-US" altLang="zh-CN" sz="2400" b="1"/>
            </a:p>
          </p:txBody>
        </p:sp>
        <p:sp>
          <p:nvSpPr>
            <p:cNvPr id="116757" name="Rectangle 16"/>
            <p:cNvSpPr>
              <a:spLocks noChangeArrowheads="1"/>
            </p:cNvSpPr>
            <p:nvPr/>
          </p:nvSpPr>
          <p:spPr bwMode="auto">
            <a:xfrm>
              <a:off x="2695" y="2345"/>
              <a:ext cx="499" cy="272"/>
            </a:xfrm>
            <a:prstGeom prst="rect">
              <a:avLst/>
            </a:prstGeom>
            <a:solidFill>
              <a:srgbClr val="FFCC99"/>
            </a:solidFill>
            <a:ln w="9525">
              <a:solidFill>
                <a:schemeClr val="tx1"/>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t>DC</a:t>
              </a:r>
              <a:endParaRPr lang="en-US" altLang="zh-CN" sz="2400" b="1"/>
            </a:p>
          </p:txBody>
        </p:sp>
        <p:sp>
          <p:nvSpPr>
            <p:cNvPr id="116758" name="Rectangle 17"/>
            <p:cNvSpPr>
              <a:spLocks noChangeArrowheads="1"/>
            </p:cNvSpPr>
            <p:nvPr/>
          </p:nvSpPr>
          <p:spPr bwMode="auto">
            <a:xfrm>
              <a:off x="2695" y="2708"/>
              <a:ext cx="499" cy="272"/>
            </a:xfrm>
            <a:prstGeom prst="rect">
              <a:avLst/>
            </a:prstGeom>
            <a:solidFill>
              <a:srgbClr val="FFCC99"/>
            </a:solidFill>
            <a:ln w="9525">
              <a:solidFill>
                <a:schemeClr val="tx1"/>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t>CR</a:t>
              </a:r>
              <a:endParaRPr lang="en-US" altLang="zh-CN" sz="2400" b="1"/>
            </a:p>
          </p:txBody>
        </p:sp>
        <p:sp>
          <p:nvSpPr>
            <p:cNvPr id="116759" name="Rectangle 18"/>
            <p:cNvSpPr>
              <a:spLocks noChangeArrowheads="1"/>
            </p:cNvSpPr>
            <p:nvPr/>
          </p:nvSpPr>
          <p:spPr bwMode="auto">
            <a:xfrm>
              <a:off x="1923" y="1846"/>
              <a:ext cx="182" cy="49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16760" name="Line 19"/>
            <p:cNvSpPr>
              <a:spLocks noChangeShapeType="1"/>
            </p:cNvSpPr>
            <p:nvPr/>
          </p:nvSpPr>
          <p:spPr bwMode="auto">
            <a:xfrm flipH="1">
              <a:off x="1697" y="1846"/>
              <a:ext cx="22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61" name="Line 20"/>
            <p:cNvSpPr>
              <a:spLocks noChangeShapeType="1"/>
            </p:cNvSpPr>
            <p:nvPr/>
          </p:nvSpPr>
          <p:spPr bwMode="auto">
            <a:xfrm flipH="1">
              <a:off x="1697" y="2345"/>
              <a:ext cx="22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62" name="Line 21"/>
            <p:cNvSpPr>
              <a:spLocks noChangeShapeType="1"/>
            </p:cNvSpPr>
            <p:nvPr/>
          </p:nvSpPr>
          <p:spPr bwMode="auto">
            <a:xfrm>
              <a:off x="1788" y="1846"/>
              <a:ext cx="0" cy="4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63" name="Line 22"/>
            <p:cNvSpPr>
              <a:spLocks noChangeShapeType="1"/>
            </p:cNvSpPr>
            <p:nvPr/>
          </p:nvSpPr>
          <p:spPr bwMode="auto">
            <a:xfrm flipH="1" flipV="1">
              <a:off x="1788" y="2118"/>
              <a:ext cx="907" cy="22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64" name="Line 23"/>
            <p:cNvSpPr>
              <a:spLocks noChangeShapeType="1"/>
            </p:cNvSpPr>
            <p:nvPr/>
          </p:nvSpPr>
          <p:spPr bwMode="auto">
            <a:xfrm flipH="1" flipV="1">
              <a:off x="2105" y="1846"/>
              <a:ext cx="590" cy="1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65" name="Text Box 24"/>
            <p:cNvSpPr txBox="1">
              <a:spLocks noChangeArrowheads="1"/>
            </p:cNvSpPr>
            <p:nvPr/>
          </p:nvSpPr>
          <p:spPr bwMode="auto">
            <a:xfrm>
              <a:off x="382" y="116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b="1" dirty="0"/>
                <a:t>CPU</a:t>
              </a:r>
              <a:endParaRPr lang="en-US" altLang="zh-CN" sz="2400" b="1" dirty="0"/>
            </a:p>
          </p:txBody>
        </p:sp>
        <p:sp>
          <p:nvSpPr>
            <p:cNvPr id="116766" name="Text Box 25"/>
            <p:cNvSpPr txBox="1">
              <a:spLocks noChangeArrowheads="1"/>
            </p:cNvSpPr>
            <p:nvPr/>
          </p:nvSpPr>
          <p:spPr bwMode="auto">
            <a:xfrm>
              <a:off x="1470" y="116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2400" b="1" dirty="0"/>
                <a:t>内存</a:t>
              </a:r>
              <a:endParaRPr lang="zh-CN" altLang="en-US" sz="2400" b="1" dirty="0"/>
            </a:p>
          </p:txBody>
        </p:sp>
        <p:sp>
          <p:nvSpPr>
            <p:cNvPr id="116767" name="Text Box 26"/>
            <p:cNvSpPr txBox="1">
              <a:spLocks noChangeArrowheads="1"/>
            </p:cNvSpPr>
            <p:nvPr/>
          </p:nvSpPr>
          <p:spPr bwMode="auto">
            <a:xfrm>
              <a:off x="2592" y="982"/>
              <a:ext cx="95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2200" b="1" dirty="0"/>
                <a:t>主机</a:t>
              </a:r>
              <a:r>
                <a:rPr lang="en-US" altLang="zh-CN" sz="2200" b="1" dirty="0"/>
                <a:t>—</a:t>
              </a:r>
              <a:r>
                <a:rPr lang="zh-CN" altLang="en-US" sz="2200" b="1" dirty="0"/>
                <a:t>控制器接口</a:t>
              </a:r>
              <a:endParaRPr lang="zh-CN" altLang="en-US" sz="2200" b="1" dirty="0"/>
            </a:p>
          </p:txBody>
        </p:sp>
        <p:sp>
          <p:nvSpPr>
            <p:cNvPr id="116768" name="Text Box 27"/>
            <p:cNvSpPr txBox="1">
              <a:spLocks noChangeArrowheads="1"/>
            </p:cNvSpPr>
            <p:nvPr/>
          </p:nvSpPr>
          <p:spPr bwMode="auto">
            <a:xfrm>
              <a:off x="4266" y="978"/>
              <a:ext cx="1791"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200" b="1"/>
                <a:t>控制器与</a:t>
              </a:r>
              <a:endParaRPr lang="zh-CN" altLang="en-US" sz="2200" b="1"/>
            </a:p>
            <a:p>
              <a:pPr eaLnBrk="1" hangingPunct="1">
                <a:spcBef>
                  <a:spcPct val="0"/>
                </a:spcBef>
                <a:buFontTx/>
                <a:buNone/>
              </a:pPr>
              <a:r>
                <a:rPr lang="zh-CN" altLang="en-US" sz="2200" b="1"/>
                <a:t>块设备接口</a:t>
              </a:r>
              <a:endParaRPr lang="zh-CN" altLang="en-US" sz="2200" b="1"/>
            </a:p>
          </p:txBody>
        </p:sp>
        <p:sp>
          <p:nvSpPr>
            <p:cNvPr id="116769" name="Text Box 28"/>
            <p:cNvSpPr txBox="1">
              <a:spLocks noChangeArrowheads="1"/>
            </p:cNvSpPr>
            <p:nvPr/>
          </p:nvSpPr>
          <p:spPr bwMode="auto">
            <a:xfrm>
              <a:off x="1833" y="3300"/>
              <a:ext cx="90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2200" b="1"/>
                <a:t>系统总线</a:t>
              </a:r>
              <a:endParaRPr lang="zh-CN" altLang="en-US" sz="2200" b="1"/>
            </a:p>
          </p:txBody>
        </p:sp>
        <p:sp>
          <p:nvSpPr>
            <p:cNvPr id="116770" name="Text Box 29"/>
            <p:cNvSpPr txBox="1">
              <a:spLocks noChangeArrowheads="1"/>
            </p:cNvSpPr>
            <p:nvPr/>
          </p:nvSpPr>
          <p:spPr bwMode="auto">
            <a:xfrm>
              <a:off x="3784" y="3297"/>
              <a:ext cx="15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200" b="1"/>
                <a:t>DMA</a:t>
              </a:r>
              <a:r>
                <a:rPr lang="zh-CN" altLang="en-US" sz="2200" b="1"/>
                <a:t>控制器</a:t>
              </a:r>
              <a:endParaRPr lang="zh-CN" altLang="en-US" sz="2200" b="1"/>
            </a:p>
          </p:txBody>
        </p:sp>
        <p:sp>
          <p:nvSpPr>
            <p:cNvPr id="116771" name="Text Box 30"/>
            <p:cNvSpPr txBox="1">
              <a:spLocks noChangeArrowheads="1"/>
            </p:cNvSpPr>
            <p:nvPr/>
          </p:nvSpPr>
          <p:spPr bwMode="auto">
            <a:xfrm>
              <a:off x="971" y="3205"/>
              <a:ext cx="54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2200" b="1"/>
                <a:t>命令</a:t>
              </a:r>
              <a:endParaRPr lang="zh-CN" altLang="en-US" sz="2200" b="1"/>
            </a:p>
          </p:txBody>
        </p:sp>
        <p:sp>
          <p:nvSpPr>
            <p:cNvPr id="116772" name="Line 31"/>
            <p:cNvSpPr>
              <a:spLocks noChangeShapeType="1"/>
            </p:cNvSpPr>
            <p:nvPr/>
          </p:nvSpPr>
          <p:spPr bwMode="auto">
            <a:xfrm>
              <a:off x="971" y="3479"/>
              <a:ext cx="454"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96992" name="AutoShape 32"/>
          <p:cNvSpPr/>
          <p:nvPr/>
        </p:nvSpPr>
        <p:spPr bwMode="auto">
          <a:xfrm>
            <a:off x="7307262" y="5668963"/>
            <a:ext cx="2952750" cy="1122362"/>
          </a:xfrm>
          <a:prstGeom prst="borderCallout1">
            <a:avLst>
              <a:gd name="adj1" fmla="val 10185"/>
              <a:gd name="adj2" fmla="val -2583"/>
              <a:gd name="adj3" fmla="val -25602"/>
              <a:gd name="adj4" fmla="val -26843"/>
            </a:avLst>
          </a:prstGeom>
          <a:solidFill>
            <a:srgbClr val="FFFFCC"/>
          </a:solidFill>
          <a:ln w="12700" algn="ctr">
            <a:solidFill>
              <a:schemeClr val="folHlink"/>
            </a:solidFill>
            <a:miter lim="800000"/>
          </a:ln>
          <a:effectLst>
            <a:outerShdw dist="53882" dir="2700000" algn="ctr" rotWithShape="0">
              <a:srgbClr val="CBCBCB">
                <a:alpha val="79999"/>
              </a:srgbClr>
            </a:outerShdw>
          </a:effectLst>
        </p:spPr>
        <p:txBody>
          <a:bodyPr lIns="91432" tIns="45715" rIns="91432" bIns="45715"/>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10000"/>
              </a:lnSpc>
              <a:spcBef>
                <a:spcPct val="0"/>
              </a:spcBef>
              <a:buFontTx/>
              <a:buNone/>
            </a:pPr>
            <a:r>
              <a:rPr lang="zh-CN" altLang="en-US" sz="2000" b="1">
                <a:solidFill>
                  <a:schemeClr val="hlink"/>
                </a:solidFill>
              </a:rPr>
              <a:t>命令</a:t>
            </a:r>
            <a:r>
              <a:rPr lang="en-US" altLang="zh-CN" sz="2000" b="1">
                <a:solidFill>
                  <a:schemeClr val="hlink"/>
                </a:solidFill>
              </a:rPr>
              <a:t>/</a:t>
            </a:r>
            <a:r>
              <a:rPr lang="zh-CN" altLang="en-US" sz="2000" b="1">
                <a:solidFill>
                  <a:schemeClr val="hlink"/>
                </a:solidFill>
              </a:rPr>
              <a:t>状态寄存器</a:t>
            </a:r>
            <a:r>
              <a:rPr lang="en-US" altLang="zh-CN" sz="2000" b="1">
                <a:solidFill>
                  <a:schemeClr val="hlink"/>
                </a:solidFill>
              </a:rPr>
              <a:t>CR</a:t>
            </a:r>
            <a:r>
              <a:rPr lang="zh-CN" altLang="en-US" sz="2000" b="1">
                <a:solidFill>
                  <a:schemeClr val="hlink"/>
                </a:solidFill>
              </a:rPr>
              <a:t>：接收从</a:t>
            </a:r>
            <a:r>
              <a:rPr lang="en-US" altLang="zh-CN" sz="2000" b="1">
                <a:solidFill>
                  <a:schemeClr val="hlink"/>
                </a:solidFill>
              </a:rPr>
              <a:t>CPU</a:t>
            </a:r>
            <a:r>
              <a:rPr lang="zh-CN" altLang="en-US" sz="2000" b="1">
                <a:solidFill>
                  <a:schemeClr val="hlink"/>
                </a:solidFill>
              </a:rPr>
              <a:t>发来的</a:t>
            </a:r>
            <a:r>
              <a:rPr lang="en-US" altLang="zh-CN" sz="2000" b="1">
                <a:solidFill>
                  <a:schemeClr val="hlink"/>
                </a:solidFill>
              </a:rPr>
              <a:t>I/O</a:t>
            </a:r>
            <a:r>
              <a:rPr lang="zh-CN" altLang="en-US" sz="2000" b="1">
                <a:solidFill>
                  <a:schemeClr val="hlink"/>
                </a:solidFill>
              </a:rPr>
              <a:t>命令或有关控制和状态信息</a:t>
            </a:r>
            <a:endParaRPr lang="zh-CN" altLang="en-US" sz="2000" b="1">
              <a:solidFill>
                <a:schemeClr val="hlink"/>
              </a:solidFill>
            </a:endParaRPr>
          </a:p>
        </p:txBody>
      </p:sp>
      <p:sp>
        <p:nvSpPr>
          <p:cNvPr id="296993" name="AutoShape 33"/>
          <p:cNvSpPr/>
          <p:nvPr/>
        </p:nvSpPr>
        <p:spPr bwMode="auto">
          <a:xfrm>
            <a:off x="7307262" y="2727326"/>
            <a:ext cx="3098800" cy="1109663"/>
          </a:xfrm>
          <a:prstGeom prst="borderCallout1">
            <a:avLst>
              <a:gd name="adj1" fmla="val 10301"/>
              <a:gd name="adj2" fmla="val -2458"/>
              <a:gd name="adj3" fmla="val 84833"/>
              <a:gd name="adj4" fmla="val -25472"/>
            </a:avLst>
          </a:prstGeom>
          <a:solidFill>
            <a:srgbClr val="FFFFCC"/>
          </a:solidFill>
          <a:ln w="12700" algn="ctr">
            <a:solidFill>
              <a:schemeClr val="folHlink"/>
            </a:solidFill>
            <a:miter lim="800000"/>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10000"/>
              </a:lnSpc>
              <a:spcBef>
                <a:spcPct val="0"/>
              </a:spcBef>
              <a:buFontTx/>
              <a:buNone/>
            </a:pPr>
            <a:r>
              <a:rPr lang="zh-CN" altLang="en-US" sz="2000" b="1">
                <a:solidFill>
                  <a:schemeClr val="hlink"/>
                </a:solidFill>
              </a:rPr>
              <a:t>数据寄存器</a:t>
            </a:r>
            <a:r>
              <a:rPr lang="en-US" altLang="zh-CN" sz="2000" b="1">
                <a:solidFill>
                  <a:schemeClr val="hlink"/>
                </a:solidFill>
              </a:rPr>
              <a:t>DR</a:t>
            </a:r>
            <a:r>
              <a:rPr lang="zh-CN" altLang="en-US" sz="2000" b="1">
                <a:solidFill>
                  <a:schemeClr val="hlink"/>
                </a:solidFill>
              </a:rPr>
              <a:t>：用于暂存设备到内存或从内存到设备的数据</a:t>
            </a:r>
            <a:endParaRPr lang="zh-CN" altLang="en-US" sz="2000" b="1">
              <a:solidFill>
                <a:schemeClr val="hlink"/>
              </a:solidFill>
            </a:endParaRPr>
          </a:p>
        </p:txBody>
      </p:sp>
      <p:sp>
        <p:nvSpPr>
          <p:cNvPr id="296994" name="AutoShape 34"/>
          <p:cNvSpPr/>
          <p:nvPr/>
        </p:nvSpPr>
        <p:spPr bwMode="auto">
          <a:xfrm>
            <a:off x="7307262" y="3940176"/>
            <a:ext cx="3098800" cy="1444625"/>
          </a:xfrm>
          <a:prstGeom prst="borderCallout1">
            <a:avLst>
              <a:gd name="adj1" fmla="val 10301"/>
              <a:gd name="adj2" fmla="val -2458"/>
              <a:gd name="adj3" fmla="val 19741"/>
              <a:gd name="adj4" fmla="val -25884"/>
            </a:avLst>
          </a:prstGeom>
          <a:solidFill>
            <a:srgbClr val="FFFFCC"/>
          </a:solidFill>
          <a:ln w="12700" algn="ctr">
            <a:solidFill>
              <a:schemeClr val="folHlink"/>
            </a:solidFill>
            <a:miter lim="800000"/>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10000"/>
              </a:lnSpc>
              <a:spcBef>
                <a:spcPct val="0"/>
              </a:spcBef>
              <a:buFontTx/>
              <a:buNone/>
            </a:pPr>
            <a:r>
              <a:rPr lang="zh-CN" altLang="en-US" sz="2000" b="1">
                <a:solidFill>
                  <a:schemeClr val="hlink"/>
                </a:solidFill>
              </a:rPr>
              <a:t>内存地址寄存器</a:t>
            </a:r>
            <a:r>
              <a:rPr lang="en-US" altLang="zh-CN" sz="2000" b="1">
                <a:solidFill>
                  <a:schemeClr val="hlink"/>
                </a:solidFill>
              </a:rPr>
              <a:t>MAR</a:t>
            </a:r>
            <a:r>
              <a:rPr lang="zh-CN" altLang="en-US" sz="2000" b="1">
                <a:solidFill>
                  <a:schemeClr val="hlink"/>
                </a:solidFill>
              </a:rPr>
              <a:t>：存放把数据从设备传送到内存的起始目标地址或内存源地址</a:t>
            </a:r>
            <a:endParaRPr lang="zh-CN" altLang="en-US" sz="2000" b="1">
              <a:solidFill>
                <a:schemeClr val="hlink"/>
              </a:solidFill>
            </a:endParaRPr>
          </a:p>
        </p:txBody>
      </p:sp>
      <p:sp>
        <p:nvSpPr>
          <p:cNvPr id="296995" name="AutoShape 35"/>
          <p:cNvSpPr/>
          <p:nvPr/>
        </p:nvSpPr>
        <p:spPr bwMode="auto">
          <a:xfrm>
            <a:off x="1763713" y="4948238"/>
            <a:ext cx="3330575" cy="654050"/>
          </a:xfrm>
          <a:prstGeom prst="borderCallout1">
            <a:avLst>
              <a:gd name="adj1" fmla="val 17477"/>
              <a:gd name="adj2" fmla="val 102324"/>
              <a:gd name="adj3" fmla="val -20144"/>
              <a:gd name="adj4" fmla="val 120931"/>
            </a:avLst>
          </a:prstGeom>
          <a:solidFill>
            <a:srgbClr val="FFFFCC"/>
          </a:solidFill>
          <a:ln w="12700" algn="ctr">
            <a:solidFill>
              <a:schemeClr val="folHlink"/>
            </a:solidFill>
            <a:miter lim="800000"/>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90000"/>
              </a:lnSpc>
              <a:buClr>
                <a:schemeClr val="hlink"/>
              </a:buClr>
              <a:buFont typeface="Wingdings" panose="05000000000000000000" pitchFamily="2" charset="2"/>
              <a:buNone/>
            </a:pPr>
            <a:r>
              <a:rPr lang="zh-CN" altLang="en-US" sz="2000" b="1">
                <a:solidFill>
                  <a:schemeClr val="hlink"/>
                </a:solidFill>
              </a:rPr>
              <a:t>数据计数器</a:t>
            </a:r>
            <a:r>
              <a:rPr lang="en-US" altLang="zh-CN" sz="2000" b="1">
                <a:solidFill>
                  <a:schemeClr val="hlink"/>
                </a:solidFill>
              </a:rPr>
              <a:t>DC</a:t>
            </a:r>
            <a:r>
              <a:rPr lang="zh-CN" altLang="en-US" sz="2000" b="1">
                <a:solidFill>
                  <a:schemeClr val="hlink"/>
                </a:solidFill>
              </a:rPr>
              <a:t>：存放本次</a:t>
            </a:r>
            <a:r>
              <a:rPr lang="en-US" altLang="zh-CN" sz="2000" b="1">
                <a:solidFill>
                  <a:schemeClr val="hlink"/>
                </a:solidFill>
              </a:rPr>
              <a:t>CPU</a:t>
            </a:r>
            <a:r>
              <a:rPr lang="zh-CN" altLang="en-US" sz="2000" b="1">
                <a:solidFill>
                  <a:schemeClr val="hlink"/>
                </a:solidFill>
              </a:rPr>
              <a:t>要读或写的字（节）数</a:t>
            </a:r>
            <a:endParaRPr lang="zh-CN" altLang="en-US" sz="2000" b="1">
              <a:solidFill>
                <a:schemeClr val="hlink"/>
              </a:solidFill>
            </a:endParaRPr>
          </a:p>
        </p:txBody>
      </p:sp>
      <p:sp>
        <p:nvSpPr>
          <p:cNvPr id="37" name="矩形 36"/>
          <p:cNvSpPr>
            <a:spLocks noChangeArrowheads="1"/>
          </p:cNvSpPr>
          <p:nvPr/>
        </p:nvSpPr>
        <p:spPr bwMode="auto">
          <a:xfrm>
            <a:off x="6324600" y="533400"/>
            <a:ext cx="265649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25000"/>
              </a:lnSpc>
              <a:spcBef>
                <a:spcPct val="0"/>
              </a:spcBef>
              <a:buFontTx/>
              <a:buNone/>
            </a:pPr>
            <a:r>
              <a:rPr lang="zh-CN" altLang="en-US" sz="2000" b="1">
                <a:solidFill>
                  <a:srgbClr val="336600"/>
                </a:solidFill>
              </a:rPr>
              <a:t>一组寄存器</a:t>
            </a:r>
            <a:r>
              <a:rPr lang="en-US" altLang="zh-CN" sz="2000" b="1">
                <a:solidFill>
                  <a:srgbClr val="336600"/>
                </a:solidFill>
              </a:rPr>
              <a:t>+</a:t>
            </a:r>
            <a:r>
              <a:rPr lang="zh-CN" altLang="en-US" sz="2000" b="1">
                <a:solidFill>
                  <a:srgbClr val="336600"/>
                </a:solidFill>
              </a:rPr>
              <a:t>控制逻辑</a:t>
            </a:r>
            <a:endParaRPr lang="en-US" altLang="zh-CN" sz="2000" b="1">
              <a:solidFill>
                <a:srgbClr val="336600"/>
              </a:solidFill>
            </a:endParaRPr>
          </a:p>
        </p:txBody>
      </p:sp>
      <p:sp>
        <p:nvSpPr>
          <p:cNvPr id="39" name="Rectangle 3"/>
          <p:cNvSpPr txBox="1">
            <a:spLocks noChangeArrowheads="1"/>
          </p:cNvSpPr>
          <p:nvPr/>
        </p:nvSpPr>
        <p:spPr bwMode="auto">
          <a:xfrm>
            <a:off x="2362200" y="1143797"/>
            <a:ext cx="5290344" cy="129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1009650" lvl="1" indent="-609600">
              <a:buFont typeface="Wingdings" panose="05000000000000000000" pitchFamily="2" charset="2"/>
              <a:buAutoNum type="arabicPeriod"/>
            </a:pPr>
            <a:r>
              <a:rPr lang="zh-CN" altLang="en-US" sz="2400" b="1" kern="0" dirty="0">
                <a:solidFill>
                  <a:schemeClr val="accent6">
                    <a:lumMod val="75000"/>
                  </a:schemeClr>
                </a:solidFill>
              </a:rPr>
              <a:t>主机与</a:t>
            </a:r>
            <a:r>
              <a:rPr lang="en-US" altLang="zh-CN" sz="2400" b="1" kern="0" dirty="0">
                <a:solidFill>
                  <a:schemeClr val="accent6">
                    <a:lumMod val="75000"/>
                  </a:schemeClr>
                </a:solidFill>
              </a:rPr>
              <a:t>DMA</a:t>
            </a:r>
            <a:r>
              <a:rPr lang="zh-CN" altLang="en-US" sz="2400" b="1" kern="0" dirty="0">
                <a:solidFill>
                  <a:schemeClr val="accent6">
                    <a:lumMod val="75000"/>
                  </a:schemeClr>
                </a:solidFill>
              </a:rPr>
              <a:t>控制器的接口；</a:t>
            </a:r>
            <a:endParaRPr lang="zh-CN" altLang="en-US" sz="2400" b="1" kern="0" dirty="0">
              <a:solidFill>
                <a:schemeClr val="accent6">
                  <a:lumMod val="75000"/>
                </a:schemeClr>
              </a:solidFill>
            </a:endParaRPr>
          </a:p>
          <a:p>
            <a:pPr marL="1009650" lvl="1" indent="-609600">
              <a:buFont typeface="Wingdings" panose="05000000000000000000" pitchFamily="2" charset="2"/>
              <a:buAutoNum type="arabicPeriod"/>
            </a:pPr>
            <a:r>
              <a:rPr lang="en-US" altLang="zh-CN" sz="2400" b="1" kern="0" dirty="0">
                <a:solidFill>
                  <a:schemeClr val="accent6">
                    <a:lumMod val="75000"/>
                  </a:schemeClr>
                </a:solidFill>
              </a:rPr>
              <a:t>DMA</a:t>
            </a:r>
            <a:r>
              <a:rPr lang="zh-CN" altLang="en-US" sz="2400" b="1" kern="0" dirty="0">
                <a:solidFill>
                  <a:schemeClr val="accent6">
                    <a:lumMod val="75000"/>
                  </a:schemeClr>
                </a:solidFill>
              </a:rPr>
              <a:t>控制器与块设备的接口；</a:t>
            </a:r>
            <a:endParaRPr lang="zh-CN" altLang="en-US" sz="2400" b="1" kern="0" dirty="0">
              <a:solidFill>
                <a:schemeClr val="accent6">
                  <a:lumMod val="75000"/>
                </a:schemeClr>
              </a:solidFill>
            </a:endParaRPr>
          </a:p>
          <a:p>
            <a:pPr marL="1009650" lvl="1" indent="-609600">
              <a:buFont typeface="Wingdings" panose="05000000000000000000" pitchFamily="2" charset="2"/>
              <a:buAutoNum type="arabicPeriod"/>
            </a:pPr>
            <a:r>
              <a:rPr lang="en-US" altLang="zh-CN" sz="2400" b="1" kern="0" dirty="0">
                <a:solidFill>
                  <a:schemeClr val="accent6">
                    <a:lumMod val="75000"/>
                  </a:schemeClr>
                </a:solidFill>
              </a:rPr>
              <a:t>I/O</a:t>
            </a:r>
            <a:r>
              <a:rPr lang="zh-CN" altLang="en-US" sz="2400" b="1" kern="0" dirty="0">
                <a:solidFill>
                  <a:schemeClr val="accent6">
                    <a:lumMod val="75000"/>
                  </a:schemeClr>
                </a:solidFill>
              </a:rPr>
              <a:t>控制逻辑。</a:t>
            </a:r>
            <a:endParaRPr lang="zh-CN" altLang="en-US" sz="2400" b="1" kern="0" dirty="0">
              <a:solidFill>
                <a:schemeClr val="accent6">
                  <a:lumMod val="7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Horizontal)">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96993"/>
                                        </p:tgtEl>
                                        <p:attrNameLst>
                                          <p:attrName>style.visibility</p:attrName>
                                        </p:attrNameLst>
                                      </p:cBhvr>
                                      <p:to>
                                        <p:strVal val="visible"/>
                                      </p:to>
                                    </p:set>
                                    <p:anim calcmode="lin" valueType="num">
                                      <p:cBhvr additive="base">
                                        <p:cTn id="12" dur="500" fill="hold"/>
                                        <p:tgtEl>
                                          <p:spTgt spid="296993"/>
                                        </p:tgtEl>
                                        <p:attrNameLst>
                                          <p:attrName>ppt_x</p:attrName>
                                        </p:attrNameLst>
                                      </p:cBhvr>
                                      <p:tavLst>
                                        <p:tav tm="0">
                                          <p:val>
                                            <p:strVal val="1+#ppt_w/2"/>
                                          </p:val>
                                        </p:tav>
                                        <p:tav tm="100000">
                                          <p:val>
                                            <p:strVal val="#ppt_x"/>
                                          </p:val>
                                        </p:tav>
                                      </p:tavLst>
                                    </p:anim>
                                    <p:anim calcmode="lin" valueType="num">
                                      <p:cBhvr additive="base">
                                        <p:cTn id="13" dur="500" fill="hold"/>
                                        <p:tgtEl>
                                          <p:spTgt spid="29699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96994"/>
                                        </p:tgtEl>
                                        <p:attrNameLst>
                                          <p:attrName>style.visibility</p:attrName>
                                        </p:attrNameLst>
                                      </p:cBhvr>
                                      <p:to>
                                        <p:strVal val="visible"/>
                                      </p:to>
                                    </p:set>
                                    <p:anim calcmode="lin" valueType="num">
                                      <p:cBhvr additive="base">
                                        <p:cTn id="18" dur="500" fill="hold"/>
                                        <p:tgtEl>
                                          <p:spTgt spid="296994"/>
                                        </p:tgtEl>
                                        <p:attrNameLst>
                                          <p:attrName>ppt_x</p:attrName>
                                        </p:attrNameLst>
                                      </p:cBhvr>
                                      <p:tavLst>
                                        <p:tav tm="0">
                                          <p:val>
                                            <p:strVal val="1+#ppt_w/2"/>
                                          </p:val>
                                        </p:tav>
                                        <p:tav tm="100000">
                                          <p:val>
                                            <p:strVal val="#ppt_x"/>
                                          </p:val>
                                        </p:tav>
                                      </p:tavLst>
                                    </p:anim>
                                    <p:anim calcmode="lin" valueType="num">
                                      <p:cBhvr additive="base">
                                        <p:cTn id="19" dur="500" fill="hold"/>
                                        <p:tgtEl>
                                          <p:spTgt spid="29699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96995"/>
                                        </p:tgtEl>
                                        <p:attrNameLst>
                                          <p:attrName>style.visibility</p:attrName>
                                        </p:attrNameLst>
                                      </p:cBhvr>
                                      <p:to>
                                        <p:strVal val="visible"/>
                                      </p:to>
                                    </p:set>
                                    <p:anim calcmode="lin" valueType="num">
                                      <p:cBhvr additive="base">
                                        <p:cTn id="24" dur="500" fill="hold"/>
                                        <p:tgtEl>
                                          <p:spTgt spid="296995"/>
                                        </p:tgtEl>
                                        <p:attrNameLst>
                                          <p:attrName>ppt_x</p:attrName>
                                        </p:attrNameLst>
                                      </p:cBhvr>
                                      <p:tavLst>
                                        <p:tav tm="0">
                                          <p:val>
                                            <p:strVal val="0-#ppt_w/2"/>
                                          </p:val>
                                        </p:tav>
                                        <p:tav tm="100000">
                                          <p:val>
                                            <p:strVal val="#ppt_x"/>
                                          </p:val>
                                        </p:tav>
                                      </p:tavLst>
                                    </p:anim>
                                    <p:anim calcmode="lin" valueType="num">
                                      <p:cBhvr additive="base">
                                        <p:cTn id="25" dur="500" fill="hold"/>
                                        <p:tgtEl>
                                          <p:spTgt spid="29699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96992"/>
                                        </p:tgtEl>
                                        <p:attrNameLst>
                                          <p:attrName>style.visibility</p:attrName>
                                        </p:attrNameLst>
                                      </p:cBhvr>
                                      <p:to>
                                        <p:strVal val="visible"/>
                                      </p:to>
                                    </p:set>
                                    <p:anim calcmode="lin" valueType="num">
                                      <p:cBhvr additive="base">
                                        <p:cTn id="30" dur="500" fill="hold"/>
                                        <p:tgtEl>
                                          <p:spTgt spid="296992"/>
                                        </p:tgtEl>
                                        <p:attrNameLst>
                                          <p:attrName>ppt_x</p:attrName>
                                        </p:attrNameLst>
                                      </p:cBhvr>
                                      <p:tavLst>
                                        <p:tav tm="0">
                                          <p:val>
                                            <p:strVal val="1+#ppt_w/2"/>
                                          </p:val>
                                        </p:tav>
                                        <p:tav tm="100000">
                                          <p:val>
                                            <p:strVal val="#ppt_x"/>
                                          </p:val>
                                        </p:tav>
                                      </p:tavLst>
                                    </p:anim>
                                    <p:anim calcmode="lin" valueType="num">
                                      <p:cBhvr additive="base">
                                        <p:cTn id="31" dur="500" fill="hold"/>
                                        <p:tgtEl>
                                          <p:spTgt spid="2969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2" grpId="0" animBg="1"/>
      <p:bldP spid="296993" grpId="0" animBg="1"/>
      <p:bldP spid="296994" grpId="0" animBg="1"/>
      <p:bldP spid="296995" grpId="0" animBg="1"/>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4" name="Rectangle 6"/>
          <p:cNvSpPr>
            <a:spLocks noChangeArrowheads="1"/>
          </p:cNvSpPr>
          <p:nvPr/>
        </p:nvSpPr>
        <p:spPr bwMode="auto">
          <a:xfrm>
            <a:off x="2855914" y="352425"/>
            <a:ext cx="44592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r>
              <a:rPr lang="en-US" altLang="zh-CN" sz="2800" b="1" dirty="0">
                <a:solidFill>
                  <a:schemeClr val="accent2"/>
                </a:solidFill>
                <a:latin typeface="+mj-lt"/>
                <a:ea typeface="+mj-ea"/>
                <a:cs typeface="+mj-cs"/>
              </a:rPr>
              <a:t>4</a:t>
            </a:r>
            <a:r>
              <a:rPr lang="zh-CN" altLang="en-US" sz="2800" b="1" dirty="0">
                <a:solidFill>
                  <a:schemeClr val="accent2"/>
                </a:solidFill>
                <a:latin typeface="+mj-lt"/>
                <a:ea typeface="+mj-ea"/>
                <a:cs typeface="+mj-cs"/>
              </a:rPr>
              <a:t>）</a:t>
            </a:r>
            <a:r>
              <a:rPr lang="en-US" altLang="zh-CN" sz="2800" b="1" dirty="0">
                <a:solidFill>
                  <a:schemeClr val="accent2"/>
                </a:solidFill>
                <a:latin typeface="+mj-lt"/>
                <a:ea typeface="+mj-ea"/>
                <a:cs typeface="+mj-cs"/>
              </a:rPr>
              <a:t>DMA</a:t>
            </a:r>
            <a:r>
              <a:rPr lang="zh-CN" altLang="en-US" sz="2800" b="1" dirty="0">
                <a:solidFill>
                  <a:schemeClr val="accent2"/>
                </a:solidFill>
                <a:latin typeface="+mj-lt"/>
                <a:ea typeface="+mj-ea"/>
                <a:cs typeface="+mj-cs"/>
              </a:rPr>
              <a:t>工作过程</a:t>
            </a:r>
            <a:endParaRPr lang="zh-CN" altLang="en-US" sz="2800" b="1" dirty="0">
              <a:solidFill>
                <a:schemeClr val="accent2"/>
              </a:solidFill>
              <a:latin typeface="+mj-lt"/>
              <a:ea typeface="+mj-ea"/>
              <a:cs typeface="+mj-cs"/>
            </a:endParaRPr>
          </a:p>
        </p:txBody>
      </p:sp>
      <p:grpSp>
        <p:nvGrpSpPr>
          <p:cNvPr id="2" name="Group 10"/>
          <p:cNvGrpSpPr/>
          <p:nvPr/>
        </p:nvGrpSpPr>
        <p:grpSpPr bwMode="auto">
          <a:xfrm>
            <a:off x="5410201" y="1371600"/>
            <a:ext cx="5102225" cy="5181600"/>
            <a:chOff x="884" y="709"/>
            <a:chExt cx="3460" cy="2992"/>
          </a:xfrm>
        </p:grpSpPr>
        <p:sp>
          <p:nvSpPr>
            <p:cNvPr id="118801" name="Rectangle 11"/>
            <p:cNvSpPr>
              <a:spLocks noChangeArrowheads="1"/>
            </p:cNvSpPr>
            <p:nvPr/>
          </p:nvSpPr>
          <p:spPr bwMode="auto">
            <a:xfrm>
              <a:off x="930" y="890"/>
              <a:ext cx="1678" cy="318"/>
            </a:xfrm>
            <a:prstGeom prst="rect">
              <a:avLst/>
            </a:prstGeom>
            <a:solidFill>
              <a:srgbClr val="FFFFCC"/>
            </a:solidFill>
            <a:ln w="9525">
              <a:solidFill>
                <a:srgbClr val="E6552E"/>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000"/>
                <a:t>设置</a:t>
              </a:r>
              <a:r>
                <a:rPr lang="en-US" altLang="zh-CN" sz="2000"/>
                <a:t>MAR</a:t>
              </a:r>
              <a:r>
                <a:rPr lang="zh-CN" altLang="en-US" sz="2000"/>
                <a:t>和</a:t>
              </a:r>
              <a:r>
                <a:rPr lang="en-US" altLang="zh-CN" sz="2000"/>
                <a:t>DC</a:t>
              </a:r>
              <a:r>
                <a:rPr lang="zh-CN" altLang="en-US" sz="2000"/>
                <a:t>初值</a:t>
              </a:r>
              <a:endParaRPr lang="zh-CN" altLang="en-US" sz="2000"/>
            </a:p>
          </p:txBody>
        </p:sp>
        <p:sp>
          <p:nvSpPr>
            <p:cNvPr id="118802" name="Rectangle 12"/>
            <p:cNvSpPr>
              <a:spLocks noChangeArrowheads="1"/>
            </p:cNvSpPr>
            <p:nvPr/>
          </p:nvSpPr>
          <p:spPr bwMode="auto">
            <a:xfrm>
              <a:off x="930" y="1298"/>
              <a:ext cx="1678" cy="318"/>
            </a:xfrm>
            <a:prstGeom prst="rect">
              <a:avLst/>
            </a:prstGeom>
            <a:solidFill>
              <a:srgbClr val="FFFFCC"/>
            </a:solidFill>
            <a:ln w="9525">
              <a:solidFill>
                <a:srgbClr val="E6552E"/>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000"/>
                <a:t>启动</a:t>
              </a:r>
              <a:r>
                <a:rPr lang="en-US" altLang="zh-CN" sz="2000"/>
                <a:t>DMA</a:t>
              </a:r>
              <a:r>
                <a:rPr lang="zh-CN" altLang="en-US" sz="2000"/>
                <a:t>传送命令</a:t>
              </a:r>
              <a:endParaRPr lang="zh-CN" altLang="en-US" sz="2000"/>
            </a:p>
          </p:txBody>
        </p:sp>
        <p:sp>
          <p:nvSpPr>
            <p:cNvPr id="118803" name="Rectangle 13"/>
            <p:cNvSpPr>
              <a:spLocks noChangeArrowheads="1"/>
            </p:cNvSpPr>
            <p:nvPr/>
          </p:nvSpPr>
          <p:spPr bwMode="auto">
            <a:xfrm>
              <a:off x="930" y="1751"/>
              <a:ext cx="1678" cy="454"/>
            </a:xfrm>
            <a:prstGeom prst="rect">
              <a:avLst/>
            </a:prstGeom>
            <a:solidFill>
              <a:srgbClr val="FFFFCC"/>
            </a:solidFill>
            <a:ln w="9525">
              <a:solidFill>
                <a:srgbClr val="E6552E"/>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000"/>
                <a:t>挪用存储器周期</a:t>
              </a:r>
              <a:endParaRPr lang="en-US" altLang="zh-CN" sz="2000"/>
            </a:p>
            <a:p>
              <a:pPr eaLnBrk="1" hangingPunct="1">
                <a:spcBef>
                  <a:spcPct val="0"/>
                </a:spcBef>
                <a:buFontTx/>
                <a:buNone/>
              </a:pPr>
              <a:r>
                <a:rPr lang="zh-CN" altLang="en-US" sz="2000"/>
                <a:t>传送数据字</a:t>
              </a:r>
              <a:endParaRPr lang="zh-CN" altLang="en-US" sz="2000"/>
            </a:p>
          </p:txBody>
        </p:sp>
        <p:sp>
          <p:nvSpPr>
            <p:cNvPr id="118804" name="Rectangle 14"/>
            <p:cNvSpPr>
              <a:spLocks noChangeArrowheads="1"/>
            </p:cNvSpPr>
            <p:nvPr/>
          </p:nvSpPr>
          <p:spPr bwMode="auto">
            <a:xfrm>
              <a:off x="930" y="2296"/>
              <a:ext cx="1678" cy="454"/>
            </a:xfrm>
            <a:prstGeom prst="rect">
              <a:avLst/>
            </a:prstGeom>
            <a:solidFill>
              <a:srgbClr val="FFFFCC"/>
            </a:solidFill>
            <a:ln w="9525">
              <a:solidFill>
                <a:srgbClr val="E6552E"/>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000"/>
                <a:t>MAR=MAR+1</a:t>
              </a:r>
              <a:endParaRPr lang="en-US" altLang="zh-CN" sz="2000"/>
            </a:p>
            <a:p>
              <a:pPr eaLnBrk="1" hangingPunct="1">
                <a:spcBef>
                  <a:spcPct val="0"/>
                </a:spcBef>
                <a:buFontTx/>
                <a:buNone/>
              </a:pPr>
              <a:r>
                <a:rPr lang="en-US" altLang="zh-CN" sz="2000"/>
                <a:t>DC=DC-1</a:t>
              </a:r>
              <a:endParaRPr lang="en-US" altLang="zh-CN" sz="2000"/>
            </a:p>
          </p:txBody>
        </p:sp>
        <p:sp>
          <p:nvSpPr>
            <p:cNvPr id="118805" name="AutoShape 15"/>
            <p:cNvSpPr>
              <a:spLocks noChangeArrowheads="1"/>
            </p:cNvSpPr>
            <p:nvPr/>
          </p:nvSpPr>
          <p:spPr bwMode="auto">
            <a:xfrm>
              <a:off x="884" y="2841"/>
              <a:ext cx="1769" cy="408"/>
            </a:xfrm>
            <a:prstGeom prst="diamond">
              <a:avLst/>
            </a:prstGeom>
            <a:solidFill>
              <a:srgbClr val="FFFFCC"/>
            </a:solidFill>
            <a:ln w="9525">
              <a:solidFill>
                <a:srgbClr val="E6552E"/>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000"/>
                <a:t>DC=0?</a:t>
              </a:r>
              <a:endParaRPr lang="en-US" altLang="zh-CN" sz="2000"/>
            </a:p>
          </p:txBody>
        </p:sp>
        <p:sp>
          <p:nvSpPr>
            <p:cNvPr id="118806" name="Rectangle 16"/>
            <p:cNvSpPr>
              <a:spLocks noChangeArrowheads="1"/>
            </p:cNvSpPr>
            <p:nvPr/>
          </p:nvSpPr>
          <p:spPr bwMode="auto">
            <a:xfrm>
              <a:off x="930" y="3383"/>
              <a:ext cx="1678" cy="318"/>
            </a:xfrm>
            <a:prstGeom prst="rect">
              <a:avLst/>
            </a:prstGeom>
            <a:solidFill>
              <a:srgbClr val="FFFFCC"/>
            </a:solidFill>
            <a:ln w="9525">
              <a:solidFill>
                <a:srgbClr val="E6552E"/>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000"/>
                <a:t>请求中断</a:t>
              </a:r>
              <a:endParaRPr lang="zh-CN" altLang="en-US" sz="2000"/>
            </a:p>
          </p:txBody>
        </p:sp>
        <p:sp>
          <p:nvSpPr>
            <p:cNvPr id="118807" name="Line 17"/>
            <p:cNvSpPr>
              <a:spLocks noChangeShapeType="1"/>
            </p:cNvSpPr>
            <p:nvPr/>
          </p:nvSpPr>
          <p:spPr bwMode="auto">
            <a:xfrm>
              <a:off x="1746" y="709"/>
              <a:ext cx="0" cy="181"/>
            </a:xfrm>
            <a:prstGeom prst="line">
              <a:avLst/>
            </a:prstGeom>
            <a:noFill/>
            <a:ln w="9525">
              <a:solidFill>
                <a:srgbClr val="E6552E"/>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08" name="Line 18"/>
            <p:cNvSpPr>
              <a:spLocks noChangeShapeType="1"/>
            </p:cNvSpPr>
            <p:nvPr/>
          </p:nvSpPr>
          <p:spPr bwMode="auto">
            <a:xfrm>
              <a:off x="1746" y="1207"/>
              <a:ext cx="0" cy="91"/>
            </a:xfrm>
            <a:prstGeom prst="line">
              <a:avLst/>
            </a:prstGeom>
            <a:noFill/>
            <a:ln w="9525">
              <a:solidFill>
                <a:srgbClr val="E6552E"/>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09" name="Line 19"/>
            <p:cNvSpPr>
              <a:spLocks noChangeShapeType="1"/>
            </p:cNvSpPr>
            <p:nvPr/>
          </p:nvSpPr>
          <p:spPr bwMode="auto">
            <a:xfrm>
              <a:off x="1746" y="1616"/>
              <a:ext cx="0" cy="136"/>
            </a:xfrm>
            <a:prstGeom prst="line">
              <a:avLst/>
            </a:prstGeom>
            <a:noFill/>
            <a:ln w="9525">
              <a:solidFill>
                <a:srgbClr val="E6552E"/>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0" name="Line 20"/>
            <p:cNvSpPr>
              <a:spLocks noChangeShapeType="1"/>
            </p:cNvSpPr>
            <p:nvPr/>
          </p:nvSpPr>
          <p:spPr bwMode="auto">
            <a:xfrm>
              <a:off x="1746" y="2205"/>
              <a:ext cx="0" cy="91"/>
            </a:xfrm>
            <a:prstGeom prst="line">
              <a:avLst/>
            </a:prstGeom>
            <a:noFill/>
            <a:ln w="9525">
              <a:solidFill>
                <a:srgbClr val="E6552E"/>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1" name="Line 21"/>
            <p:cNvSpPr>
              <a:spLocks noChangeShapeType="1"/>
            </p:cNvSpPr>
            <p:nvPr/>
          </p:nvSpPr>
          <p:spPr bwMode="auto">
            <a:xfrm>
              <a:off x="1746" y="2750"/>
              <a:ext cx="0" cy="90"/>
            </a:xfrm>
            <a:prstGeom prst="line">
              <a:avLst/>
            </a:prstGeom>
            <a:noFill/>
            <a:ln w="9525">
              <a:solidFill>
                <a:srgbClr val="E6552E"/>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2" name="Line 22"/>
            <p:cNvSpPr>
              <a:spLocks noChangeShapeType="1"/>
            </p:cNvSpPr>
            <p:nvPr/>
          </p:nvSpPr>
          <p:spPr bwMode="auto">
            <a:xfrm>
              <a:off x="1746" y="3249"/>
              <a:ext cx="0" cy="90"/>
            </a:xfrm>
            <a:prstGeom prst="line">
              <a:avLst/>
            </a:prstGeom>
            <a:noFill/>
            <a:ln w="9525">
              <a:solidFill>
                <a:srgbClr val="E6552E"/>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3" name="Line 23"/>
            <p:cNvSpPr>
              <a:spLocks noChangeShapeType="1"/>
            </p:cNvSpPr>
            <p:nvPr/>
          </p:nvSpPr>
          <p:spPr bwMode="auto">
            <a:xfrm>
              <a:off x="1746" y="1661"/>
              <a:ext cx="2177" cy="0"/>
            </a:xfrm>
            <a:prstGeom prst="line">
              <a:avLst/>
            </a:prstGeom>
            <a:noFill/>
            <a:ln w="9525">
              <a:solidFill>
                <a:srgbClr val="E6552E"/>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4" name="Rectangle 24"/>
            <p:cNvSpPr>
              <a:spLocks noChangeArrowheads="1"/>
            </p:cNvSpPr>
            <p:nvPr/>
          </p:nvSpPr>
          <p:spPr bwMode="auto">
            <a:xfrm>
              <a:off x="3002" y="1979"/>
              <a:ext cx="1342" cy="772"/>
            </a:xfrm>
            <a:prstGeom prst="rect">
              <a:avLst/>
            </a:prstGeom>
            <a:solidFill>
              <a:srgbClr val="FFFFCC"/>
            </a:solidFill>
            <a:ln w="9525">
              <a:solidFill>
                <a:srgbClr val="E6552E"/>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000"/>
                <a:t>在继续执行用户</a:t>
              </a:r>
              <a:endParaRPr lang="zh-CN" altLang="en-US" sz="2000"/>
            </a:p>
            <a:p>
              <a:pPr eaLnBrk="1" hangingPunct="1">
                <a:spcBef>
                  <a:spcPct val="0"/>
                </a:spcBef>
                <a:buFontTx/>
                <a:buNone/>
              </a:pPr>
              <a:r>
                <a:rPr lang="zh-CN" altLang="en-US" sz="2000"/>
                <a:t>程序的同时，准</a:t>
              </a:r>
              <a:endParaRPr lang="zh-CN" altLang="en-US" sz="2000"/>
            </a:p>
            <a:p>
              <a:pPr eaLnBrk="1" hangingPunct="1">
                <a:spcBef>
                  <a:spcPct val="0"/>
                </a:spcBef>
                <a:buFontTx/>
                <a:buNone/>
              </a:pPr>
              <a:r>
                <a:rPr lang="zh-CN" altLang="en-US" sz="2000"/>
                <a:t>备又一次传送</a:t>
              </a:r>
              <a:endParaRPr lang="zh-CN" altLang="en-US" sz="2000"/>
            </a:p>
          </p:txBody>
        </p:sp>
        <p:cxnSp>
          <p:nvCxnSpPr>
            <p:cNvPr id="118815" name="AutoShape 25"/>
            <p:cNvCxnSpPr>
              <a:cxnSpLocks noChangeShapeType="1"/>
              <a:stCxn id="118805" idx="3"/>
              <a:endCxn id="118814" idx="2"/>
            </p:cNvCxnSpPr>
            <p:nvPr/>
          </p:nvCxnSpPr>
          <p:spPr bwMode="auto">
            <a:xfrm flipV="1">
              <a:off x="2653" y="2751"/>
              <a:ext cx="1020" cy="294"/>
            </a:xfrm>
            <a:prstGeom prst="bentConnector2">
              <a:avLst/>
            </a:prstGeom>
            <a:noFill/>
            <a:ln w="9525">
              <a:solidFill>
                <a:srgbClr val="E6552E"/>
              </a:solidFill>
              <a:miter lim="800000"/>
              <a:tailEnd type="triangle" w="med" len="med"/>
            </a:ln>
            <a:extLst>
              <a:ext uri="{909E8E84-426E-40DD-AFC4-6F175D3DCCD1}">
                <a14:hiddenFill xmlns:a14="http://schemas.microsoft.com/office/drawing/2010/main">
                  <a:noFill/>
                </a14:hiddenFill>
              </a:ext>
            </a:extLst>
          </p:spPr>
        </p:cxnSp>
        <p:sp>
          <p:nvSpPr>
            <p:cNvPr id="118816" name="Line 26"/>
            <p:cNvSpPr>
              <a:spLocks noChangeShapeType="1"/>
            </p:cNvSpPr>
            <p:nvPr/>
          </p:nvSpPr>
          <p:spPr bwMode="auto">
            <a:xfrm>
              <a:off x="3923" y="1661"/>
              <a:ext cx="0" cy="318"/>
            </a:xfrm>
            <a:prstGeom prst="line">
              <a:avLst/>
            </a:prstGeom>
            <a:noFill/>
            <a:ln w="9525">
              <a:solidFill>
                <a:srgbClr val="E6552E"/>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3" name="矩形 22"/>
          <p:cNvSpPr/>
          <p:nvPr/>
        </p:nvSpPr>
        <p:spPr>
          <a:xfrm>
            <a:off x="8305800" y="5105400"/>
            <a:ext cx="533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rPr>
              <a:t>No</a:t>
            </a:r>
            <a:endParaRPr lang="zh-CN" altLang="en-US" dirty="0">
              <a:solidFill>
                <a:schemeClr val="tx1"/>
              </a:solidFill>
            </a:endParaRPr>
          </a:p>
        </p:txBody>
      </p:sp>
      <p:sp>
        <p:nvSpPr>
          <p:cNvPr id="24" name="矩形 23"/>
          <p:cNvSpPr/>
          <p:nvPr/>
        </p:nvSpPr>
        <p:spPr>
          <a:xfrm>
            <a:off x="7010400" y="5638800"/>
            <a:ext cx="838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rPr>
              <a:t>Yes</a:t>
            </a:r>
            <a:endParaRPr lang="zh-CN" altLang="en-US" dirty="0">
              <a:solidFill>
                <a:schemeClr val="tx1"/>
              </a:solidFill>
            </a:endParaRPr>
          </a:p>
        </p:txBody>
      </p:sp>
      <p:sp>
        <p:nvSpPr>
          <p:cNvPr id="26" name="Text Box 3"/>
          <p:cNvSpPr txBox="1">
            <a:spLocks noChangeArrowheads="1"/>
          </p:cNvSpPr>
          <p:nvPr/>
        </p:nvSpPr>
        <p:spPr bwMode="auto">
          <a:xfrm>
            <a:off x="1676400" y="2068513"/>
            <a:ext cx="1512888" cy="781050"/>
          </a:xfrm>
          <a:prstGeom prst="rect">
            <a:avLst/>
          </a:prstGeom>
          <a:noFill/>
          <a:ln w="19050" algn="ctr">
            <a:solidFill>
              <a:srgbClr val="800080"/>
            </a:solidFill>
            <a:miter lim="800000"/>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2200"/>
              <a:t>向</a:t>
            </a:r>
            <a:r>
              <a:rPr lang="en-US" altLang="zh-CN" sz="2200"/>
              <a:t>DMA</a:t>
            </a:r>
            <a:r>
              <a:rPr lang="zh-CN" altLang="en-US" sz="2200"/>
              <a:t>控制器发读命令</a:t>
            </a:r>
            <a:endParaRPr lang="zh-CN" altLang="en-US" sz="2200"/>
          </a:p>
        </p:txBody>
      </p:sp>
      <p:sp>
        <p:nvSpPr>
          <p:cNvPr id="27" name="Text Box 4"/>
          <p:cNvSpPr txBox="1">
            <a:spLocks noChangeArrowheads="1"/>
          </p:cNvSpPr>
          <p:nvPr/>
        </p:nvSpPr>
        <p:spPr bwMode="auto">
          <a:xfrm>
            <a:off x="3619501" y="1924051"/>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000"/>
              <a:t>CPU→DMA</a:t>
            </a:r>
            <a:endParaRPr lang="en-US" altLang="zh-CN" sz="2000"/>
          </a:p>
        </p:txBody>
      </p:sp>
      <p:sp>
        <p:nvSpPr>
          <p:cNvPr id="28" name="Text Box 5"/>
          <p:cNvSpPr txBox="1">
            <a:spLocks noChangeArrowheads="1"/>
          </p:cNvSpPr>
          <p:nvPr/>
        </p:nvSpPr>
        <p:spPr bwMode="auto">
          <a:xfrm>
            <a:off x="1676400" y="3654426"/>
            <a:ext cx="1512888" cy="779463"/>
          </a:xfrm>
          <a:prstGeom prst="rect">
            <a:avLst/>
          </a:prstGeom>
          <a:noFill/>
          <a:ln w="19050" algn="ctr">
            <a:solidFill>
              <a:srgbClr val="800080"/>
            </a:solidFill>
            <a:miter lim="800000"/>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2200"/>
              <a:t>读</a:t>
            </a:r>
            <a:r>
              <a:rPr lang="en-US" altLang="zh-CN" sz="2200"/>
              <a:t>DMA</a:t>
            </a:r>
            <a:r>
              <a:rPr lang="zh-CN" altLang="en-US" sz="2200"/>
              <a:t>控制器的状态</a:t>
            </a:r>
            <a:endParaRPr lang="zh-CN" altLang="en-US" sz="2200"/>
          </a:p>
        </p:txBody>
      </p:sp>
      <p:sp>
        <p:nvSpPr>
          <p:cNvPr id="29" name="Text Box 6"/>
          <p:cNvSpPr txBox="1">
            <a:spLocks noChangeArrowheads="1"/>
          </p:cNvSpPr>
          <p:nvPr/>
        </p:nvSpPr>
        <p:spPr bwMode="auto">
          <a:xfrm>
            <a:off x="3476625" y="4192589"/>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000"/>
              <a:t>DMA→CPU</a:t>
            </a:r>
            <a:endParaRPr lang="en-US" altLang="zh-CN" sz="2000"/>
          </a:p>
        </p:txBody>
      </p:sp>
      <p:sp>
        <p:nvSpPr>
          <p:cNvPr id="30" name="Line 7"/>
          <p:cNvSpPr>
            <a:spLocks noChangeShapeType="1"/>
          </p:cNvSpPr>
          <p:nvPr/>
        </p:nvSpPr>
        <p:spPr bwMode="auto">
          <a:xfrm rot="5400000">
            <a:off x="2179638" y="1852613"/>
            <a:ext cx="431800" cy="0"/>
          </a:xfrm>
          <a:prstGeom prst="line">
            <a:avLst/>
          </a:prstGeom>
          <a:noFill/>
          <a:ln w="25400">
            <a:solidFill>
              <a:srgbClr val="E6552E"/>
            </a:solidFill>
            <a:rou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 name="Line 23"/>
          <p:cNvSpPr>
            <a:spLocks noChangeShapeType="1"/>
          </p:cNvSpPr>
          <p:nvPr/>
        </p:nvSpPr>
        <p:spPr bwMode="auto">
          <a:xfrm>
            <a:off x="2392363" y="4445001"/>
            <a:ext cx="0" cy="720725"/>
          </a:xfrm>
          <a:prstGeom prst="line">
            <a:avLst/>
          </a:prstGeom>
          <a:noFill/>
          <a:ln w="25400">
            <a:solidFill>
              <a:srgbClr val="E6552E"/>
            </a:solidFill>
            <a:rou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2" name="Text Box 24"/>
          <p:cNvSpPr txBox="1">
            <a:spLocks noChangeArrowheads="1"/>
          </p:cNvSpPr>
          <p:nvPr/>
        </p:nvSpPr>
        <p:spPr bwMode="auto">
          <a:xfrm>
            <a:off x="1819276" y="5165726"/>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2000"/>
              <a:t>下条指令</a:t>
            </a:r>
            <a:endParaRPr lang="zh-CN" altLang="en-US" sz="2000"/>
          </a:p>
        </p:txBody>
      </p:sp>
      <p:sp>
        <p:nvSpPr>
          <p:cNvPr id="33" name="Line 26"/>
          <p:cNvSpPr>
            <a:spLocks noChangeShapeType="1"/>
          </p:cNvSpPr>
          <p:nvPr/>
        </p:nvSpPr>
        <p:spPr bwMode="auto">
          <a:xfrm rot="5400000" flipV="1">
            <a:off x="3763169" y="2067719"/>
            <a:ext cx="0" cy="1154112"/>
          </a:xfrm>
          <a:prstGeom prst="line">
            <a:avLst/>
          </a:prstGeom>
          <a:noFill/>
          <a:ln w="28575">
            <a:solidFill>
              <a:srgbClr val="000080"/>
            </a:solidFill>
            <a:prstDash val="sysDot"/>
            <a:rou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 name="Text Box 27"/>
          <p:cNvSpPr txBox="1">
            <a:spLocks noChangeArrowheads="1"/>
          </p:cNvSpPr>
          <p:nvPr/>
        </p:nvSpPr>
        <p:spPr bwMode="auto">
          <a:xfrm>
            <a:off x="3979864" y="2667000"/>
            <a:ext cx="1476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1700"/>
              <a:t>CPU</a:t>
            </a:r>
            <a:r>
              <a:rPr lang="zh-CN" altLang="en-US" sz="1700"/>
              <a:t>做其它事</a:t>
            </a:r>
            <a:endParaRPr lang="zh-CN" altLang="en-US" sz="1700"/>
          </a:p>
        </p:txBody>
      </p:sp>
      <p:sp>
        <p:nvSpPr>
          <p:cNvPr id="35" name="Line 28"/>
          <p:cNvSpPr>
            <a:spLocks noChangeShapeType="1"/>
          </p:cNvSpPr>
          <p:nvPr/>
        </p:nvSpPr>
        <p:spPr bwMode="auto">
          <a:xfrm rot="5400000" flipV="1">
            <a:off x="3763169" y="3291682"/>
            <a:ext cx="0" cy="1154112"/>
          </a:xfrm>
          <a:prstGeom prst="line">
            <a:avLst/>
          </a:prstGeom>
          <a:noFill/>
          <a:ln w="28575">
            <a:solidFill>
              <a:srgbClr val="000080"/>
            </a:solidFill>
            <a:prstDash val="sysDot"/>
            <a:round/>
            <a:head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6" name="Text Box 29"/>
          <p:cNvSpPr txBox="1">
            <a:spLocks noChangeArrowheads="1"/>
          </p:cNvSpPr>
          <p:nvPr/>
        </p:nvSpPr>
        <p:spPr bwMode="auto">
          <a:xfrm>
            <a:off x="4411663" y="3676650"/>
            <a:ext cx="5778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1700"/>
              <a:t>中断</a:t>
            </a:r>
            <a:endParaRPr lang="zh-CN" altLang="en-US"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100000">
                                          <p:val>
                                            <p:strVal val="#ppt_x"/>
                                          </p:val>
                                        </p:tav>
                                      </p:tavLst>
                                    </p:anim>
                                    <p:anim calcmode="lin" valueType="num">
                                      <p:cBhvr>
                                        <p:cTn id="8" dur="500" fill="hold"/>
                                        <p:tgtEl>
                                          <p:spTgt spid="30"/>
                                        </p:tgtEl>
                                        <p:attrNameLst>
                                          <p:attrName>ppt_y</p:attrName>
                                        </p:attrNameLst>
                                      </p:cBhvr>
                                      <p:tavLst>
                                        <p:tav tm="0">
                                          <p:val>
                                            <p:strVal val="#ppt_y-#ppt_h/2"/>
                                          </p:val>
                                        </p:tav>
                                        <p:tav tm="100000">
                                          <p:val>
                                            <p:strVal val="#ppt_y"/>
                                          </p:val>
                                        </p:tav>
                                      </p:tavLst>
                                    </p:anim>
                                    <p:anim calcmode="lin" valueType="num">
                                      <p:cBhvr>
                                        <p:cTn id="9" dur="500" fill="hold"/>
                                        <p:tgtEl>
                                          <p:spTgt spid="30"/>
                                        </p:tgtEl>
                                        <p:attrNameLst>
                                          <p:attrName>ppt_w</p:attrName>
                                        </p:attrNameLst>
                                      </p:cBhvr>
                                      <p:tavLst>
                                        <p:tav tm="0">
                                          <p:val>
                                            <p:strVal val="#ppt_w"/>
                                          </p:val>
                                        </p:tav>
                                        <p:tav tm="100000">
                                          <p:val>
                                            <p:strVal val="#ppt_w"/>
                                          </p:val>
                                        </p:tav>
                                      </p:tavLst>
                                    </p:anim>
                                    <p:anim calcmode="lin" valueType="num">
                                      <p:cBhvr>
                                        <p:cTn id="10" dur="500" fill="hold"/>
                                        <p:tgtEl>
                                          <p:spTgt spid="30"/>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ppt_x</p:attrName>
                                        </p:attrNameLst>
                                      </p:cBhvr>
                                      <p:tavLst>
                                        <p:tav tm="0">
                                          <p:val>
                                            <p:strVal val="#ppt_x"/>
                                          </p:val>
                                        </p:tav>
                                        <p:tav tm="100000">
                                          <p:val>
                                            <p:strVal val="#ppt_x"/>
                                          </p:val>
                                        </p:tav>
                                      </p:tavLst>
                                    </p:anim>
                                    <p:anim calcmode="lin" valueType="num">
                                      <p:cBhvr>
                                        <p:cTn id="14" dur="500" fill="hold"/>
                                        <p:tgtEl>
                                          <p:spTgt spid="26"/>
                                        </p:tgtEl>
                                        <p:attrNameLst>
                                          <p:attrName>ppt_y</p:attrName>
                                        </p:attrNameLst>
                                      </p:cBhvr>
                                      <p:tavLst>
                                        <p:tav tm="0">
                                          <p:val>
                                            <p:strVal val="#ppt_y-#ppt_h/2"/>
                                          </p:val>
                                        </p:tav>
                                        <p:tav tm="100000">
                                          <p:val>
                                            <p:strVal val="#ppt_y"/>
                                          </p:val>
                                        </p:tav>
                                      </p:tavLst>
                                    </p:anim>
                                    <p:anim calcmode="lin" valueType="num">
                                      <p:cBhvr>
                                        <p:cTn id="15" dur="500" fill="hold"/>
                                        <p:tgtEl>
                                          <p:spTgt spid="26"/>
                                        </p:tgtEl>
                                        <p:attrNameLst>
                                          <p:attrName>ppt_w</p:attrName>
                                        </p:attrNameLst>
                                      </p:cBhvr>
                                      <p:tavLst>
                                        <p:tav tm="0">
                                          <p:val>
                                            <p:strVal val="#ppt_w"/>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ppt_x</p:attrName>
                                        </p:attrNameLst>
                                      </p:cBhvr>
                                      <p:tavLst>
                                        <p:tav tm="0">
                                          <p:val>
                                            <p:strVal val="#ppt_x-#ppt_w/2"/>
                                          </p:val>
                                        </p:tav>
                                        <p:tav tm="100000">
                                          <p:val>
                                            <p:strVal val="#ppt_x"/>
                                          </p:val>
                                        </p:tav>
                                      </p:tavLst>
                                    </p:anim>
                                    <p:anim calcmode="lin" valueType="num">
                                      <p:cBhvr>
                                        <p:cTn id="22" dur="500" fill="hold"/>
                                        <p:tgtEl>
                                          <p:spTgt spid="34"/>
                                        </p:tgtEl>
                                        <p:attrNameLst>
                                          <p:attrName>ppt_y</p:attrName>
                                        </p:attrNameLst>
                                      </p:cBhvr>
                                      <p:tavLst>
                                        <p:tav tm="0">
                                          <p:val>
                                            <p:strVal val="#ppt_y"/>
                                          </p:val>
                                        </p:tav>
                                        <p:tav tm="100000">
                                          <p:val>
                                            <p:strVal val="#ppt_y"/>
                                          </p:val>
                                        </p:tav>
                                      </p:tavLst>
                                    </p:anim>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strVal val="#ppt_h"/>
                                          </p:val>
                                        </p:tav>
                                        <p:tav tm="100000">
                                          <p:val>
                                            <p:strVal val="#ppt_h"/>
                                          </p:val>
                                        </p:tav>
                                      </p:tavLst>
                                    </p:anim>
                                  </p:childTnLst>
                                </p:cTn>
                              </p:par>
                              <p:par>
                                <p:cTn id="25" presetID="17" presetClass="entr" presetSubtype="8"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ppt_x</p:attrName>
                                        </p:attrNameLst>
                                      </p:cBhvr>
                                      <p:tavLst>
                                        <p:tav tm="0">
                                          <p:val>
                                            <p:strVal val="#ppt_x-#ppt_w/2"/>
                                          </p:val>
                                        </p:tav>
                                        <p:tav tm="100000">
                                          <p:val>
                                            <p:strVal val="#ppt_x"/>
                                          </p:val>
                                        </p:tav>
                                      </p:tavLst>
                                    </p:anim>
                                    <p:anim calcmode="lin" valueType="num">
                                      <p:cBhvr>
                                        <p:cTn id="28" dur="500" fill="hold"/>
                                        <p:tgtEl>
                                          <p:spTgt spid="33"/>
                                        </p:tgtEl>
                                        <p:attrNameLst>
                                          <p:attrName>ppt_y</p:attrName>
                                        </p:attrNameLst>
                                      </p:cBhvr>
                                      <p:tavLst>
                                        <p:tav tm="0">
                                          <p:val>
                                            <p:strVal val="#ppt_y"/>
                                          </p:val>
                                        </p:tav>
                                        <p:tav tm="100000">
                                          <p:val>
                                            <p:strVal val="#ppt_y"/>
                                          </p:val>
                                        </p:tav>
                                      </p:tavLst>
                                    </p:anim>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2"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ppt_x</p:attrName>
                                        </p:attrNameLst>
                                      </p:cBhvr>
                                      <p:tavLst>
                                        <p:tav tm="0">
                                          <p:val>
                                            <p:strVal val="#ppt_x+#ppt_w/2"/>
                                          </p:val>
                                        </p:tav>
                                        <p:tav tm="100000">
                                          <p:val>
                                            <p:strVal val="#ppt_x"/>
                                          </p:val>
                                        </p:tav>
                                      </p:tavLst>
                                    </p:anim>
                                    <p:anim calcmode="lin" valueType="num">
                                      <p:cBhvr>
                                        <p:cTn id="36" dur="500" fill="hold"/>
                                        <p:tgtEl>
                                          <p:spTgt spid="36"/>
                                        </p:tgtEl>
                                        <p:attrNameLst>
                                          <p:attrName>ppt_y</p:attrName>
                                        </p:attrNameLst>
                                      </p:cBhvr>
                                      <p:tavLst>
                                        <p:tav tm="0">
                                          <p:val>
                                            <p:strVal val="#ppt_y"/>
                                          </p:val>
                                        </p:tav>
                                        <p:tav tm="100000">
                                          <p:val>
                                            <p:strVal val="#ppt_y"/>
                                          </p:val>
                                        </p:tav>
                                      </p:tavLst>
                                    </p:anim>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strVal val="#ppt_h"/>
                                          </p:val>
                                        </p:tav>
                                        <p:tav tm="100000">
                                          <p:val>
                                            <p:strVal val="#ppt_h"/>
                                          </p:val>
                                        </p:tav>
                                      </p:tavLst>
                                    </p:anim>
                                  </p:childTnLst>
                                </p:cTn>
                              </p:par>
                              <p:par>
                                <p:cTn id="39" presetID="17" presetClass="entr" presetSubtype="2"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ppt_x</p:attrName>
                                        </p:attrNameLst>
                                      </p:cBhvr>
                                      <p:tavLst>
                                        <p:tav tm="0">
                                          <p:val>
                                            <p:strVal val="#ppt_x+#ppt_w/2"/>
                                          </p:val>
                                        </p:tav>
                                        <p:tav tm="100000">
                                          <p:val>
                                            <p:strVal val="#ppt_x"/>
                                          </p:val>
                                        </p:tav>
                                      </p:tavLst>
                                    </p:anim>
                                    <p:anim calcmode="lin" valueType="num">
                                      <p:cBhvr>
                                        <p:cTn id="42" dur="500" fill="hold"/>
                                        <p:tgtEl>
                                          <p:spTgt spid="35"/>
                                        </p:tgtEl>
                                        <p:attrNameLst>
                                          <p:attrName>ppt_y</p:attrName>
                                        </p:attrNameLst>
                                      </p:cBhvr>
                                      <p:tavLst>
                                        <p:tav tm="0">
                                          <p:val>
                                            <p:strVal val="#ppt_y"/>
                                          </p:val>
                                        </p:tav>
                                        <p:tav tm="100000">
                                          <p:val>
                                            <p:strVal val="#ppt_y"/>
                                          </p:val>
                                        </p:tav>
                                      </p:tavLst>
                                    </p:anim>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ppt_x</p:attrName>
                                        </p:attrNameLst>
                                      </p:cBhvr>
                                      <p:tavLst>
                                        <p:tav tm="0">
                                          <p:val>
                                            <p:strVal val="#ppt_x"/>
                                          </p:val>
                                        </p:tav>
                                        <p:tav tm="100000">
                                          <p:val>
                                            <p:strVal val="#ppt_x"/>
                                          </p:val>
                                        </p:tav>
                                      </p:tavLst>
                                    </p:anim>
                                    <p:anim calcmode="lin" valueType="num">
                                      <p:cBhvr>
                                        <p:cTn id="50" dur="500" fill="hold"/>
                                        <p:tgtEl>
                                          <p:spTgt spid="28"/>
                                        </p:tgtEl>
                                        <p:attrNameLst>
                                          <p:attrName>ppt_y</p:attrName>
                                        </p:attrNameLst>
                                      </p:cBhvr>
                                      <p:tavLst>
                                        <p:tav tm="0">
                                          <p:val>
                                            <p:strVal val="#ppt_y-#ppt_h/2"/>
                                          </p:val>
                                        </p:tav>
                                        <p:tav tm="100000">
                                          <p:val>
                                            <p:strVal val="#ppt_y"/>
                                          </p:val>
                                        </p:tav>
                                      </p:tavLst>
                                    </p:anim>
                                    <p:anim calcmode="lin" valueType="num">
                                      <p:cBhvr>
                                        <p:cTn id="51" dur="500" fill="hold"/>
                                        <p:tgtEl>
                                          <p:spTgt spid="28"/>
                                        </p:tgtEl>
                                        <p:attrNameLst>
                                          <p:attrName>ppt_w</p:attrName>
                                        </p:attrNameLst>
                                      </p:cBhvr>
                                      <p:tavLst>
                                        <p:tav tm="0">
                                          <p:val>
                                            <p:strVal val="#ppt_w"/>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p:cTn id="57" dur="500" fill="hold"/>
                                        <p:tgtEl>
                                          <p:spTgt spid="31"/>
                                        </p:tgtEl>
                                        <p:attrNameLst>
                                          <p:attrName>ppt_x</p:attrName>
                                        </p:attrNameLst>
                                      </p:cBhvr>
                                      <p:tavLst>
                                        <p:tav tm="0">
                                          <p:val>
                                            <p:strVal val="#ppt_x"/>
                                          </p:val>
                                        </p:tav>
                                        <p:tav tm="100000">
                                          <p:val>
                                            <p:strVal val="#ppt_x"/>
                                          </p:val>
                                        </p:tav>
                                      </p:tavLst>
                                    </p:anim>
                                    <p:anim calcmode="lin" valueType="num">
                                      <p:cBhvr>
                                        <p:cTn id="58" dur="500" fill="hold"/>
                                        <p:tgtEl>
                                          <p:spTgt spid="31"/>
                                        </p:tgtEl>
                                        <p:attrNameLst>
                                          <p:attrName>ppt_y</p:attrName>
                                        </p:attrNameLst>
                                      </p:cBhvr>
                                      <p:tavLst>
                                        <p:tav tm="0">
                                          <p:val>
                                            <p:strVal val="#ppt_y-#ppt_h/2"/>
                                          </p:val>
                                        </p:tav>
                                        <p:tav tm="100000">
                                          <p:val>
                                            <p:strVal val="#ppt_y"/>
                                          </p:val>
                                        </p:tav>
                                      </p:tavLst>
                                    </p:anim>
                                    <p:anim calcmode="lin" valueType="num">
                                      <p:cBhvr>
                                        <p:cTn id="59" dur="500" fill="hold"/>
                                        <p:tgtEl>
                                          <p:spTgt spid="31"/>
                                        </p:tgtEl>
                                        <p:attrNameLst>
                                          <p:attrName>ppt_w</p:attrName>
                                        </p:attrNameLst>
                                      </p:cBhvr>
                                      <p:tavLst>
                                        <p:tav tm="0">
                                          <p:val>
                                            <p:strVal val="#ppt_w"/>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childTnLst>
                                </p:cTn>
                              </p:par>
                              <p:par>
                                <p:cTn id="61" presetID="17" presetClass="entr" presetSubtype="1"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ppt_x</p:attrName>
                                        </p:attrNameLst>
                                      </p:cBhvr>
                                      <p:tavLst>
                                        <p:tav tm="0">
                                          <p:val>
                                            <p:strVal val="#ppt_x"/>
                                          </p:val>
                                        </p:tav>
                                        <p:tav tm="100000">
                                          <p:val>
                                            <p:strVal val="#ppt_x"/>
                                          </p:val>
                                        </p:tav>
                                      </p:tavLst>
                                    </p:anim>
                                    <p:anim calcmode="lin" valueType="num">
                                      <p:cBhvr>
                                        <p:cTn id="64" dur="500" fill="hold"/>
                                        <p:tgtEl>
                                          <p:spTgt spid="32"/>
                                        </p:tgtEl>
                                        <p:attrNameLst>
                                          <p:attrName>ppt_y</p:attrName>
                                        </p:attrNameLst>
                                      </p:cBhvr>
                                      <p:tavLst>
                                        <p:tav tm="0">
                                          <p:val>
                                            <p:strVal val="#ppt_y-#ppt_h/2"/>
                                          </p:val>
                                        </p:tav>
                                        <p:tav tm="100000">
                                          <p:val>
                                            <p:strVal val="#ppt_y"/>
                                          </p:val>
                                        </p:tav>
                                      </p:tavLst>
                                    </p:anim>
                                    <p:anim calcmode="lin" valueType="num">
                                      <p:cBhvr>
                                        <p:cTn id="65" dur="500" fill="hold"/>
                                        <p:tgtEl>
                                          <p:spTgt spid="32"/>
                                        </p:tgtEl>
                                        <p:attrNameLst>
                                          <p:attrName>ppt_w</p:attrName>
                                        </p:attrNameLst>
                                      </p:cBhvr>
                                      <p:tavLst>
                                        <p:tav tm="0">
                                          <p:val>
                                            <p:strVal val="#ppt_w"/>
                                          </p:val>
                                        </p:tav>
                                        <p:tav tm="100000">
                                          <p:val>
                                            <p:strVal val="#ppt_w"/>
                                          </p:val>
                                        </p:tav>
                                      </p:tavLst>
                                    </p:anim>
                                    <p:anim calcmode="lin" valueType="num">
                                      <p:cBhvr>
                                        <p:cTn id="66"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1000" fill="hold"/>
                                        <p:tgtEl>
                                          <p:spTgt spid="27"/>
                                        </p:tgtEl>
                                        <p:attrNameLst>
                                          <p:attrName>ppt_w</p:attrName>
                                        </p:attrNameLst>
                                      </p:cBhvr>
                                      <p:tavLst>
                                        <p:tav tm="0">
                                          <p:val>
                                            <p:strVal val="#ppt_w*0.70"/>
                                          </p:val>
                                        </p:tav>
                                        <p:tav tm="100000">
                                          <p:val>
                                            <p:strVal val="#ppt_w"/>
                                          </p:val>
                                        </p:tav>
                                      </p:tavLst>
                                    </p:anim>
                                    <p:anim calcmode="lin" valueType="num">
                                      <p:cBhvr>
                                        <p:cTn id="72" dur="1000" fill="hold"/>
                                        <p:tgtEl>
                                          <p:spTgt spid="27"/>
                                        </p:tgtEl>
                                        <p:attrNameLst>
                                          <p:attrName>ppt_h</p:attrName>
                                        </p:attrNameLst>
                                      </p:cBhvr>
                                      <p:tavLst>
                                        <p:tav tm="0">
                                          <p:val>
                                            <p:strVal val="#ppt_h"/>
                                          </p:val>
                                        </p:tav>
                                        <p:tav tm="100000">
                                          <p:val>
                                            <p:strVal val="#ppt_h"/>
                                          </p:val>
                                        </p:tav>
                                      </p:tavLst>
                                    </p:anim>
                                    <p:animEffect transition="in" filter="fade">
                                      <p:cBhvr>
                                        <p:cTn id="73" dur="1000"/>
                                        <p:tgtEl>
                                          <p:spTgt spid="27"/>
                                        </p:tgtEl>
                                      </p:cBhvr>
                                    </p:animEffect>
                                  </p:childTnLst>
                                </p:cTn>
                              </p:par>
                            </p:childTnLst>
                          </p:cTn>
                        </p:par>
                      </p:childTnLst>
                    </p:cTn>
                  </p:par>
                  <p:par>
                    <p:cTn id="74" fill="hold">
                      <p:stCondLst>
                        <p:cond delay="indefinite"/>
                      </p:stCondLst>
                      <p:childTnLst>
                        <p:par>
                          <p:cTn id="75" fill="hold">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 calcmode="lin" valueType="num">
                                      <p:cBhvr>
                                        <p:cTn id="78" dur="1000" fill="hold"/>
                                        <p:tgtEl>
                                          <p:spTgt spid="29"/>
                                        </p:tgtEl>
                                        <p:attrNameLst>
                                          <p:attrName>ppt_w</p:attrName>
                                        </p:attrNameLst>
                                      </p:cBhvr>
                                      <p:tavLst>
                                        <p:tav tm="0">
                                          <p:val>
                                            <p:strVal val="#ppt_w*0.70"/>
                                          </p:val>
                                        </p:tav>
                                        <p:tav tm="100000">
                                          <p:val>
                                            <p:strVal val="#ppt_w"/>
                                          </p:val>
                                        </p:tav>
                                      </p:tavLst>
                                    </p:anim>
                                    <p:anim calcmode="lin" valueType="num">
                                      <p:cBhvr>
                                        <p:cTn id="79" dur="1000" fill="hold"/>
                                        <p:tgtEl>
                                          <p:spTgt spid="29"/>
                                        </p:tgtEl>
                                        <p:attrNameLst>
                                          <p:attrName>ppt_h</p:attrName>
                                        </p:attrNameLst>
                                      </p:cBhvr>
                                      <p:tavLst>
                                        <p:tav tm="0">
                                          <p:val>
                                            <p:strVal val="#ppt_h"/>
                                          </p:val>
                                        </p:tav>
                                        <p:tav tm="100000">
                                          <p:val>
                                            <p:strVal val="#ppt_h"/>
                                          </p:val>
                                        </p:tav>
                                      </p:tavLst>
                                    </p:anim>
                                    <p:animEffect transition="in" filter="fade">
                                      <p:cBhvr>
                                        <p:cTn id="80" dur="10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blinds(horizontal)">
                                      <p:cBhvr>
                                        <p:cTn id="85" dur="500"/>
                                        <p:tgtEl>
                                          <p:spTgt spid="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animBg="1"/>
      <p:bldP spid="27" grpId="0"/>
      <p:bldP spid="28" grpId="0" animBg="1"/>
      <p:bldP spid="29" grpId="0"/>
      <p:bldP spid="32" grpId="0"/>
      <p:bldP spid="34" grpId="0"/>
      <p:bldP spid="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9763791-3C3B-4340-B6B0-6917C817D7A5}" type="slidenum">
              <a:rPr lang="en-US" altLang="zh-CN" sz="1400"/>
            </a:fld>
            <a:endParaRPr lang="en-US" altLang="zh-CN" sz="1400"/>
          </a:p>
        </p:txBody>
      </p:sp>
      <p:sp>
        <p:nvSpPr>
          <p:cNvPr id="120835" name="Rectangle 4"/>
          <p:cNvSpPr>
            <a:spLocks noChangeArrowheads="1"/>
          </p:cNvSpPr>
          <p:nvPr/>
        </p:nvSpPr>
        <p:spPr bwMode="auto">
          <a:xfrm>
            <a:off x="990600" y="2453878"/>
            <a:ext cx="10744199"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buSzPct val="70000"/>
              <a:buFont typeface="Wingdings" panose="05000000000000000000" pitchFamily="2" charset="2"/>
              <a:buNone/>
            </a:pPr>
            <a:r>
              <a:rPr lang="en-US" altLang="zh-CN" sz="2800" dirty="0"/>
              <a:t>  1</a:t>
            </a:r>
            <a:r>
              <a:rPr lang="zh-CN" altLang="en-US" sz="2800" dirty="0"/>
              <a:t>、</a:t>
            </a:r>
            <a:r>
              <a:rPr lang="en-US" altLang="zh-CN" sz="2800" dirty="0"/>
              <a:t>I/O</a:t>
            </a:r>
            <a:r>
              <a:rPr lang="zh-CN" altLang="en-US" sz="2800" dirty="0"/>
              <a:t>通道控制方式的引入</a:t>
            </a:r>
            <a:r>
              <a:rPr lang="zh-CN" altLang="en-US" sz="2000" dirty="0">
                <a:latin typeface="Times New Roman" panose="02020603050405020304" pitchFamily="18" charset="0"/>
              </a:rPr>
              <a:t> </a:t>
            </a:r>
            <a:endParaRPr lang="zh-CN" altLang="en-US" sz="2000" dirty="0">
              <a:latin typeface="Times New Roman" panose="02020603050405020304" pitchFamily="18" charset="0"/>
            </a:endParaRPr>
          </a:p>
          <a:p>
            <a:pPr lvl="1">
              <a:lnSpc>
                <a:spcPct val="120000"/>
              </a:lnSpc>
              <a:buClr>
                <a:srgbClr val="33CCFF"/>
              </a:buClr>
              <a:buFont typeface="Wingdings" panose="05000000000000000000" pitchFamily="2" charset="2"/>
              <a:buChar char="Ø"/>
            </a:pPr>
            <a:r>
              <a:rPr lang="zh-CN" altLang="en-US" sz="2400" dirty="0">
                <a:latin typeface="Times New Roman" panose="02020603050405020304" pitchFamily="18" charset="0"/>
              </a:rPr>
              <a:t>以内存为中心的数据交换方式。</a:t>
            </a:r>
            <a:endParaRPr lang="zh-CN" altLang="en-US" sz="2400" dirty="0">
              <a:latin typeface="Times New Roman" panose="02020603050405020304" pitchFamily="18" charset="0"/>
            </a:endParaRPr>
          </a:p>
          <a:p>
            <a:pPr lvl="1">
              <a:lnSpc>
                <a:spcPct val="120000"/>
              </a:lnSpc>
              <a:buClr>
                <a:srgbClr val="33CCFF"/>
              </a:buClr>
              <a:buFont typeface="Wingdings" panose="05000000000000000000" pitchFamily="2" charset="2"/>
              <a:buChar char="Ø"/>
            </a:pPr>
            <a:r>
              <a:rPr lang="zh-CN" altLang="en-US" sz="2400" dirty="0">
                <a:latin typeface="Times New Roman" panose="02020603050405020304" pitchFamily="18" charset="0"/>
              </a:rPr>
              <a:t>把对一个数据块的读</a:t>
            </a:r>
            <a:r>
              <a:rPr lang="en-US" altLang="zh-CN" sz="2400" dirty="0">
                <a:latin typeface="Times New Roman" panose="02020603050405020304" pitchFamily="18" charset="0"/>
              </a:rPr>
              <a:t>(</a:t>
            </a:r>
            <a:r>
              <a:rPr lang="zh-CN" altLang="en-US" sz="2400" dirty="0">
                <a:latin typeface="Times New Roman" panose="02020603050405020304" pitchFamily="18" charset="0"/>
              </a:rPr>
              <a:t>写</a:t>
            </a:r>
            <a:r>
              <a:rPr lang="en-US" altLang="zh-CN" sz="2400" dirty="0">
                <a:latin typeface="Times New Roman" panose="02020603050405020304" pitchFamily="18" charset="0"/>
              </a:rPr>
              <a:t>)</a:t>
            </a:r>
            <a:r>
              <a:rPr lang="zh-CN" altLang="en-US" sz="2400" dirty="0">
                <a:latin typeface="Times New Roman" panose="02020603050405020304" pitchFamily="18" charset="0"/>
              </a:rPr>
              <a:t>为单位的干预，减少为对</a:t>
            </a:r>
            <a:r>
              <a:rPr lang="zh-CN" altLang="en-US" sz="2400" dirty="0">
                <a:solidFill>
                  <a:srgbClr val="FF0000"/>
                </a:solidFill>
                <a:latin typeface="Times New Roman" panose="02020603050405020304" pitchFamily="18" charset="0"/>
              </a:rPr>
              <a:t>一组数据块</a:t>
            </a:r>
            <a:r>
              <a:rPr lang="zh-CN" altLang="en-US" sz="2400" dirty="0">
                <a:latin typeface="Times New Roman" panose="02020603050405020304" pitchFamily="18" charset="0"/>
              </a:rPr>
              <a:t>的读</a:t>
            </a:r>
            <a:r>
              <a:rPr lang="en-US" altLang="zh-CN" sz="2400" dirty="0">
                <a:latin typeface="Times New Roman" panose="02020603050405020304" pitchFamily="18" charset="0"/>
              </a:rPr>
              <a:t>(</a:t>
            </a:r>
            <a:r>
              <a:rPr lang="zh-CN" altLang="en-US" sz="2400" dirty="0">
                <a:latin typeface="Times New Roman" panose="02020603050405020304" pitchFamily="18" charset="0"/>
              </a:rPr>
              <a:t>写</a:t>
            </a:r>
            <a:r>
              <a:rPr lang="en-US" altLang="zh-CN" sz="2400" dirty="0">
                <a:latin typeface="Times New Roman" panose="02020603050405020304" pitchFamily="18" charset="0"/>
              </a:rPr>
              <a:t>)</a:t>
            </a:r>
            <a:r>
              <a:rPr lang="zh-CN" altLang="en-US" sz="2400" dirty="0">
                <a:latin typeface="Times New Roman" panose="02020603050405020304" pitchFamily="18" charset="0"/>
              </a:rPr>
              <a:t>及有关的控制和管理为单位的干预。</a:t>
            </a:r>
            <a:endParaRPr lang="zh-CN" altLang="en-US" sz="2400" dirty="0">
              <a:latin typeface="Times New Roman" panose="02020603050405020304" pitchFamily="18" charset="0"/>
            </a:endParaRPr>
          </a:p>
          <a:p>
            <a:pPr lvl="1">
              <a:lnSpc>
                <a:spcPct val="120000"/>
              </a:lnSpc>
              <a:buClr>
                <a:srgbClr val="33CCFF"/>
              </a:buClr>
              <a:buFont typeface="Wingdings" panose="05000000000000000000" pitchFamily="2" charset="2"/>
              <a:buChar char="Ø"/>
            </a:pPr>
            <a:r>
              <a:rPr lang="zh-CN" altLang="en-US" sz="2400" dirty="0">
                <a:latin typeface="Times New Roman" panose="02020603050405020304" pitchFamily="18" charset="0"/>
              </a:rPr>
              <a:t>一个通道控制多台设备。</a:t>
            </a:r>
            <a:endParaRPr lang="zh-CN" altLang="en-US" sz="2400" dirty="0">
              <a:latin typeface="Times New Roman" panose="02020603050405020304" pitchFamily="18" charset="0"/>
            </a:endParaRPr>
          </a:p>
          <a:p>
            <a:pPr lvl="1">
              <a:lnSpc>
                <a:spcPct val="120000"/>
              </a:lnSpc>
              <a:buClr>
                <a:srgbClr val="33CCFF"/>
              </a:buClr>
              <a:buFont typeface="Wingdings" panose="05000000000000000000" pitchFamily="2" charset="2"/>
              <a:buChar char="Ø"/>
            </a:pPr>
            <a:r>
              <a:rPr lang="en-US" altLang="zh-CN" sz="2400" dirty="0">
                <a:latin typeface="Times New Roman" panose="02020603050405020304" pitchFamily="18" charset="0"/>
              </a:rPr>
              <a:t>CPU</a:t>
            </a:r>
            <a:r>
              <a:rPr lang="zh-CN" altLang="en-US" sz="2400" dirty="0">
                <a:latin typeface="Times New Roman" panose="02020603050405020304" pitchFamily="18" charset="0"/>
              </a:rPr>
              <a:t>仅在</a:t>
            </a:r>
            <a:r>
              <a:rPr lang="en-US" altLang="zh-CN" sz="2400" dirty="0">
                <a:latin typeface="Times New Roman" panose="02020603050405020304" pitchFamily="18" charset="0"/>
              </a:rPr>
              <a:t>I/O</a:t>
            </a:r>
            <a:r>
              <a:rPr lang="zh-CN" altLang="en-US" sz="2400" dirty="0">
                <a:latin typeface="Times New Roman" panose="02020603050405020304" pitchFamily="18" charset="0"/>
              </a:rPr>
              <a:t>操作的开始和结束时花费少量时间处理与</a:t>
            </a:r>
            <a:r>
              <a:rPr lang="en-US" altLang="zh-CN" sz="2400" dirty="0">
                <a:latin typeface="Times New Roman" panose="02020603050405020304" pitchFamily="18" charset="0"/>
              </a:rPr>
              <a:t>I/O</a:t>
            </a:r>
            <a:r>
              <a:rPr lang="zh-CN" altLang="en-US" sz="2400" dirty="0">
                <a:latin typeface="Times New Roman" panose="02020603050405020304" pitchFamily="18" charset="0"/>
              </a:rPr>
              <a:t>有关的工作。</a:t>
            </a:r>
            <a:endParaRPr lang="zh-CN" altLang="en-US" sz="2400" dirty="0">
              <a:latin typeface="Times New Roman" panose="02020603050405020304" pitchFamily="18" charset="0"/>
            </a:endParaRPr>
          </a:p>
          <a:p>
            <a:pPr lvl="1">
              <a:lnSpc>
                <a:spcPct val="120000"/>
              </a:lnSpc>
              <a:buClr>
                <a:srgbClr val="33CCFF"/>
              </a:buClr>
              <a:buFont typeface="Wingdings" panose="05000000000000000000" pitchFamily="2" charset="2"/>
              <a:buChar char="Ø"/>
            </a:pPr>
            <a:r>
              <a:rPr lang="zh-CN" altLang="en-US" sz="2400" dirty="0">
                <a:latin typeface="Times New Roman" panose="02020603050405020304" pitchFamily="18" charset="0"/>
              </a:rPr>
              <a:t>实现</a:t>
            </a:r>
            <a:r>
              <a:rPr lang="en-US" altLang="zh-CN" sz="2400" dirty="0">
                <a:solidFill>
                  <a:srgbClr val="FF0000"/>
                </a:solidFill>
                <a:latin typeface="Times New Roman" panose="02020603050405020304" pitchFamily="18" charset="0"/>
              </a:rPr>
              <a:t>CPU</a:t>
            </a:r>
            <a:r>
              <a:rPr lang="zh-CN" altLang="en-US" sz="2400" dirty="0">
                <a:solidFill>
                  <a:srgbClr val="FF0000"/>
                </a:solidFill>
                <a:latin typeface="Times New Roman" panose="02020603050405020304" pitchFamily="18" charset="0"/>
              </a:rPr>
              <a:t>、通道和</a:t>
            </a:r>
            <a:r>
              <a:rPr lang="en-US" altLang="zh-CN" sz="2400" dirty="0">
                <a:solidFill>
                  <a:srgbClr val="FF0000"/>
                </a:solidFill>
                <a:latin typeface="Times New Roman" panose="02020603050405020304" pitchFamily="18" charset="0"/>
              </a:rPr>
              <a:t>I/O</a:t>
            </a:r>
            <a:r>
              <a:rPr lang="zh-CN" altLang="en-US" sz="2400" dirty="0">
                <a:solidFill>
                  <a:srgbClr val="FF0000"/>
                </a:solidFill>
                <a:latin typeface="Times New Roman" panose="02020603050405020304" pitchFamily="18" charset="0"/>
              </a:rPr>
              <a:t>设备三者的并行操作</a:t>
            </a:r>
            <a:r>
              <a:rPr lang="zh-CN" altLang="en-US" sz="2400" dirty="0">
                <a:latin typeface="Times New Roman" panose="02020603050405020304" pitchFamily="18" charset="0"/>
              </a:rPr>
              <a:t>，从而更有效地提高整个系统的资源利用率。</a:t>
            </a:r>
            <a:endParaRPr lang="zh-CN" altLang="en-US" sz="2400" dirty="0">
              <a:latin typeface="Times New Roman" panose="02020603050405020304" pitchFamily="18" charset="0"/>
            </a:endParaRPr>
          </a:p>
        </p:txBody>
      </p:sp>
      <p:sp>
        <p:nvSpPr>
          <p:cNvPr id="120836" name="Text Box 5"/>
          <p:cNvSpPr txBox="1">
            <a:spLocks noChangeArrowheads="1"/>
          </p:cNvSpPr>
          <p:nvPr/>
        </p:nvSpPr>
        <p:spPr bwMode="auto">
          <a:xfrm>
            <a:off x="1143000" y="1934766"/>
            <a:ext cx="6440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kumimoji="1" lang="en-US" altLang="zh-CN" sz="2800" b="1" dirty="0">
                <a:solidFill>
                  <a:schemeClr val="accent2"/>
                </a:solidFill>
                <a:latin typeface="微软雅黑" panose="020B0503020204020204" pitchFamily="34" charset="-122"/>
                <a:ea typeface="微软雅黑" panose="020B0503020204020204" pitchFamily="34" charset="-122"/>
              </a:rPr>
              <a:t>I/O</a:t>
            </a:r>
            <a:r>
              <a:rPr kumimoji="1" lang="zh-CN" altLang="en-US" sz="2800" b="1" dirty="0">
                <a:solidFill>
                  <a:schemeClr val="accent2"/>
                </a:solidFill>
                <a:latin typeface="微软雅黑" panose="020B0503020204020204" pitchFamily="34" charset="-122"/>
                <a:ea typeface="微软雅黑" panose="020B0503020204020204" pitchFamily="34" charset="-122"/>
              </a:rPr>
              <a:t>通道控制方式 </a:t>
            </a:r>
            <a:endParaRPr kumimoji="1"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5" name="Rectangle 3"/>
          <p:cNvSpPr>
            <a:spLocks noChangeArrowheads="1"/>
          </p:cNvSpPr>
          <p:nvPr/>
        </p:nvSpPr>
        <p:spPr bwMode="auto">
          <a:xfrm>
            <a:off x="1295400" y="11430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30000"/>
              </a:lnSpc>
              <a:buClr>
                <a:srgbClr val="993300"/>
              </a:buClr>
              <a:buSzPct val="90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方案</a:t>
            </a:r>
            <a:r>
              <a:rPr lang="en-US" altLang="zh-CN" sz="2800" b="1" dirty="0">
                <a:solidFill>
                  <a:srgbClr val="FF0000"/>
                </a:solidFill>
                <a:latin typeface="微软雅黑" panose="020B0503020204020204" pitchFamily="34" charset="-122"/>
                <a:ea typeface="微软雅黑" panose="020B0503020204020204" pitchFamily="34" charset="-122"/>
              </a:rPr>
              <a:t>4: </a:t>
            </a:r>
            <a:r>
              <a:rPr lang="zh-CN" altLang="en-US" sz="2800" b="1" dirty="0">
                <a:latin typeface="微软雅黑" panose="020B0503020204020204" pitchFamily="34" charset="-122"/>
                <a:ea typeface="微软雅黑" panose="020B0503020204020204" pitchFamily="34" charset="-122"/>
              </a:rPr>
              <a:t>多个任务自己做，完成了告诉</a:t>
            </a:r>
            <a:r>
              <a:rPr lang="en-US" altLang="zh-CN" sz="2800" b="1" dirty="0">
                <a:latin typeface="微软雅黑" panose="020B0503020204020204" pitchFamily="34" charset="-122"/>
                <a:ea typeface="微软雅黑" panose="020B0503020204020204" pitchFamily="34" charset="-122"/>
              </a:rPr>
              <a:t>CPU</a:t>
            </a:r>
            <a:r>
              <a:rPr lang="zh-CN" altLang="en-US" sz="2800" b="1" dirty="0">
                <a:latin typeface="微软雅黑" panose="020B0503020204020204" pitchFamily="34" charset="-122"/>
                <a:ea typeface="微软雅黑" panose="020B0503020204020204" pitchFamily="34" charset="-122"/>
              </a:rPr>
              <a:t>一声</a:t>
            </a:r>
            <a:r>
              <a:rPr lang="en-US" altLang="zh-CN"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ECAF52B4-982A-4D00-82F3-E00E280D024E}" type="slidenum">
              <a:rPr lang="en-US" altLang="zh-CN" sz="1400">
                <a:latin typeface="微软雅黑" panose="020B0503020204020204" pitchFamily="34" charset="-122"/>
                <a:ea typeface="微软雅黑" panose="020B0503020204020204" pitchFamily="34" charset="-122"/>
              </a:rPr>
            </a:fld>
            <a:endParaRPr lang="en-US" altLang="zh-CN" sz="1400">
              <a:latin typeface="微软雅黑" panose="020B0503020204020204" pitchFamily="34" charset="-122"/>
              <a:ea typeface="微软雅黑" panose="020B0503020204020204" pitchFamily="34" charset="-122"/>
            </a:endParaRPr>
          </a:p>
        </p:txBody>
      </p:sp>
      <p:sp>
        <p:nvSpPr>
          <p:cNvPr id="121859" name="Rectangle 4"/>
          <p:cNvSpPr>
            <a:spLocks noChangeArrowheads="1"/>
          </p:cNvSpPr>
          <p:nvPr/>
        </p:nvSpPr>
        <p:spPr bwMode="auto">
          <a:xfrm>
            <a:off x="833438" y="1676400"/>
            <a:ext cx="10564812" cy="491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buSzPct val="70000"/>
              <a:buFont typeface="Wingdings" panose="05000000000000000000" pitchFamily="2" charset="2"/>
              <a:buNone/>
            </a:pPr>
            <a:r>
              <a:rPr lang="en-US" altLang="zh-CN" sz="2800" dirty="0">
                <a:latin typeface="微软雅黑" panose="020B0503020204020204" pitchFamily="34" charset="-122"/>
                <a:ea typeface="微软雅黑" panose="020B0503020204020204" pitchFamily="34" charset="-122"/>
              </a:rPr>
              <a:t>   2</a:t>
            </a:r>
            <a:r>
              <a:rPr lang="zh-CN" altLang="en-US" sz="2800" dirty="0">
                <a:latin typeface="微软雅黑" panose="020B0503020204020204" pitchFamily="34" charset="-122"/>
                <a:ea typeface="微软雅黑" panose="020B0503020204020204" pitchFamily="34" charset="-122"/>
              </a:rPr>
              <a:t>、通道程序</a:t>
            </a:r>
            <a:endParaRPr lang="zh-CN" altLang="en-US" sz="2800" dirty="0">
              <a:latin typeface="微软雅黑" panose="020B0503020204020204" pitchFamily="34" charset="-122"/>
              <a:ea typeface="微软雅黑" panose="020B0503020204020204" pitchFamily="34" charset="-122"/>
            </a:endParaRPr>
          </a:p>
          <a:p>
            <a:pPr>
              <a:lnSpc>
                <a:spcPct val="120000"/>
              </a:lnSpc>
              <a:buSzPct val="70000"/>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与设备控制器共同实现对</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设备的控制的。指令中含：</a:t>
            </a:r>
            <a:endParaRPr lang="zh-CN" altLang="en-US" sz="2400" dirty="0">
              <a:latin typeface="微软雅黑" panose="020B0503020204020204" pitchFamily="34" charset="-122"/>
              <a:ea typeface="微软雅黑" panose="020B0503020204020204" pitchFamily="34" charset="-122"/>
            </a:endParaRPr>
          </a:p>
          <a:p>
            <a:pPr lvl="1">
              <a:lnSpc>
                <a:spcPct val="120000"/>
              </a:lnSpc>
              <a:buFontTx/>
              <a:buNone/>
            </a:pPr>
            <a:r>
              <a:rPr lang="en-US" altLang="zh-CN" sz="2400" dirty="0">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操作码</a:t>
            </a:r>
            <a:r>
              <a:rPr lang="zh-CN" altLang="en-US" sz="2400" dirty="0">
                <a:latin typeface="微软雅黑" panose="020B0503020204020204" pitchFamily="34" charset="-122"/>
                <a:ea typeface="微软雅黑" panose="020B0503020204020204" pitchFamily="34" charset="-122"/>
              </a:rPr>
              <a:t>：规定指令所执行的操作</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如读、写、控制等。</a:t>
            </a:r>
            <a:endParaRPr lang="zh-CN" altLang="en-US" sz="2400" dirty="0">
              <a:latin typeface="微软雅黑" panose="020B0503020204020204" pitchFamily="34" charset="-122"/>
              <a:ea typeface="微软雅黑" panose="020B0503020204020204" pitchFamily="34" charset="-122"/>
            </a:endParaRPr>
          </a:p>
          <a:p>
            <a:pPr lvl="1">
              <a:lnSpc>
                <a:spcPct val="120000"/>
              </a:lnSpc>
              <a:buFontTx/>
              <a:buNone/>
            </a:pPr>
            <a:r>
              <a:rPr lang="en-US" altLang="zh-CN" sz="2400" dirty="0">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内存地址</a:t>
            </a:r>
            <a:r>
              <a:rPr lang="zh-CN" altLang="en-US" sz="2400" dirty="0">
                <a:latin typeface="微软雅黑" panose="020B0503020204020204" pitchFamily="34" charset="-122"/>
                <a:ea typeface="微软雅黑" panose="020B0503020204020204" pitchFamily="34" charset="-122"/>
              </a:rPr>
              <a:t>：标明字符送入内存或从内存取出的内存首址。</a:t>
            </a:r>
            <a:endParaRPr lang="zh-CN" altLang="en-US" sz="2400" dirty="0">
              <a:latin typeface="微软雅黑" panose="020B0503020204020204" pitchFamily="34" charset="-122"/>
              <a:ea typeface="微软雅黑" panose="020B0503020204020204" pitchFamily="34" charset="-122"/>
            </a:endParaRPr>
          </a:p>
          <a:p>
            <a:pPr lvl="1">
              <a:lnSpc>
                <a:spcPct val="120000"/>
              </a:lnSpc>
              <a:buFontTx/>
              <a:buNone/>
            </a:pPr>
            <a:r>
              <a:rPr lang="en-US" altLang="zh-CN" sz="2400" dirty="0">
                <a:latin typeface="微软雅黑" panose="020B0503020204020204" pitchFamily="34" charset="-122"/>
                <a:ea typeface="微软雅黑" panose="020B0503020204020204" pitchFamily="34" charset="-122"/>
              </a:rPr>
              <a:t>(3</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计数</a:t>
            </a:r>
            <a:r>
              <a:rPr lang="zh-CN" altLang="en-US" sz="2400" dirty="0">
                <a:latin typeface="微软雅黑" panose="020B0503020204020204" pitchFamily="34" charset="-122"/>
                <a:ea typeface="微软雅黑" panose="020B0503020204020204" pitchFamily="34" charset="-122"/>
              </a:rPr>
              <a:t>：本条指令所要读</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写的字节数。</a:t>
            </a:r>
            <a:endParaRPr lang="zh-CN" altLang="en-US" sz="2400" dirty="0">
              <a:latin typeface="微软雅黑" panose="020B0503020204020204" pitchFamily="34" charset="-122"/>
              <a:ea typeface="微软雅黑" panose="020B0503020204020204" pitchFamily="34" charset="-122"/>
            </a:endParaRPr>
          </a:p>
          <a:p>
            <a:pPr lvl="1">
              <a:lnSpc>
                <a:spcPct val="120000"/>
              </a:lnSpc>
              <a:buFontTx/>
              <a:buNone/>
            </a:pPr>
            <a:r>
              <a:rPr lang="en-US" altLang="zh-CN" sz="2400" dirty="0">
                <a:latin typeface="微软雅黑" panose="020B0503020204020204" pitchFamily="34" charset="-122"/>
                <a:ea typeface="微软雅黑" panose="020B0503020204020204" pitchFamily="34" charset="-122"/>
              </a:rPr>
              <a:t>(4)</a:t>
            </a:r>
            <a:r>
              <a:rPr lang="zh-CN" altLang="en-US" sz="2400" dirty="0">
                <a:solidFill>
                  <a:srgbClr val="FF0000"/>
                </a:solidFill>
                <a:latin typeface="微软雅黑" panose="020B0503020204020204" pitchFamily="34" charset="-122"/>
                <a:ea typeface="微软雅黑" panose="020B0503020204020204" pitchFamily="34" charset="-122"/>
              </a:rPr>
              <a:t>通道程序结束位</a:t>
            </a:r>
            <a:r>
              <a:rPr lang="zh-CN" altLang="en-US" sz="2400" dirty="0">
                <a:latin typeface="微软雅黑" panose="020B0503020204020204" pitchFamily="34" charset="-122"/>
                <a:ea typeface="微软雅黑" panose="020B0503020204020204" pitchFamily="34" charset="-122"/>
              </a:rPr>
              <a:t>：表示通道程序是否结束</a:t>
            </a:r>
            <a:r>
              <a:rPr lang="en-US" altLang="zh-CN" sz="2400" dirty="0">
                <a:latin typeface="微软雅黑" panose="020B0503020204020204" pitchFamily="34" charset="-122"/>
                <a:ea typeface="微软雅黑" panose="020B0503020204020204" pitchFamily="34" charset="-122"/>
              </a:rPr>
              <a:t>,P=1</a:t>
            </a:r>
            <a:r>
              <a:rPr lang="zh-CN" altLang="en-US" sz="2400" dirty="0">
                <a:latin typeface="微软雅黑" panose="020B0503020204020204" pitchFamily="34" charset="-122"/>
                <a:ea typeface="微软雅黑" panose="020B0503020204020204" pitchFamily="34" charset="-122"/>
              </a:rPr>
              <a:t>表示结束。</a:t>
            </a:r>
            <a:endParaRPr lang="zh-CN" altLang="en-US" sz="2400" dirty="0">
              <a:latin typeface="微软雅黑" panose="020B0503020204020204" pitchFamily="34" charset="-122"/>
              <a:ea typeface="微软雅黑" panose="020B0503020204020204" pitchFamily="34" charset="-122"/>
            </a:endParaRPr>
          </a:p>
          <a:p>
            <a:pPr lvl="1">
              <a:lnSpc>
                <a:spcPct val="120000"/>
              </a:lnSpc>
              <a:buFontTx/>
              <a:buNone/>
            </a:pPr>
            <a:r>
              <a:rPr lang="en-US" altLang="zh-CN" sz="2400" dirty="0">
                <a:latin typeface="微软雅黑" panose="020B0503020204020204" pitchFamily="34" charset="-122"/>
                <a:ea typeface="微软雅黑" panose="020B0503020204020204" pitchFamily="34" charset="-122"/>
              </a:rPr>
              <a:t>(5)</a:t>
            </a:r>
            <a:r>
              <a:rPr lang="zh-CN" altLang="en-US" sz="2400" dirty="0">
                <a:solidFill>
                  <a:srgbClr val="FF0000"/>
                </a:solidFill>
                <a:latin typeface="微软雅黑" panose="020B0503020204020204" pitchFamily="34" charset="-122"/>
                <a:ea typeface="微软雅黑" panose="020B0503020204020204" pitchFamily="34" charset="-122"/>
              </a:rPr>
              <a:t>记录结束标志</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a:t>
            </a:r>
            <a:r>
              <a:rPr lang="en-US" altLang="zh-CN" sz="2400" dirty="0">
                <a:solidFill>
                  <a:srgbClr val="CC00CC"/>
                </a:solidFill>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表示本指令与下一指令处理同一个</a:t>
            </a:r>
            <a:endParaRPr lang="zh-CN" altLang="en-US" sz="2400" dirty="0">
              <a:latin typeface="微软雅黑" panose="020B0503020204020204" pitchFamily="34" charset="-122"/>
              <a:ea typeface="微软雅黑" panose="020B0503020204020204" pitchFamily="34" charset="-122"/>
            </a:endParaRPr>
          </a:p>
          <a:p>
            <a:pPr lvl="1">
              <a:lnSpc>
                <a:spcPct val="120000"/>
              </a:lnSpc>
              <a:buFontTx/>
              <a:buNone/>
            </a:pPr>
            <a:r>
              <a:rPr lang="zh-CN" altLang="en-US" sz="2400" dirty="0">
                <a:latin typeface="微软雅黑" panose="020B0503020204020204" pitchFamily="34" charset="-122"/>
                <a:ea typeface="微软雅黑" panose="020B0503020204020204" pitchFamily="34" charset="-122"/>
              </a:rPr>
              <a:t>   记录</a:t>
            </a:r>
            <a:r>
              <a:rPr lang="en-US" altLang="zh-CN" sz="2400" dirty="0">
                <a:latin typeface="微软雅黑" panose="020B0503020204020204" pitchFamily="34" charset="-122"/>
                <a:ea typeface="微软雅黑" panose="020B0503020204020204" pitchFamily="34" charset="-122"/>
              </a:rPr>
              <a:t>;R=</a:t>
            </a:r>
            <a:r>
              <a:rPr lang="en-US" altLang="zh-CN" sz="2400" dirty="0">
                <a:solidFill>
                  <a:srgbClr val="CC00CC"/>
                </a:solidFill>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表示处理某记录的最后一条指令。</a:t>
            </a:r>
            <a:endParaRPr lang="zh-CN" altLang="en-US" sz="2400" dirty="0">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2895600" y="392113"/>
            <a:ext cx="6440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kumimoji="1" lang="en-US" altLang="zh-CN" sz="2800" b="1" dirty="0">
                <a:solidFill>
                  <a:schemeClr val="accent2"/>
                </a:solidFill>
                <a:latin typeface="微软雅黑" panose="020B0503020204020204" pitchFamily="34" charset="-122"/>
                <a:ea typeface="微软雅黑" panose="020B0503020204020204" pitchFamily="34" charset="-122"/>
              </a:rPr>
              <a:t>I/O</a:t>
            </a:r>
            <a:r>
              <a:rPr kumimoji="1" lang="zh-CN" altLang="en-US" sz="2800" b="1" dirty="0">
                <a:solidFill>
                  <a:schemeClr val="accent2"/>
                </a:solidFill>
                <a:latin typeface="微软雅黑" panose="020B0503020204020204" pitchFamily="34" charset="-122"/>
                <a:ea typeface="微软雅黑" panose="020B0503020204020204" pitchFamily="34" charset="-122"/>
              </a:rPr>
              <a:t>通道控制方式 </a:t>
            </a:r>
            <a:endParaRPr kumimoji="1" lang="zh-CN" altLang="en-US" sz="2800"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ED29858-8F3D-4D39-96F3-5A27AC4795AB}" type="slidenum">
              <a:rPr lang="en-US" altLang="zh-CN" sz="1400"/>
            </a:fld>
            <a:endParaRPr lang="en-US" altLang="zh-CN" sz="1400"/>
          </a:p>
        </p:txBody>
      </p:sp>
      <p:graphicFrame>
        <p:nvGraphicFramePr>
          <p:cNvPr id="236647" name="Group 103"/>
          <p:cNvGraphicFramePr>
            <a:graphicFrameLocks noGrp="1"/>
          </p:cNvGraphicFramePr>
          <p:nvPr/>
        </p:nvGraphicFramePr>
        <p:xfrm>
          <a:off x="1752601" y="1752601"/>
          <a:ext cx="4571998" cy="3627552"/>
        </p:xfrm>
        <a:graphic>
          <a:graphicData uri="http://schemas.openxmlformats.org/drawingml/2006/table">
            <a:tbl>
              <a:tblPr/>
              <a:tblGrid>
                <a:gridCol w="915214"/>
                <a:gridCol w="913178"/>
                <a:gridCol w="915214"/>
                <a:gridCol w="913178"/>
                <a:gridCol w="915214"/>
              </a:tblGrid>
              <a:tr h="578689">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操作 </a:t>
                      </a:r>
                      <a:endParaRPr kumimoji="1" lang="zh-CN" altLang="en-US"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P</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R</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计数</a:t>
                      </a:r>
                      <a:endParaRPr kumimoji="1" lang="zh-CN" altLang="en-US"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内存地址</a:t>
                      </a:r>
                      <a:endParaRPr kumimoji="1"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752">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 </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80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813</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752">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0</a:t>
                      </a:r>
                      <a:endParaRPr kumimoji="1"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140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1034</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752">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endParaRPr kumimoji="1" lang="en-US" altLang="zh-CN" sz="2000" b="1" i="0" u="none" strike="noStrike" cap="none" normalizeH="0" baseline="0">
                        <a:ln>
                          <a:noFill/>
                        </a:ln>
                        <a:solidFill>
                          <a:schemeClr val="hlink"/>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60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5830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752">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endParaRPr kumimoji="1" lang="en-US" altLang="zh-CN" sz="2000" b="1" i="0" u="none" strike="noStrike" cap="none" normalizeH="0" baseline="0">
                        <a:ln>
                          <a:noFill/>
                        </a:ln>
                        <a:solidFill>
                          <a:schemeClr val="hlink"/>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300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2000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752">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250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1850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752">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endParaRPr kumimoji="1" lang="en-US" altLang="zh-CN" sz="2000" b="1" i="0" u="none" strike="noStrike" cap="none" normalizeH="0" baseline="0">
                        <a:ln>
                          <a:noFill/>
                        </a:ln>
                        <a:solidFill>
                          <a:schemeClr val="hlink"/>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endParaRPr kumimoji="1" lang="en-US" altLang="zh-CN" sz="2000" b="1" i="0" u="none" strike="noStrike" cap="none" normalizeH="0" baseline="0">
                        <a:ln>
                          <a:noFill/>
                        </a:ln>
                        <a:solidFill>
                          <a:schemeClr val="hlink"/>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250</a:t>
                      </a:r>
                      <a:endParaRPr kumimoji="1"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itchFamily="2" charset="-122"/>
                        </a:defRPr>
                      </a:lvl1pPr>
                      <a:lvl2pPr marL="742950" indent="-285750">
                        <a:spcBef>
                          <a:spcPct val="20000"/>
                        </a:spcBef>
                        <a:defRPr sz="2400">
                          <a:solidFill>
                            <a:schemeClr val="tx1"/>
                          </a:solidFill>
                          <a:latin typeface="Arial" panose="020B0604020202020204" pitchFamily="34" charset="0"/>
                          <a:ea typeface="宋体" pitchFamily="2" charset="-122"/>
                        </a:defRPr>
                      </a:lvl2pPr>
                      <a:lvl3pPr marL="1143000" indent="-228600">
                        <a:spcBef>
                          <a:spcPct val="20000"/>
                        </a:spcBef>
                        <a:defRPr sz="2000">
                          <a:solidFill>
                            <a:schemeClr val="tx1"/>
                          </a:solidFill>
                          <a:latin typeface="Arial" panose="020B0604020202020204" pitchFamily="34" charset="0"/>
                          <a:ea typeface="宋体" pitchFamily="2" charset="-122"/>
                        </a:defRPr>
                      </a:lvl3pPr>
                      <a:lvl4pPr marL="1600200" indent="-228600">
                        <a:spcBef>
                          <a:spcPct val="20000"/>
                        </a:spcBef>
                        <a:defRPr>
                          <a:solidFill>
                            <a:schemeClr val="tx1"/>
                          </a:solidFill>
                          <a:latin typeface="Arial" panose="020B0604020202020204" pitchFamily="34" charset="0"/>
                          <a:ea typeface="宋体" pitchFamily="2" charset="-122"/>
                        </a:defRPr>
                      </a:lvl4pPr>
                      <a:lvl5pPr marL="2057400" indent="-228600">
                        <a:spcBef>
                          <a:spcPct val="20000"/>
                        </a:spcBef>
                        <a:defRPr>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720</a:t>
                      </a:r>
                      <a:endParaRPr kumimoji="1"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Object 4"/>
          <p:cNvGraphicFramePr>
            <a:graphicFrameLocks noChangeAspect="1"/>
          </p:cNvGraphicFramePr>
          <p:nvPr/>
        </p:nvGraphicFramePr>
        <p:xfrm>
          <a:off x="6705600" y="838201"/>
          <a:ext cx="4546600" cy="5216525"/>
        </p:xfrm>
        <a:graphic>
          <a:graphicData uri="http://schemas.openxmlformats.org/presentationml/2006/ole">
            <mc:AlternateContent xmlns:mc="http://schemas.openxmlformats.org/markup-compatibility/2006">
              <mc:Choice xmlns:v="urn:schemas-microsoft-com:vml" Requires="v">
                <p:oleObj spid="_x0000_s34864" name="Visio" r:id="rId1" imgW="2551430" imgH="2923540" progId="Visio.Drawing.11">
                  <p:embed/>
                </p:oleObj>
              </mc:Choice>
              <mc:Fallback>
                <p:oleObj name="Visio" r:id="rId1" imgW="2551430" imgH="2923540" progId="Visio.Drawing.11">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838201"/>
                        <a:ext cx="45466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6"/>
          <p:cNvSpPr txBox="1">
            <a:spLocks noChangeArrowheads="1"/>
          </p:cNvSpPr>
          <p:nvPr/>
        </p:nvSpPr>
        <p:spPr bwMode="auto">
          <a:xfrm>
            <a:off x="6925628" y="6127750"/>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a:t>通道的工作流程 </a:t>
            </a:r>
            <a:endParaRPr lang="zh-CN" altLang="en-US" sz="1800"/>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F23B83AC-8BF6-4FB6-9118-D92E8CE81B02}" type="slidenum">
              <a:rPr lang="en-US" altLang="zh-CN" sz="1400"/>
            </a:fld>
            <a:endParaRPr lang="en-US" altLang="zh-CN" sz="1400"/>
          </a:p>
        </p:txBody>
      </p:sp>
      <p:sp>
        <p:nvSpPr>
          <p:cNvPr id="106499" name="Rectangle 2"/>
          <p:cNvSpPr>
            <a:spLocks noGrp="1" noChangeArrowheads="1"/>
          </p:cNvSpPr>
          <p:nvPr>
            <p:ph type="title"/>
          </p:nvPr>
        </p:nvSpPr>
        <p:spPr>
          <a:xfrm>
            <a:off x="2743200" y="442423"/>
            <a:ext cx="3281668" cy="56630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spAutoFit/>
          </a:bodyPr>
          <a:lstStyle/>
          <a:p>
            <a:pPr algn="l">
              <a:lnSpc>
                <a:spcPct val="110000"/>
              </a:lnSpc>
              <a:buSzPct val="70000"/>
            </a:pPr>
            <a:r>
              <a:rPr lang="zh-CN" altLang="en-US" sz="2800" b="1" kern="1200" dirty="0">
                <a:solidFill>
                  <a:schemeClr val="accent2"/>
                </a:solidFill>
                <a:latin typeface="微软雅黑" panose="020B0503020204020204" pitchFamily="34" charset="-122"/>
                <a:ea typeface="微软雅黑" panose="020B0503020204020204" pitchFamily="34" charset="-122"/>
                <a:cs typeface="+mn-cs"/>
              </a:rPr>
              <a:t>总结：</a:t>
            </a:r>
            <a:r>
              <a:rPr lang="en-US" altLang="zh-CN" sz="2800" b="1" kern="1200" dirty="0">
                <a:solidFill>
                  <a:schemeClr val="accent2"/>
                </a:solidFill>
                <a:latin typeface="微软雅黑" panose="020B0503020204020204" pitchFamily="34" charset="-122"/>
                <a:ea typeface="微软雅黑" panose="020B0503020204020204" pitchFamily="34" charset="-122"/>
                <a:cs typeface="+mn-cs"/>
              </a:rPr>
              <a:t>I/O</a:t>
            </a:r>
            <a:r>
              <a:rPr lang="zh-CN" altLang="en-US" sz="2800" b="1" kern="1200" dirty="0">
                <a:solidFill>
                  <a:schemeClr val="accent2"/>
                </a:solidFill>
                <a:latin typeface="微软雅黑" panose="020B0503020204020204" pitchFamily="34" charset="-122"/>
                <a:ea typeface="微软雅黑" panose="020B0503020204020204" pitchFamily="34" charset="-122"/>
                <a:cs typeface="+mn-cs"/>
              </a:rPr>
              <a:t>控制方式</a:t>
            </a:r>
            <a:endParaRPr lang="zh-CN" altLang="en-US" sz="28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98308" name="Rectangle 8"/>
          <p:cNvSpPr>
            <a:spLocks noChangeArrowheads="1"/>
          </p:cNvSpPr>
          <p:nvPr/>
        </p:nvSpPr>
        <p:spPr bwMode="auto">
          <a:xfrm>
            <a:off x="2208214" y="1343026"/>
            <a:ext cx="8231187" cy="5027613"/>
          </a:xfrm>
          <a:prstGeom prst="rect">
            <a:avLst/>
          </a:prstGeom>
          <a:noFill/>
          <a:ln>
            <a:noFill/>
          </a:ln>
        </p:spPr>
        <p:txBody>
          <a:bodyPr lIns="91432" tIns="45715" rIns="91432" bIns="45715"/>
          <a:lstStyle/>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1" action="ppaction://hlinksldjump"/>
              </a:rPr>
              <a:t>程序</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1" action="ppaction://hlinksldjump"/>
              </a:rPr>
              <a:t>I/O</a:t>
            </a: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1" action="ppaction://hlinksldjump"/>
              </a:rPr>
              <a:t>方式  </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1" action="ppaction://hlinksldjump"/>
              </a:rPr>
              <a:t>(programmed I/O) </a:t>
            </a:r>
            <a:endParaRPr lang="en-US" altLang="zh-CN" sz="2800" b="1" dirty="0">
              <a:solidFill>
                <a:srgbClr val="0000CC"/>
              </a:solidFill>
              <a:latin typeface="Times New Roman" panose="02020603050405020304" pitchFamily="18" charset="0"/>
              <a:ea typeface="+mn-ea"/>
              <a:cs typeface="Times New Roman" panose="02020603050405020304" pitchFamily="18" charset="0"/>
            </a:endParaRPr>
          </a:p>
          <a:p>
            <a:pPr marL="1141730" lvl="2" indent="-227330" eaLnBrk="1" hangingPunct="1">
              <a:lnSpc>
                <a:spcPct val="115000"/>
              </a:lnSpc>
              <a:spcBef>
                <a:spcPct val="20000"/>
              </a:spcBef>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CPU and Device can not work in parallel </a:t>
            </a:r>
            <a:endParaRPr lang="en-US" altLang="zh-CN" sz="2400" b="1" dirty="0">
              <a:solidFill>
                <a:srgbClr val="0000CC"/>
              </a:solidFill>
              <a:latin typeface="Times New Roman" panose="02020603050405020304" pitchFamily="18" charset="0"/>
              <a:ea typeface="+mn-ea"/>
              <a:cs typeface="Times New Roman" panose="02020603050405020304" pitchFamily="18" charset="0"/>
            </a:endParaRPr>
          </a:p>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rPr>
              <a:t>中断方式  </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rPr>
              <a:t>(interrupt)</a:t>
            </a:r>
            <a:endParaRPr lang="en-US" altLang="zh-CN" sz="2800" b="1" dirty="0">
              <a:solidFill>
                <a:srgbClr val="0000CC"/>
              </a:solidFill>
              <a:latin typeface="Times New Roman" panose="02020603050405020304" pitchFamily="18" charset="0"/>
              <a:ea typeface="+mn-ea"/>
              <a:cs typeface="Times New Roman" panose="02020603050405020304" pitchFamily="18" charset="0"/>
              <a:hlinkClick r:id="rId1" action="ppaction://hlinksldjump"/>
            </a:endParaRPr>
          </a:p>
          <a:p>
            <a:pPr marL="1141730" lvl="2" indent="-227330" eaLnBrk="1" hangingPunct="1">
              <a:lnSpc>
                <a:spcPct val="115000"/>
              </a:lnSpc>
              <a:spcBef>
                <a:spcPct val="20000"/>
              </a:spcBef>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CPU and device can work in parallel, too many interrupts for CPU</a:t>
            </a:r>
            <a:endParaRPr lang="en-US" altLang="zh-CN" sz="2400" b="1" dirty="0">
              <a:solidFill>
                <a:srgbClr val="0000CC"/>
              </a:solidFill>
              <a:latin typeface="Times New Roman" panose="02020603050405020304" pitchFamily="18" charset="0"/>
              <a:ea typeface="+mn-ea"/>
              <a:cs typeface="Times New Roman" panose="02020603050405020304" pitchFamily="18" charset="0"/>
            </a:endParaRPr>
          </a:p>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cs typeface="Times New Roman" panose="02020603050405020304" pitchFamily="18" charset="0"/>
                <a:hlinkClick r:id="rId3" action="ppaction://hlinksldjump"/>
              </a:rPr>
              <a:t>直接存储器访问方式 </a:t>
            </a:r>
            <a:r>
              <a:rPr lang="en-US" altLang="zh-CN" sz="2800" b="1" dirty="0">
                <a:solidFill>
                  <a:srgbClr val="0000CC"/>
                </a:solidFill>
                <a:latin typeface="Times New Roman" panose="02020603050405020304" pitchFamily="18" charset="0"/>
                <a:cs typeface="Times New Roman" panose="02020603050405020304" pitchFamily="18" charset="0"/>
                <a:hlinkClick r:id="rId3" action="ppaction://hlinksldjump"/>
              </a:rPr>
              <a:t>(DMA)</a:t>
            </a:r>
            <a:endParaRPr lang="en-US" altLang="zh-CN" sz="2800" b="1" dirty="0">
              <a:solidFill>
                <a:srgbClr val="0000CC"/>
              </a:solidFill>
              <a:latin typeface="Times New Roman" panose="02020603050405020304" pitchFamily="18" charset="0"/>
              <a:cs typeface="Times New Roman" panose="02020603050405020304" pitchFamily="18" charset="0"/>
              <a:hlinkClick r:id="rId2" action="ppaction://hlinksldjump"/>
            </a:endParaRPr>
          </a:p>
          <a:p>
            <a:pPr marL="1141730" lvl="2" indent="-227330" eaLnBrk="1" hangingPunct="1">
              <a:lnSpc>
                <a:spcPct val="115000"/>
              </a:lnSpc>
              <a:spcBef>
                <a:spcPct val="20000"/>
              </a:spcBef>
              <a:defRPr/>
            </a:pPr>
            <a:r>
              <a:rPr lang="en-US" altLang="zh-CN" sz="2400" b="1" dirty="0">
                <a:solidFill>
                  <a:srgbClr val="0000CC"/>
                </a:solidFill>
                <a:latin typeface="Times New Roman" panose="02020603050405020304" pitchFamily="18" charset="0"/>
                <a:cs typeface="Times New Roman" panose="02020603050405020304" pitchFamily="18" charset="0"/>
              </a:rPr>
              <a:t>DMA controller in charge of block i/o</a:t>
            </a:r>
            <a:endParaRPr lang="en-US" altLang="zh-CN" sz="2800" b="1" dirty="0">
              <a:solidFill>
                <a:srgbClr val="0000CC"/>
              </a:solidFill>
              <a:latin typeface="Times New Roman" panose="02020603050405020304" pitchFamily="18" charset="0"/>
              <a:ea typeface="+mn-ea"/>
              <a:cs typeface="Times New Roman" panose="02020603050405020304" pitchFamily="18" charset="0"/>
              <a:hlinkClick r:id="rId4" action="ppaction://hlinksldjump"/>
            </a:endParaRPr>
          </a:p>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4" action="ppaction://hlinksldjump"/>
              </a:rPr>
              <a:t>通道方式  </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4" action="ppaction://hlinksldjump"/>
              </a:rPr>
              <a:t>(channel)</a:t>
            </a:r>
            <a:endParaRPr lang="en-US" altLang="zh-CN" sz="2800" b="1" dirty="0">
              <a:solidFill>
                <a:srgbClr val="0000CC"/>
              </a:solidFill>
              <a:latin typeface="Times New Roman" panose="02020603050405020304" pitchFamily="18" charset="0"/>
              <a:ea typeface="+mn-ea"/>
              <a:cs typeface="Times New Roman" panose="02020603050405020304" pitchFamily="18" charset="0"/>
              <a:hlinkClick r:id="rId1" action="ppaction://hlinksldjump"/>
            </a:endParaRPr>
          </a:p>
          <a:p>
            <a:pPr marL="1141730" lvl="2" indent="-227330" eaLnBrk="1" hangingPunct="1">
              <a:lnSpc>
                <a:spcPct val="115000"/>
              </a:lnSpc>
              <a:spcBef>
                <a:spcPct val="20000"/>
              </a:spcBef>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special processor for dealing with i/o operations</a:t>
            </a:r>
            <a:endParaRPr lang="en-US" altLang="zh-CN" sz="2400" b="1" dirty="0">
              <a:solidFill>
                <a:srgbClr val="0000CC"/>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2"/>
          <p:cNvSpPr txBox="1">
            <a:spLocks noChangeArrowheads="1"/>
          </p:cNvSpPr>
          <p:nvPr/>
        </p:nvSpPr>
        <p:spPr bwMode="auto">
          <a:xfrm>
            <a:off x="4558941" y="228600"/>
            <a:ext cx="2419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lang="zh-CN" altLang="en-US" sz="4400" dirty="0">
                <a:solidFill>
                  <a:srgbClr val="002060"/>
                </a:solidFill>
                <a:latin typeface="微软雅黑" panose="020B0503020204020204" pitchFamily="34" charset="-122"/>
                <a:ea typeface="微软雅黑" panose="020B0503020204020204" pitchFamily="34" charset="-122"/>
              </a:rPr>
              <a:t>内容概述</a:t>
            </a:r>
            <a:endParaRPr lang="zh-CN" altLang="en-US" sz="4400" dirty="0">
              <a:solidFill>
                <a:srgbClr val="002060"/>
              </a:solidFill>
              <a:latin typeface="微软雅黑" panose="020B0503020204020204" pitchFamily="34" charset="-122"/>
              <a:ea typeface="微软雅黑" panose="020B0503020204020204" pitchFamily="34" charset="-122"/>
            </a:endParaRPr>
          </a:p>
        </p:txBody>
      </p:sp>
      <p:sp>
        <p:nvSpPr>
          <p:cNvPr id="17" name="Text Box 3"/>
          <p:cNvSpPr txBox="1">
            <a:spLocks noChangeArrowheads="1"/>
          </p:cNvSpPr>
          <p:nvPr/>
        </p:nvSpPr>
        <p:spPr bwMode="auto">
          <a:xfrm>
            <a:off x="3392130" y="1808163"/>
            <a:ext cx="475297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5.1 I/O</a:t>
            </a:r>
            <a:r>
              <a:rPr lang="zh-CN" altLang="en-US" sz="2400" dirty="0">
                <a:solidFill>
                  <a:srgbClr val="002060"/>
                </a:solidFill>
                <a:latin typeface="微软雅黑" panose="020B0503020204020204" pitchFamily="34" charset="-122"/>
                <a:ea typeface="微软雅黑" panose="020B0503020204020204" pitchFamily="34" charset="-122"/>
              </a:rPr>
              <a:t>系统的功能、模型和接口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5.2 I/O</a:t>
            </a:r>
            <a:r>
              <a:rPr lang="zh-CN" altLang="en-US" sz="2400" dirty="0">
                <a:solidFill>
                  <a:srgbClr val="002060"/>
                </a:solidFill>
                <a:latin typeface="微软雅黑" panose="020B0503020204020204" pitchFamily="34" charset="-122"/>
                <a:ea typeface="微软雅黑" panose="020B0503020204020204" pitchFamily="34" charset="-122"/>
              </a:rPr>
              <a:t>设备和设备控制器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5.3 </a:t>
            </a:r>
            <a:r>
              <a:rPr lang="zh-CN" altLang="en-US" sz="2400" dirty="0">
                <a:solidFill>
                  <a:srgbClr val="002060"/>
                </a:solidFill>
                <a:latin typeface="微软雅黑" panose="020B0503020204020204" pitchFamily="34" charset="-122"/>
                <a:ea typeface="微软雅黑" panose="020B0503020204020204" pitchFamily="34" charset="-122"/>
              </a:rPr>
              <a:t>中断机构和中断处理程序</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5.4 </a:t>
            </a:r>
            <a:r>
              <a:rPr lang="zh-CN" altLang="en-US" sz="2400" dirty="0">
                <a:solidFill>
                  <a:srgbClr val="002060"/>
                </a:solidFill>
                <a:latin typeface="微软雅黑" panose="020B0503020204020204" pitchFamily="34" charset="-122"/>
                <a:ea typeface="微软雅黑" panose="020B0503020204020204" pitchFamily="34" charset="-122"/>
              </a:rPr>
              <a:t>设备驱动程序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18" name="Text Box 7"/>
          <p:cNvSpPr txBox="1">
            <a:spLocks noChangeArrowheads="1"/>
          </p:cNvSpPr>
          <p:nvPr/>
        </p:nvSpPr>
        <p:spPr bwMode="auto">
          <a:xfrm>
            <a:off x="3392130" y="3914211"/>
            <a:ext cx="421942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C00000"/>
                </a:solidFill>
                <a:latin typeface="微软雅黑" panose="020B0503020204020204" pitchFamily="34" charset="-122"/>
                <a:ea typeface="微软雅黑" panose="020B0503020204020204" pitchFamily="34" charset="-122"/>
              </a:rPr>
              <a:t>5.5 </a:t>
            </a:r>
            <a:r>
              <a:rPr lang="zh-CN" altLang="en-US" sz="2400" dirty="0">
                <a:solidFill>
                  <a:srgbClr val="C00000"/>
                </a:solidFill>
                <a:latin typeface="微软雅黑" panose="020B0503020204020204" pitchFamily="34" charset="-122"/>
                <a:ea typeface="微软雅黑" panose="020B0503020204020204" pitchFamily="34" charset="-122"/>
              </a:rPr>
              <a:t>与设备无关的</a:t>
            </a:r>
            <a:r>
              <a:rPr lang="en-US" altLang="zh-CN" sz="2400" dirty="0">
                <a:solidFill>
                  <a:srgbClr val="C00000"/>
                </a:solidFill>
                <a:latin typeface="微软雅黑" panose="020B0503020204020204" pitchFamily="34" charset="-122"/>
                <a:ea typeface="微软雅黑" panose="020B0503020204020204" pitchFamily="34" charset="-122"/>
              </a:rPr>
              <a:t>I/O</a:t>
            </a:r>
            <a:r>
              <a:rPr lang="zh-CN" altLang="en-US" sz="2400" dirty="0">
                <a:solidFill>
                  <a:srgbClr val="C00000"/>
                </a:solidFill>
                <a:latin typeface="微软雅黑" panose="020B0503020204020204" pitchFamily="34" charset="-122"/>
                <a:ea typeface="微软雅黑" panose="020B0503020204020204" pitchFamily="34" charset="-122"/>
              </a:rPr>
              <a:t>软件 </a:t>
            </a:r>
            <a:endParaRPr lang="zh-CN" altLang="en-US" sz="2400" dirty="0">
              <a:solidFill>
                <a:srgbClr val="C0000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5.6 </a:t>
            </a:r>
            <a:r>
              <a:rPr lang="zh-CN" altLang="en-US" sz="2400" dirty="0">
                <a:solidFill>
                  <a:srgbClr val="002060"/>
                </a:solidFill>
                <a:latin typeface="微软雅黑" panose="020B0503020204020204" pitchFamily="34" charset="-122"/>
                <a:ea typeface="微软雅黑" panose="020B0503020204020204" pitchFamily="34" charset="-122"/>
              </a:rPr>
              <a:t>用户层的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5.7 </a:t>
            </a:r>
            <a:r>
              <a:rPr lang="zh-CN" altLang="en-US" sz="2400" dirty="0">
                <a:solidFill>
                  <a:srgbClr val="002060"/>
                </a:solidFill>
                <a:latin typeface="微软雅黑" panose="020B0503020204020204" pitchFamily="34" charset="-122"/>
                <a:ea typeface="微软雅黑" panose="020B0503020204020204" pitchFamily="34" charset="-122"/>
              </a:rPr>
              <a:t>缓冲管理</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5.8 </a:t>
            </a:r>
            <a:r>
              <a:rPr lang="zh-CN" altLang="en-US" sz="2400" dirty="0">
                <a:solidFill>
                  <a:srgbClr val="002060"/>
                </a:solidFill>
                <a:latin typeface="微软雅黑" panose="020B0503020204020204" pitchFamily="34" charset="-122"/>
                <a:ea typeface="微软雅黑" panose="020B0503020204020204" pitchFamily="34" charset="-122"/>
              </a:rPr>
              <a:t>磁盘存储器的性能和调度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noChangeArrowheads="1"/>
          </p:cNvSpPr>
          <p:nvPr>
            <p:ph type="title" idx="4294967295"/>
          </p:nvPr>
        </p:nvSpPr>
        <p:spPr>
          <a:xfrm>
            <a:off x="2085975" y="17362"/>
            <a:ext cx="8229600" cy="990600"/>
          </a:xfrm>
        </p:spPr>
        <p:txBody>
          <a:bodyPr anchor="b"/>
          <a:lstStyle/>
          <a:p>
            <a:r>
              <a:rPr lang="en-US" altLang="zh-CN" sz="4000" b="1" dirty="0"/>
              <a:t>5.5 </a:t>
            </a:r>
            <a:r>
              <a:rPr lang="zh-CN" altLang="en-US" sz="4000" b="1" dirty="0"/>
              <a:t>与设备无关的</a:t>
            </a:r>
            <a:r>
              <a:rPr lang="en-US" altLang="zh-CN" sz="4000" b="1" dirty="0"/>
              <a:t>I/O</a:t>
            </a:r>
            <a:r>
              <a:rPr lang="zh-CN" altLang="en-US" sz="4000" b="1" dirty="0"/>
              <a:t>软件</a:t>
            </a:r>
            <a:endParaRPr lang="zh-CN" altLang="en-US" sz="4000" b="1" dirty="0"/>
          </a:p>
        </p:txBody>
      </p:sp>
      <p:sp>
        <p:nvSpPr>
          <p:cNvPr id="3" name="内容占位符 2"/>
          <p:cNvSpPr>
            <a:spLocks noGrp="1" noChangeArrowheads="1"/>
          </p:cNvSpPr>
          <p:nvPr>
            <p:ph idx="4294967295"/>
          </p:nvPr>
        </p:nvSpPr>
        <p:spPr>
          <a:xfrm>
            <a:off x="838200" y="1447801"/>
            <a:ext cx="10591799" cy="4532313"/>
          </a:xfrm>
        </p:spPr>
        <p:txBody>
          <a:bodyPr/>
          <a:lstStyle/>
          <a:p>
            <a:pPr>
              <a:lnSpc>
                <a:spcPct val="120000"/>
              </a:lnSpc>
              <a:buFont typeface="Wingdings" panose="05000000000000000000" pitchFamily="2" charset="2"/>
              <a:buNone/>
            </a:pPr>
            <a:r>
              <a:rPr lang="en-US" altLang="zh-CN" sz="2800" b="1" dirty="0">
                <a:solidFill>
                  <a:srgbClr val="0000FF"/>
                </a:solidFill>
                <a:latin typeface="微软雅黑" panose="020B0503020204020204" pitchFamily="34" charset="-122"/>
                <a:ea typeface="微软雅黑" panose="020B0503020204020204" pitchFamily="34" charset="-122"/>
              </a:rPr>
              <a:t>5.5.1</a:t>
            </a:r>
            <a:r>
              <a:rPr lang="zh-CN" altLang="en-US" sz="2800" b="1" dirty="0">
                <a:solidFill>
                  <a:srgbClr val="0000FF"/>
                </a:solidFill>
                <a:latin typeface="微软雅黑" panose="020B0503020204020204" pitchFamily="34" charset="-122"/>
                <a:ea typeface="微软雅黑" panose="020B0503020204020204" pitchFamily="34" charset="-122"/>
              </a:rPr>
              <a:t>与设备无关（</a:t>
            </a:r>
            <a:r>
              <a:rPr lang="en-US" altLang="zh-CN" sz="2800" b="1" dirty="0">
                <a:solidFill>
                  <a:srgbClr val="0000FF"/>
                </a:solidFill>
                <a:latin typeface="微软雅黑" panose="020B0503020204020204" pitchFamily="34" charset="-122"/>
                <a:ea typeface="微软雅黑" panose="020B0503020204020204" pitchFamily="34" charset="-122"/>
              </a:rPr>
              <a:t>Device Independence</a:t>
            </a:r>
            <a:r>
              <a:rPr lang="zh-CN" altLang="en-US" sz="2800" b="1" dirty="0">
                <a:solidFill>
                  <a:srgbClr val="0000FF"/>
                </a:solidFill>
                <a:latin typeface="微软雅黑" panose="020B0503020204020204" pitchFamily="34" charset="-122"/>
                <a:ea typeface="微软雅黑" panose="020B0503020204020204" pitchFamily="34" charset="-122"/>
              </a:rPr>
              <a:t>）软件的概念</a:t>
            </a:r>
            <a:endParaRPr lang="zh-CN" altLang="en-US" sz="2800" b="1" dirty="0">
              <a:solidFill>
                <a:srgbClr val="0000FF"/>
              </a:solidFill>
              <a:latin typeface="微软雅黑" panose="020B0503020204020204" pitchFamily="34" charset="-122"/>
              <a:ea typeface="微软雅黑" panose="020B0503020204020204" pitchFamily="34" charset="-122"/>
            </a:endParaRPr>
          </a:p>
          <a:p>
            <a:pPr>
              <a:lnSpc>
                <a:spcPct val="120000"/>
              </a:lnSpc>
            </a:pPr>
            <a:r>
              <a:rPr lang="zh-CN" altLang="en-US" sz="2400" b="1" dirty="0">
                <a:latin typeface="微软雅黑" panose="020B0503020204020204" pitchFamily="34" charset="-122"/>
                <a:ea typeface="微软雅黑" panose="020B0503020204020204" pitchFamily="34" charset="-122"/>
              </a:rPr>
              <a:t>应用程序独立于具体使用的物理设备</a:t>
            </a:r>
            <a:endParaRPr lang="zh-CN" altLang="en-US" sz="2400" b="1" dirty="0">
              <a:latin typeface="微软雅黑" panose="020B0503020204020204" pitchFamily="34" charset="-122"/>
              <a:ea typeface="微软雅黑" panose="020B0503020204020204" pitchFamily="34" charset="-122"/>
            </a:endParaRPr>
          </a:p>
          <a:p>
            <a:pPr>
              <a:lnSpc>
                <a:spcPct val="120000"/>
              </a:lnSpc>
            </a:pPr>
            <a:r>
              <a:rPr lang="zh-CN" altLang="en-US" sz="2400" b="1" dirty="0">
                <a:latin typeface="微软雅黑" panose="020B0503020204020204" pitchFamily="34" charset="-122"/>
                <a:ea typeface="微软雅黑" panose="020B0503020204020204" pitchFamily="34" charset="-122"/>
              </a:rPr>
              <a:t>为了实现设备独立性而引入了</a:t>
            </a:r>
            <a:r>
              <a:rPr lang="zh-CN" altLang="en-US" sz="2400" b="1" dirty="0">
                <a:solidFill>
                  <a:srgbClr val="0000FF"/>
                </a:solidFill>
                <a:latin typeface="微软雅黑" panose="020B0503020204020204" pitchFamily="34" charset="-122"/>
                <a:ea typeface="微软雅黑" panose="020B0503020204020204" pitchFamily="34" charset="-122"/>
              </a:rPr>
              <a:t>逻辑设备</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0000FF"/>
                </a:solidFill>
                <a:latin typeface="微软雅黑" panose="020B0503020204020204" pitchFamily="34" charset="-122"/>
                <a:ea typeface="微软雅黑" panose="020B0503020204020204" pitchFamily="34" charset="-122"/>
              </a:rPr>
              <a:t>物理设备</a:t>
            </a:r>
            <a:r>
              <a:rPr lang="zh-CN" altLang="en-US" sz="2400" b="1" dirty="0">
                <a:latin typeface="微软雅黑" panose="020B0503020204020204" pitchFamily="34" charset="-122"/>
                <a:ea typeface="微软雅黑" panose="020B0503020204020204" pitchFamily="34" charset="-122"/>
              </a:rPr>
              <a:t>这两个概念。在应用程序中，使用逻辑设备名称来请求使用某类设备；而系统在实际执行时，还必须使用物理设备名称。</a:t>
            </a:r>
            <a:endParaRPr lang="zh-CN" altLang="en-US" sz="2400" b="1" dirty="0">
              <a:latin typeface="微软雅黑" panose="020B0503020204020204" pitchFamily="34" charset="-122"/>
              <a:ea typeface="微软雅黑" panose="020B0503020204020204" pitchFamily="34" charset="-122"/>
            </a:endParaRPr>
          </a:p>
          <a:p>
            <a:pPr>
              <a:lnSpc>
                <a:spcPct val="120000"/>
              </a:lnSpc>
            </a:pPr>
            <a:r>
              <a:rPr lang="zh-CN" altLang="en-US" sz="2400" b="1" dirty="0">
                <a:latin typeface="微软雅黑" panose="020B0503020204020204" pitchFamily="34" charset="-122"/>
                <a:ea typeface="微软雅黑" panose="020B0503020204020204" pitchFamily="34" charset="-122"/>
              </a:rPr>
              <a:t>因此，系统须具有将</a:t>
            </a:r>
            <a:r>
              <a:rPr lang="zh-CN" altLang="en-US" sz="2400" b="1" dirty="0">
                <a:solidFill>
                  <a:srgbClr val="C00000"/>
                </a:solidFill>
                <a:latin typeface="微软雅黑" panose="020B0503020204020204" pitchFamily="34" charset="-122"/>
                <a:ea typeface="微软雅黑" panose="020B0503020204020204" pitchFamily="34" charset="-122"/>
              </a:rPr>
              <a:t>逻辑设备名称</a:t>
            </a:r>
            <a:r>
              <a:rPr lang="zh-CN" altLang="en-US" sz="2400" b="1" dirty="0">
                <a:latin typeface="微软雅黑" panose="020B0503020204020204" pitchFamily="34" charset="-122"/>
                <a:ea typeface="微软雅黑" panose="020B0503020204020204" pitchFamily="34" charset="-122"/>
              </a:rPr>
              <a:t>转换为某</a:t>
            </a:r>
            <a:r>
              <a:rPr lang="zh-CN" altLang="en-US" sz="2400" b="1" dirty="0">
                <a:solidFill>
                  <a:srgbClr val="C00000"/>
                </a:solidFill>
                <a:latin typeface="微软雅黑" panose="020B0503020204020204" pitchFamily="34" charset="-122"/>
                <a:ea typeface="微软雅黑" panose="020B0503020204020204" pitchFamily="34" charset="-122"/>
              </a:rPr>
              <a:t>物理设备名称</a:t>
            </a:r>
            <a:r>
              <a:rPr lang="zh-CN" altLang="en-US" sz="2400" b="1" dirty="0">
                <a:latin typeface="微软雅黑" panose="020B0503020204020204" pitchFamily="34" charset="-122"/>
                <a:ea typeface="微软雅黑" panose="020B0503020204020204" pitchFamily="34" charset="-122"/>
              </a:rPr>
              <a:t>的功能</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heel(4)">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heel(4)">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heel(4)">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spect="1" noChangeArrowheads="1"/>
          </p:cNvSpPr>
          <p:nvPr/>
        </p:nvSpPr>
        <p:spPr bwMode="auto">
          <a:xfrm>
            <a:off x="228600" y="1447800"/>
            <a:ext cx="5722430" cy="4603750"/>
          </a:xfrm>
          <a:prstGeom prst="rect">
            <a:avLst/>
          </a:prstGeom>
          <a:solidFill>
            <a:srgbClr val="FFFFFF"/>
          </a:solidFill>
          <a:ln w="9525">
            <a:solidFill>
              <a:srgbClr val="000000"/>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800" i="0" u="none" strike="noStrike" kern="0" cap="none" spc="0" normalizeH="0" baseline="0" noProof="0">
              <a:ln>
                <a:noFill/>
              </a:ln>
              <a:solidFill>
                <a:srgbClr val="000000"/>
              </a:solidFill>
              <a:effectLst/>
              <a:uLnTx/>
              <a:uFillTx/>
              <a:latin typeface="Arial" panose="020B0604020202020204" pitchFamily="34" charset="0"/>
              <a:ea typeface="宋体" pitchFamily="2" charset="-122"/>
            </a:endParaRPr>
          </a:p>
        </p:txBody>
      </p:sp>
      <p:sp>
        <p:nvSpPr>
          <p:cNvPr id="14" name="Rectangle 6"/>
          <p:cNvSpPr>
            <a:spLocks noChangeAspect="1" noChangeArrowheads="1"/>
          </p:cNvSpPr>
          <p:nvPr/>
        </p:nvSpPr>
        <p:spPr bwMode="auto">
          <a:xfrm>
            <a:off x="420689" y="3692526"/>
            <a:ext cx="1561568" cy="574675"/>
          </a:xfrm>
          <a:prstGeom prst="rect">
            <a:avLst/>
          </a:prstGeom>
          <a:solidFill>
            <a:srgbClr val="CCCCE6"/>
          </a:solidFill>
          <a:ln w="9525">
            <a:solidFill>
              <a:srgbClr val="000000"/>
            </a:solidFill>
            <a:miter lim="800000"/>
          </a:ln>
          <a:effectLst>
            <a:outerShdw dist="35921" dir="2700000" algn="ctr" rotWithShape="0">
              <a:srgbClr val="808080"/>
            </a:outerShdw>
          </a:effectLst>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2000" i="0" u="none" strike="noStrike" kern="0" cap="none" spc="0" normalizeH="0" baseline="0" noProof="0">
                <a:ln>
                  <a:noFill/>
                </a:ln>
                <a:solidFill>
                  <a:srgbClr val="000000"/>
                </a:solidFill>
                <a:effectLst/>
                <a:uLnTx/>
                <a:uFillTx/>
                <a:latin typeface="Arial" panose="020B0604020202020204" pitchFamily="34" charset="0"/>
                <a:ea typeface="宋体" pitchFamily="2" charset="-122"/>
              </a:rPr>
              <a:t>API</a:t>
            </a:r>
            <a:endParaRPr kumimoji="0" lang="en-US" altLang="zh-CN" sz="2000" i="0" u="none" strike="noStrike" kern="0" cap="none" spc="0" normalizeH="0" baseline="0" noProof="0">
              <a:ln>
                <a:noFill/>
              </a:ln>
              <a:solidFill>
                <a:srgbClr val="000000"/>
              </a:solidFill>
              <a:effectLst/>
              <a:uLnTx/>
              <a:uFillTx/>
              <a:latin typeface="Arial" panose="020B0604020202020204" pitchFamily="34" charset="0"/>
              <a:ea typeface="宋体" pitchFamily="2" charset="-122"/>
            </a:endParaRPr>
          </a:p>
        </p:txBody>
      </p:sp>
      <p:sp>
        <p:nvSpPr>
          <p:cNvPr id="15" name="Rectangle 7"/>
          <p:cNvSpPr>
            <a:spLocks noChangeAspect="1" noChangeArrowheads="1"/>
          </p:cNvSpPr>
          <p:nvPr/>
        </p:nvSpPr>
        <p:spPr bwMode="auto">
          <a:xfrm>
            <a:off x="420688" y="4191001"/>
            <a:ext cx="2081676" cy="576263"/>
          </a:xfrm>
          <a:prstGeom prst="rect">
            <a:avLst/>
          </a:prstGeom>
          <a:solidFill>
            <a:srgbClr val="666699"/>
          </a:solidFill>
          <a:ln w="9525">
            <a:solidFill>
              <a:srgbClr val="000000"/>
            </a:solidFill>
            <a:miter lim="800000"/>
          </a:ln>
          <a:effectLst>
            <a:outerShdw dist="35921" dir="2700000" algn="ctr" rotWithShape="0">
              <a:srgbClr val="808080"/>
            </a:outerShdw>
          </a:effectLst>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i="0" u="none" strike="noStrike" kern="0" cap="none" spc="0" normalizeH="0" baseline="0" noProof="0">
                <a:ln>
                  <a:noFill/>
                </a:ln>
                <a:solidFill>
                  <a:srgbClr val="000000"/>
                </a:solidFill>
                <a:effectLst/>
                <a:uLnTx/>
                <a:uFillTx/>
                <a:latin typeface="Arial" panose="020B0604020202020204" pitchFamily="34" charset="0"/>
                <a:ea typeface="宋体" pitchFamily="2" charset="-122"/>
              </a:rPr>
              <a:t>设备管理</a:t>
            </a:r>
            <a:endParaRPr kumimoji="0" lang="zh-CN" altLang="en-US" sz="2000" i="0" u="none" strike="noStrike" kern="0" cap="none" spc="0" normalizeH="0" baseline="0" noProof="0">
              <a:ln>
                <a:noFill/>
              </a:ln>
              <a:solidFill>
                <a:srgbClr val="000000"/>
              </a:solidFill>
              <a:effectLst/>
              <a:uLnTx/>
              <a:uFillTx/>
              <a:latin typeface="Arial" panose="020B0604020202020204" pitchFamily="34" charset="0"/>
              <a:ea typeface="宋体" pitchFamily="2" charset="-122"/>
            </a:endParaRPr>
          </a:p>
        </p:txBody>
      </p:sp>
      <p:sp>
        <p:nvSpPr>
          <p:cNvPr id="19" name="Rectangle 8"/>
          <p:cNvSpPr>
            <a:spLocks noChangeAspect="1" noChangeArrowheads="1"/>
          </p:cNvSpPr>
          <p:nvPr/>
        </p:nvSpPr>
        <p:spPr bwMode="auto">
          <a:xfrm>
            <a:off x="420687" y="4691064"/>
            <a:ext cx="2603028" cy="574675"/>
          </a:xfrm>
          <a:prstGeom prst="rect">
            <a:avLst/>
          </a:prstGeom>
          <a:solidFill>
            <a:srgbClr val="FF9966"/>
          </a:solidFill>
          <a:ln w="9525">
            <a:solidFill>
              <a:srgbClr val="000000"/>
            </a:solidFill>
            <a:miter lim="800000"/>
          </a:ln>
          <a:effectLst>
            <a:outerShdw dist="35921" dir="2700000" algn="ctr" rotWithShape="0">
              <a:srgbClr val="808080"/>
            </a:outerShdw>
          </a:effectLst>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i="0" u="none" strike="noStrike" kern="0" cap="none" spc="0" normalizeH="0" baseline="0" noProof="0">
                <a:ln>
                  <a:noFill/>
                </a:ln>
                <a:solidFill>
                  <a:srgbClr val="000000"/>
                </a:solidFill>
                <a:effectLst/>
                <a:uLnTx/>
                <a:uFillTx/>
                <a:latin typeface="Arial" panose="020B0604020202020204" pitchFamily="34" charset="0"/>
                <a:ea typeface="宋体" pitchFamily="2" charset="-122"/>
              </a:rPr>
              <a:t>驱动程序</a:t>
            </a:r>
            <a:endParaRPr kumimoji="0" lang="zh-CN" altLang="en-US" sz="2000" i="0" u="none" strike="noStrike" kern="0" cap="none" spc="0" normalizeH="0" baseline="0" noProof="0">
              <a:ln>
                <a:noFill/>
              </a:ln>
              <a:solidFill>
                <a:srgbClr val="000000"/>
              </a:solidFill>
              <a:effectLst/>
              <a:uLnTx/>
              <a:uFillTx/>
              <a:latin typeface="Arial" panose="020B0604020202020204" pitchFamily="34" charset="0"/>
              <a:ea typeface="宋体" pitchFamily="2" charset="-122"/>
            </a:endParaRPr>
          </a:p>
        </p:txBody>
      </p:sp>
      <p:sp>
        <p:nvSpPr>
          <p:cNvPr id="20" name="Rectangle 9"/>
          <p:cNvSpPr>
            <a:spLocks noChangeAspect="1" noChangeArrowheads="1"/>
          </p:cNvSpPr>
          <p:nvPr/>
        </p:nvSpPr>
        <p:spPr bwMode="auto">
          <a:xfrm>
            <a:off x="420687" y="5189538"/>
            <a:ext cx="3294845" cy="576262"/>
          </a:xfrm>
          <a:prstGeom prst="rect">
            <a:avLst/>
          </a:prstGeom>
          <a:solidFill>
            <a:srgbClr val="FF3300"/>
          </a:solidFill>
          <a:ln w="9525">
            <a:solidFill>
              <a:srgbClr val="000000"/>
            </a:solidFill>
            <a:miter lim="800000"/>
          </a:ln>
          <a:effectLst>
            <a:outerShdw dist="35921" dir="2700000" algn="ctr" rotWithShape="0">
              <a:srgbClr val="808080"/>
            </a:outerShdw>
          </a:effectLst>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i="0" u="none" strike="noStrike" kern="0" cap="none" spc="0" normalizeH="0" baseline="0" noProof="0">
                <a:ln>
                  <a:noFill/>
                </a:ln>
                <a:solidFill>
                  <a:srgbClr val="000000"/>
                </a:solidFill>
                <a:effectLst/>
                <a:uLnTx/>
                <a:uFillTx/>
                <a:latin typeface="Arial" panose="020B0604020202020204" pitchFamily="34" charset="0"/>
                <a:ea typeface="宋体" pitchFamily="2" charset="-122"/>
              </a:rPr>
              <a:t>硬件抽象</a:t>
            </a:r>
            <a:endParaRPr kumimoji="0" lang="zh-CN" altLang="en-US" sz="2000" i="0" u="none" strike="noStrike" kern="0" cap="none" spc="0" normalizeH="0" baseline="0" noProof="0">
              <a:ln>
                <a:noFill/>
              </a:ln>
              <a:solidFill>
                <a:srgbClr val="000000"/>
              </a:solidFill>
              <a:effectLst/>
              <a:uLnTx/>
              <a:uFillTx/>
              <a:latin typeface="Arial" panose="020B0604020202020204" pitchFamily="34" charset="0"/>
              <a:ea typeface="宋体" pitchFamily="2" charset="-122"/>
            </a:endParaRPr>
          </a:p>
        </p:txBody>
      </p:sp>
      <p:sp>
        <p:nvSpPr>
          <p:cNvPr id="21" name="Rectangle 10"/>
          <p:cNvSpPr>
            <a:spLocks noChangeAspect="1" noChangeArrowheads="1"/>
          </p:cNvSpPr>
          <p:nvPr/>
        </p:nvSpPr>
        <p:spPr bwMode="auto">
          <a:xfrm>
            <a:off x="457202" y="1808163"/>
            <a:ext cx="5203567" cy="576262"/>
          </a:xfrm>
          <a:prstGeom prst="rect">
            <a:avLst/>
          </a:prstGeom>
          <a:solidFill>
            <a:srgbClr val="9999FF"/>
          </a:solidFill>
          <a:ln w="9525">
            <a:solidFill>
              <a:srgbClr val="000000"/>
            </a:solidFill>
            <a:miter lim="800000"/>
          </a:ln>
          <a:effectLst>
            <a:outerShdw dist="35921" dir="2700000" algn="ctr" rotWithShape="0">
              <a:srgbClr val="808080"/>
            </a:outerShdw>
          </a:effectLst>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i="0" u="none" strike="noStrike" kern="0" cap="none" spc="0" normalizeH="0" baseline="0" noProof="0">
                <a:ln>
                  <a:noFill/>
                </a:ln>
                <a:solidFill>
                  <a:srgbClr val="000000"/>
                </a:solidFill>
                <a:effectLst/>
                <a:uLnTx/>
                <a:uFillTx/>
                <a:latin typeface="Arial" panose="020B0604020202020204" pitchFamily="34" charset="0"/>
                <a:ea typeface="宋体" pitchFamily="2" charset="-122"/>
              </a:rPr>
              <a:t>应用程序（用户程序、操作系统及其组件等）</a:t>
            </a:r>
            <a:endParaRPr kumimoji="0" lang="zh-CN" altLang="en-US" sz="2000" i="0" u="none" strike="noStrike" kern="0" cap="none" spc="0" normalizeH="0" baseline="0" noProof="0">
              <a:ln>
                <a:noFill/>
              </a:ln>
              <a:solidFill>
                <a:srgbClr val="000000"/>
              </a:solidFill>
              <a:effectLst/>
              <a:uLnTx/>
              <a:uFillTx/>
              <a:latin typeface="Arial" panose="020B0604020202020204" pitchFamily="34" charset="0"/>
              <a:ea typeface="宋体" pitchFamily="2" charset="-122"/>
            </a:endParaRPr>
          </a:p>
        </p:txBody>
      </p:sp>
      <p:sp>
        <p:nvSpPr>
          <p:cNvPr id="22" name="Line 11"/>
          <p:cNvSpPr>
            <a:spLocks noChangeAspect="1" noChangeShapeType="1"/>
          </p:cNvSpPr>
          <p:nvPr/>
        </p:nvSpPr>
        <p:spPr bwMode="auto">
          <a:xfrm>
            <a:off x="1371600" y="2491582"/>
            <a:ext cx="1245" cy="1150937"/>
          </a:xfrm>
          <a:prstGeom prst="line">
            <a:avLst/>
          </a:prstGeom>
          <a:noFill/>
          <a:ln w="57150">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endParaRPr>
          </a:p>
        </p:txBody>
      </p:sp>
      <p:grpSp>
        <p:nvGrpSpPr>
          <p:cNvPr id="23" name="Group 6"/>
          <p:cNvGrpSpPr/>
          <p:nvPr/>
        </p:nvGrpSpPr>
        <p:grpSpPr bwMode="auto">
          <a:xfrm>
            <a:off x="6019800" y="1447800"/>
            <a:ext cx="5791200" cy="4603750"/>
            <a:chOff x="1692" y="7212"/>
            <a:chExt cx="8100" cy="4992"/>
          </a:xfrm>
        </p:grpSpPr>
        <p:sp>
          <p:nvSpPr>
            <p:cNvPr id="24" name="Rectangle 7"/>
            <p:cNvSpPr>
              <a:spLocks noChangeArrowheads="1"/>
            </p:cNvSpPr>
            <p:nvPr/>
          </p:nvSpPr>
          <p:spPr bwMode="auto">
            <a:xfrm>
              <a:off x="1692" y="7212"/>
              <a:ext cx="8100" cy="4992"/>
            </a:xfrm>
            <a:prstGeom prst="rect">
              <a:avLst/>
            </a:prstGeom>
            <a:solidFill>
              <a:srgbClr val="FFFFFF"/>
            </a:solidFill>
            <a:ln w="9525">
              <a:solidFill>
                <a:srgbClr val="000000"/>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endParaRPr lang="zh-CN" altLang="en-US" sz="1600" b="0">
                <a:solidFill>
                  <a:schemeClr val="tx1"/>
                </a:solidFill>
              </a:endParaRPr>
            </a:p>
          </p:txBody>
        </p:sp>
        <p:grpSp>
          <p:nvGrpSpPr>
            <p:cNvPr id="25" name="Group 8"/>
            <p:cNvGrpSpPr/>
            <p:nvPr/>
          </p:nvGrpSpPr>
          <p:grpSpPr bwMode="auto">
            <a:xfrm>
              <a:off x="1872" y="7368"/>
              <a:ext cx="7740" cy="4680"/>
              <a:chOff x="1872" y="7368"/>
              <a:chExt cx="7740" cy="4680"/>
            </a:xfrm>
          </p:grpSpPr>
          <p:sp>
            <p:nvSpPr>
              <p:cNvPr id="26" name="Text Box 9"/>
              <p:cNvSpPr txBox="1">
                <a:spLocks noChangeArrowheads="1"/>
              </p:cNvSpPr>
              <p:nvPr/>
            </p:nvSpPr>
            <p:spPr bwMode="auto">
              <a:xfrm>
                <a:off x="2232" y="7368"/>
                <a:ext cx="5400" cy="468"/>
              </a:xfrm>
              <a:prstGeom prst="rect">
                <a:avLst/>
              </a:prstGeom>
              <a:solidFill>
                <a:srgbClr val="FFFFFF"/>
              </a:solidFill>
              <a:ln w="9525">
                <a:solidFill>
                  <a:srgbClr val="000000"/>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ctr" eaLnBrk="1" hangingPunct="1">
                  <a:spcBef>
                    <a:spcPct val="0"/>
                  </a:spcBef>
                  <a:buClrTx/>
                  <a:buSzTx/>
                  <a:buFontTx/>
                  <a:buNone/>
                </a:pPr>
                <a:r>
                  <a:rPr lang="en-US" altLang="zh-CN" sz="1400" b="0">
                    <a:solidFill>
                      <a:srgbClr val="000000"/>
                    </a:solidFill>
                  </a:rPr>
                  <a:t>API</a:t>
                </a:r>
                <a:endParaRPr lang="en-US" altLang="zh-CN" sz="1400" b="0">
                  <a:solidFill>
                    <a:srgbClr val="000000"/>
                  </a:solidFill>
                </a:endParaRPr>
              </a:p>
            </p:txBody>
          </p:sp>
          <p:sp>
            <p:nvSpPr>
              <p:cNvPr id="27" name="Text Box 10"/>
              <p:cNvSpPr txBox="1">
                <a:spLocks noChangeArrowheads="1"/>
              </p:cNvSpPr>
              <p:nvPr/>
            </p:nvSpPr>
            <p:spPr bwMode="auto">
              <a:xfrm>
                <a:off x="2232" y="8148"/>
                <a:ext cx="5400" cy="468"/>
              </a:xfrm>
              <a:prstGeom prst="rect">
                <a:avLst/>
              </a:prstGeom>
              <a:solidFill>
                <a:srgbClr val="FFFFFF"/>
              </a:solidFill>
              <a:ln w="9525">
                <a:solidFill>
                  <a:srgbClr val="000000"/>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1400" b="0">
                    <a:solidFill>
                      <a:srgbClr val="000000"/>
                    </a:solidFill>
                  </a:rPr>
                  <a:t>设备管理</a:t>
                </a:r>
                <a:endParaRPr lang="zh-CN" altLang="en-US" sz="1400" b="0">
                  <a:solidFill>
                    <a:srgbClr val="000000"/>
                  </a:solidFill>
                </a:endParaRPr>
              </a:p>
            </p:txBody>
          </p:sp>
          <p:sp>
            <p:nvSpPr>
              <p:cNvPr id="28" name="Text Box 11"/>
              <p:cNvSpPr txBox="1">
                <a:spLocks noChangeArrowheads="1"/>
              </p:cNvSpPr>
              <p:nvPr/>
            </p:nvSpPr>
            <p:spPr bwMode="auto">
              <a:xfrm>
                <a:off x="2049" y="9065"/>
                <a:ext cx="1443" cy="468"/>
              </a:xfrm>
              <a:prstGeom prst="rect">
                <a:avLst/>
              </a:prstGeom>
              <a:solidFill>
                <a:srgbClr val="FFFFFF"/>
              </a:solidFill>
              <a:ln w="9525">
                <a:solidFill>
                  <a:srgbClr val="000000"/>
                </a:solidFill>
                <a:miter lim="800000"/>
              </a:ln>
            </p:spPr>
            <p:txBody>
              <a:bodyPr lIns="0" rIns="0"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1400" b="0" dirty="0" smtClean="0">
                    <a:solidFill>
                      <a:srgbClr val="000000"/>
                    </a:solidFill>
                  </a:rPr>
                  <a:t>中断</a:t>
                </a:r>
                <a:endParaRPr lang="en-US" altLang="zh-CN" sz="1400" b="0" dirty="0" smtClean="0">
                  <a:solidFill>
                    <a:srgbClr val="000000"/>
                  </a:solidFill>
                </a:endParaRPr>
              </a:p>
              <a:p>
                <a:pPr algn="ctr" eaLnBrk="1" hangingPunct="1">
                  <a:spcBef>
                    <a:spcPct val="0"/>
                  </a:spcBef>
                  <a:buClrTx/>
                  <a:buSzTx/>
                  <a:buFontTx/>
                  <a:buNone/>
                </a:pPr>
                <a:r>
                  <a:rPr lang="zh-CN" altLang="en-US" sz="1400" b="0" dirty="0" smtClean="0">
                    <a:solidFill>
                      <a:srgbClr val="000000"/>
                    </a:solidFill>
                  </a:rPr>
                  <a:t>驱动程序</a:t>
                </a:r>
                <a:endParaRPr lang="zh-CN" altLang="en-US" sz="1400" b="0" dirty="0">
                  <a:solidFill>
                    <a:srgbClr val="000000"/>
                  </a:solidFill>
                </a:endParaRPr>
              </a:p>
            </p:txBody>
          </p:sp>
          <p:sp>
            <p:nvSpPr>
              <p:cNvPr id="29" name="Text Box 12"/>
              <p:cNvSpPr txBox="1">
                <a:spLocks noChangeArrowheads="1"/>
              </p:cNvSpPr>
              <p:nvPr/>
            </p:nvSpPr>
            <p:spPr bwMode="auto">
              <a:xfrm>
                <a:off x="3672" y="9065"/>
                <a:ext cx="1440" cy="468"/>
              </a:xfrm>
              <a:prstGeom prst="rect">
                <a:avLst/>
              </a:prstGeom>
              <a:solidFill>
                <a:srgbClr val="FFFFFF"/>
              </a:solidFill>
              <a:ln w="9525">
                <a:solidFill>
                  <a:srgbClr val="000000"/>
                </a:solidFill>
                <a:miter lim="800000"/>
              </a:ln>
            </p:spPr>
            <p:txBody>
              <a:bodyPr lIns="0" rIns="0"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1400" b="0" dirty="0" smtClean="0">
                    <a:solidFill>
                      <a:srgbClr val="000000"/>
                    </a:solidFill>
                  </a:rPr>
                  <a:t>串口</a:t>
                </a:r>
                <a:endParaRPr lang="en-US" altLang="zh-CN" sz="1400" b="0" dirty="0" smtClean="0">
                  <a:solidFill>
                    <a:srgbClr val="000000"/>
                  </a:solidFill>
                </a:endParaRPr>
              </a:p>
              <a:p>
                <a:pPr algn="ctr" eaLnBrk="1" hangingPunct="1">
                  <a:spcBef>
                    <a:spcPct val="0"/>
                  </a:spcBef>
                  <a:buClrTx/>
                  <a:buSzTx/>
                  <a:buFontTx/>
                  <a:buNone/>
                </a:pPr>
                <a:r>
                  <a:rPr lang="zh-CN" altLang="en-US" sz="1400" b="0" dirty="0" smtClean="0">
                    <a:solidFill>
                      <a:srgbClr val="000000"/>
                    </a:solidFill>
                  </a:rPr>
                  <a:t>驱动程序</a:t>
                </a:r>
                <a:endParaRPr lang="zh-CN" altLang="en-US" sz="1400" b="0" dirty="0">
                  <a:solidFill>
                    <a:srgbClr val="000000"/>
                  </a:solidFill>
                </a:endParaRPr>
              </a:p>
            </p:txBody>
          </p:sp>
          <p:sp>
            <p:nvSpPr>
              <p:cNvPr id="30" name="Text Box 13"/>
              <p:cNvSpPr txBox="1">
                <a:spLocks noChangeArrowheads="1"/>
              </p:cNvSpPr>
              <p:nvPr/>
            </p:nvSpPr>
            <p:spPr bwMode="auto">
              <a:xfrm>
                <a:off x="5292" y="9065"/>
                <a:ext cx="1440" cy="468"/>
              </a:xfrm>
              <a:prstGeom prst="rect">
                <a:avLst/>
              </a:prstGeom>
              <a:solidFill>
                <a:srgbClr val="FFFFFF"/>
              </a:solidFill>
              <a:ln w="9525">
                <a:solidFill>
                  <a:srgbClr val="000000"/>
                </a:solidFill>
                <a:miter lim="800000"/>
              </a:ln>
            </p:spPr>
            <p:txBody>
              <a:bodyPr lIns="0" rIns="0"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1400" b="0" dirty="0" smtClean="0">
                    <a:solidFill>
                      <a:srgbClr val="000000"/>
                    </a:solidFill>
                  </a:rPr>
                  <a:t>键盘</a:t>
                </a:r>
                <a:endParaRPr lang="en-US" altLang="zh-CN" sz="1400" b="0" dirty="0" smtClean="0">
                  <a:solidFill>
                    <a:srgbClr val="000000"/>
                  </a:solidFill>
                </a:endParaRPr>
              </a:p>
              <a:p>
                <a:pPr algn="ctr" eaLnBrk="1" hangingPunct="1">
                  <a:spcBef>
                    <a:spcPct val="0"/>
                  </a:spcBef>
                  <a:buClrTx/>
                  <a:buSzTx/>
                  <a:buFontTx/>
                  <a:buNone/>
                </a:pPr>
                <a:r>
                  <a:rPr lang="zh-CN" altLang="en-US" sz="1400" b="0" dirty="0" smtClean="0">
                    <a:solidFill>
                      <a:srgbClr val="000000"/>
                    </a:solidFill>
                  </a:rPr>
                  <a:t>驱动程序</a:t>
                </a:r>
                <a:endParaRPr lang="zh-CN" altLang="en-US" sz="1400" b="0" dirty="0">
                  <a:solidFill>
                    <a:srgbClr val="000000"/>
                  </a:solidFill>
                </a:endParaRPr>
              </a:p>
            </p:txBody>
          </p:sp>
          <p:sp>
            <p:nvSpPr>
              <p:cNvPr id="31" name="Text Box 14"/>
              <p:cNvSpPr txBox="1">
                <a:spLocks noChangeArrowheads="1"/>
              </p:cNvSpPr>
              <p:nvPr/>
            </p:nvSpPr>
            <p:spPr bwMode="auto">
              <a:xfrm>
                <a:off x="2952" y="10310"/>
                <a:ext cx="1980" cy="468"/>
              </a:xfrm>
              <a:prstGeom prst="rect">
                <a:avLst/>
              </a:prstGeom>
              <a:solidFill>
                <a:srgbClr val="FFFFFF"/>
              </a:solidFill>
              <a:ln w="9525">
                <a:solidFill>
                  <a:srgbClr val="000000"/>
                </a:solidFill>
                <a:miter lim="800000"/>
              </a:ln>
            </p:spPr>
            <p:txBody>
              <a:bodyPr lIns="0" rIns="0"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1400" b="0">
                    <a:solidFill>
                      <a:srgbClr val="000000"/>
                    </a:solidFill>
                  </a:rPr>
                  <a:t>串口卡</a:t>
                </a:r>
                <a:r>
                  <a:rPr lang="en-US" altLang="zh-CN" sz="1400" b="0">
                    <a:solidFill>
                      <a:srgbClr val="000000"/>
                    </a:solidFill>
                  </a:rPr>
                  <a:t>A </a:t>
                </a:r>
                <a:r>
                  <a:rPr lang="zh-CN" altLang="en-US" sz="1400" b="0">
                    <a:solidFill>
                      <a:srgbClr val="000000"/>
                    </a:solidFill>
                  </a:rPr>
                  <a:t>硬件抽象</a:t>
                </a:r>
                <a:endParaRPr lang="zh-CN" altLang="en-US" sz="1400" b="0">
                  <a:solidFill>
                    <a:srgbClr val="000000"/>
                  </a:solidFill>
                </a:endParaRPr>
              </a:p>
            </p:txBody>
          </p:sp>
          <p:sp>
            <p:nvSpPr>
              <p:cNvPr id="32" name="Text Box 15"/>
              <p:cNvSpPr txBox="1">
                <a:spLocks noChangeArrowheads="1"/>
              </p:cNvSpPr>
              <p:nvPr/>
            </p:nvSpPr>
            <p:spPr bwMode="auto">
              <a:xfrm>
                <a:off x="5112" y="10310"/>
                <a:ext cx="1980" cy="468"/>
              </a:xfrm>
              <a:prstGeom prst="rect">
                <a:avLst/>
              </a:prstGeom>
              <a:solidFill>
                <a:srgbClr val="FFFFFF"/>
              </a:solidFill>
              <a:ln w="9525">
                <a:solidFill>
                  <a:srgbClr val="000000"/>
                </a:solidFill>
                <a:miter lim="800000"/>
              </a:ln>
            </p:spPr>
            <p:txBody>
              <a:bodyPr lIns="0" rIns="0"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ctr" eaLnBrk="1" hangingPunct="1">
                  <a:spcBef>
                    <a:spcPct val="0"/>
                  </a:spcBef>
                  <a:buClrTx/>
                  <a:buSzTx/>
                  <a:buFontTx/>
                  <a:buNone/>
                </a:pPr>
                <a:r>
                  <a:rPr lang="zh-CN" altLang="en-US" sz="1400" b="0">
                    <a:solidFill>
                      <a:srgbClr val="000000"/>
                    </a:solidFill>
                  </a:rPr>
                  <a:t>串口卡</a:t>
                </a:r>
                <a:r>
                  <a:rPr lang="en-US" altLang="zh-CN" sz="1400" b="0">
                    <a:solidFill>
                      <a:srgbClr val="000000"/>
                    </a:solidFill>
                  </a:rPr>
                  <a:t>B </a:t>
                </a:r>
                <a:r>
                  <a:rPr lang="zh-CN" altLang="en-US" sz="1400" b="0">
                    <a:solidFill>
                      <a:srgbClr val="000000"/>
                    </a:solidFill>
                  </a:rPr>
                  <a:t>硬件抽象</a:t>
                </a:r>
                <a:endParaRPr lang="zh-CN" altLang="en-US" sz="1400" b="0">
                  <a:solidFill>
                    <a:srgbClr val="000000"/>
                  </a:solidFill>
                </a:endParaRPr>
              </a:p>
            </p:txBody>
          </p:sp>
          <p:sp>
            <p:nvSpPr>
              <p:cNvPr id="33" name="Text Box 16"/>
              <p:cNvSpPr txBox="1">
                <a:spLocks noChangeArrowheads="1"/>
              </p:cNvSpPr>
              <p:nvPr/>
            </p:nvSpPr>
            <p:spPr bwMode="auto">
              <a:xfrm>
                <a:off x="2052" y="11402"/>
                <a:ext cx="900" cy="468"/>
              </a:xfrm>
              <a:prstGeom prst="rect">
                <a:avLst/>
              </a:prstGeom>
              <a:solidFill>
                <a:srgbClr val="FFFFFF"/>
              </a:solidFill>
              <a:ln w="9525">
                <a:solidFill>
                  <a:srgbClr val="000000"/>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zh-CN" altLang="en-US" sz="1400" b="0">
                    <a:solidFill>
                      <a:srgbClr val="000000"/>
                    </a:solidFill>
                  </a:rPr>
                  <a:t>串口</a:t>
                </a:r>
                <a:r>
                  <a:rPr lang="en-US" altLang="zh-CN" sz="1400" b="0">
                    <a:solidFill>
                      <a:srgbClr val="000000"/>
                    </a:solidFill>
                  </a:rPr>
                  <a:t>1</a:t>
                </a:r>
                <a:endParaRPr lang="en-US" altLang="zh-CN" sz="1400" b="0">
                  <a:solidFill>
                    <a:srgbClr val="000000"/>
                  </a:solidFill>
                </a:endParaRPr>
              </a:p>
            </p:txBody>
          </p:sp>
          <p:sp>
            <p:nvSpPr>
              <p:cNvPr id="34" name="Text Box 17"/>
              <p:cNvSpPr txBox="1">
                <a:spLocks noChangeArrowheads="1"/>
              </p:cNvSpPr>
              <p:nvPr/>
            </p:nvSpPr>
            <p:spPr bwMode="auto">
              <a:xfrm>
                <a:off x="3132" y="11402"/>
                <a:ext cx="900" cy="468"/>
              </a:xfrm>
              <a:prstGeom prst="rect">
                <a:avLst/>
              </a:prstGeom>
              <a:solidFill>
                <a:srgbClr val="FFFFFF"/>
              </a:solidFill>
              <a:ln w="9525">
                <a:solidFill>
                  <a:srgbClr val="000000"/>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zh-CN" altLang="en-US" sz="1400" b="0">
                    <a:solidFill>
                      <a:srgbClr val="000000"/>
                    </a:solidFill>
                  </a:rPr>
                  <a:t>串口</a:t>
                </a:r>
                <a:r>
                  <a:rPr lang="en-US" altLang="zh-CN" sz="1400" b="0">
                    <a:solidFill>
                      <a:srgbClr val="000000"/>
                    </a:solidFill>
                  </a:rPr>
                  <a:t>2</a:t>
                </a:r>
                <a:endParaRPr lang="en-US" altLang="zh-CN" sz="1400" b="0">
                  <a:solidFill>
                    <a:srgbClr val="000000"/>
                  </a:solidFill>
                </a:endParaRPr>
              </a:p>
            </p:txBody>
          </p:sp>
          <p:sp>
            <p:nvSpPr>
              <p:cNvPr id="35" name="Text Box 18"/>
              <p:cNvSpPr txBox="1">
                <a:spLocks noChangeArrowheads="1"/>
              </p:cNvSpPr>
              <p:nvPr/>
            </p:nvSpPr>
            <p:spPr bwMode="auto">
              <a:xfrm>
                <a:off x="5292" y="11402"/>
                <a:ext cx="900" cy="468"/>
              </a:xfrm>
              <a:prstGeom prst="rect">
                <a:avLst/>
              </a:prstGeom>
              <a:solidFill>
                <a:srgbClr val="FFFFFF"/>
              </a:solidFill>
              <a:ln w="9525">
                <a:solidFill>
                  <a:srgbClr val="000000"/>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zh-CN" altLang="en-US" sz="1400" b="0">
                    <a:solidFill>
                      <a:srgbClr val="000000"/>
                    </a:solidFill>
                  </a:rPr>
                  <a:t>串口</a:t>
                </a:r>
                <a:r>
                  <a:rPr lang="en-US" altLang="zh-CN" sz="1400" b="0">
                    <a:solidFill>
                      <a:srgbClr val="000000"/>
                    </a:solidFill>
                  </a:rPr>
                  <a:t>4</a:t>
                </a:r>
                <a:endParaRPr lang="en-US" altLang="zh-CN" sz="1400" b="0">
                  <a:solidFill>
                    <a:srgbClr val="000000"/>
                  </a:solidFill>
                </a:endParaRPr>
              </a:p>
            </p:txBody>
          </p:sp>
          <p:sp>
            <p:nvSpPr>
              <p:cNvPr id="36" name="Text Box 19"/>
              <p:cNvSpPr txBox="1">
                <a:spLocks noChangeArrowheads="1"/>
              </p:cNvSpPr>
              <p:nvPr/>
            </p:nvSpPr>
            <p:spPr bwMode="auto">
              <a:xfrm>
                <a:off x="7452" y="11402"/>
                <a:ext cx="900" cy="468"/>
              </a:xfrm>
              <a:prstGeom prst="rect">
                <a:avLst/>
              </a:prstGeom>
              <a:solidFill>
                <a:srgbClr val="FFFFFF"/>
              </a:solidFill>
              <a:ln w="9525">
                <a:solidFill>
                  <a:srgbClr val="000000"/>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zh-CN" altLang="en-US" sz="1400" b="0" dirty="0">
                    <a:solidFill>
                      <a:srgbClr val="000000"/>
                    </a:solidFill>
                  </a:rPr>
                  <a:t>串口</a:t>
                </a:r>
                <a:r>
                  <a:rPr lang="en-US" altLang="zh-CN" sz="1400" b="0" dirty="0">
                    <a:solidFill>
                      <a:srgbClr val="000000"/>
                    </a:solidFill>
                  </a:rPr>
                  <a:t>2</a:t>
                </a:r>
                <a:endParaRPr lang="en-US" altLang="zh-CN" sz="1400" b="0" dirty="0">
                  <a:solidFill>
                    <a:srgbClr val="000000"/>
                  </a:solidFill>
                </a:endParaRPr>
              </a:p>
            </p:txBody>
          </p:sp>
          <p:sp>
            <p:nvSpPr>
              <p:cNvPr id="37" name="Text Box 20"/>
              <p:cNvSpPr txBox="1">
                <a:spLocks noChangeArrowheads="1"/>
              </p:cNvSpPr>
              <p:nvPr/>
            </p:nvSpPr>
            <p:spPr bwMode="auto">
              <a:xfrm>
                <a:off x="4212" y="11402"/>
                <a:ext cx="900" cy="468"/>
              </a:xfrm>
              <a:prstGeom prst="rect">
                <a:avLst/>
              </a:prstGeom>
              <a:solidFill>
                <a:srgbClr val="FFFFFF"/>
              </a:solidFill>
              <a:ln w="9525">
                <a:solidFill>
                  <a:srgbClr val="000000"/>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zh-CN" altLang="en-US" sz="1400" b="0">
                    <a:solidFill>
                      <a:srgbClr val="000000"/>
                    </a:solidFill>
                  </a:rPr>
                  <a:t>串口</a:t>
                </a:r>
                <a:r>
                  <a:rPr lang="en-US" altLang="zh-CN" sz="1400" b="0">
                    <a:solidFill>
                      <a:srgbClr val="000000"/>
                    </a:solidFill>
                  </a:rPr>
                  <a:t>3</a:t>
                </a:r>
                <a:endParaRPr lang="en-US" altLang="zh-CN" sz="1400" b="0">
                  <a:solidFill>
                    <a:srgbClr val="000000"/>
                  </a:solidFill>
                </a:endParaRPr>
              </a:p>
            </p:txBody>
          </p:sp>
          <p:sp>
            <p:nvSpPr>
              <p:cNvPr id="38" name="Text Box 21"/>
              <p:cNvSpPr txBox="1">
                <a:spLocks noChangeArrowheads="1"/>
              </p:cNvSpPr>
              <p:nvPr/>
            </p:nvSpPr>
            <p:spPr bwMode="auto">
              <a:xfrm>
                <a:off x="6372" y="11402"/>
                <a:ext cx="900" cy="468"/>
              </a:xfrm>
              <a:prstGeom prst="rect">
                <a:avLst/>
              </a:prstGeom>
              <a:solidFill>
                <a:srgbClr val="FFFFFF"/>
              </a:solidFill>
              <a:ln w="9525">
                <a:solidFill>
                  <a:srgbClr val="000000"/>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zh-CN" altLang="en-US" sz="1400" b="0">
                    <a:solidFill>
                      <a:srgbClr val="000000"/>
                    </a:solidFill>
                  </a:rPr>
                  <a:t>串口</a:t>
                </a:r>
                <a:r>
                  <a:rPr lang="en-US" altLang="zh-CN" sz="1400" b="0">
                    <a:solidFill>
                      <a:srgbClr val="000000"/>
                    </a:solidFill>
                  </a:rPr>
                  <a:t>1</a:t>
                </a:r>
                <a:endParaRPr lang="en-US" altLang="zh-CN" sz="1400" b="0">
                  <a:solidFill>
                    <a:srgbClr val="000000"/>
                  </a:solidFill>
                </a:endParaRPr>
              </a:p>
            </p:txBody>
          </p:sp>
          <p:sp>
            <p:nvSpPr>
              <p:cNvPr id="39" name="Line 22"/>
              <p:cNvSpPr>
                <a:spLocks noChangeShapeType="1"/>
              </p:cNvSpPr>
              <p:nvPr/>
            </p:nvSpPr>
            <p:spPr bwMode="auto">
              <a:xfrm flipH="1">
                <a:off x="2952" y="8594"/>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40" name="Line 23"/>
              <p:cNvSpPr>
                <a:spLocks noChangeShapeType="1"/>
              </p:cNvSpPr>
              <p:nvPr/>
            </p:nvSpPr>
            <p:spPr bwMode="auto">
              <a:xfrm flipH="1">
                <a:off x="4572" y="8594"/>
                <a:ext cx="72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41" name="Line 24"/>
              <p:cNvSpPr>
                <a:spLocks noChangeShapeType="1"/>
              </p:cNvSpPr>
              <p:nvPr/>
            </p:nvSpPr>
            <p:spPr bwMode="auto">
              <a:xfrm>
                <a:off x="5292" y="8594"/>
                <a:ext cx="72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42" name="Line 25"/>
              <p:cNvSpPr>
                <a:spLocks noChangeShapeType="1"/>
              </p:cNvSpPr>
              <p:nvPr/>
            </p:nvSpPr>
            <p:spPr bwMode="auto">
              <a:xfrm flipH="1">
                <a:off x="2232" y="9530"/>
                <a:ext cx="540" cy="9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43" name="Line 26"/>
              <p:cNvSpPr>
                <a:spLocks noChangeShapeType="1"/>
              </p:cNvSpPr>
              <p:nvPr/>
            </p:nvSpPr>
            <p:spPr bwMode="auto">
              <a:xfrm flipH="1">
                <a:off x="3852" y="9530"/>
                <a:ext cx="5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44" name="Line 27"/>
              <p:cNvSpPr>
                <a:spLocks noChangeShapeType="1"/>
              </p:cNvSpPr>
              <p:nvPr/>
            </p:nvSpPr>
            <p:spPr bwMode="auto">
              <a:xfrm>
                <a:off x="4392" y="9530"/>
                <a:ext cx="14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45" name="Line 28"/>
              <p:cNvSpPr>
                <a:spLocks noChangeShapeType="1"/>
              </p:cNvSpPr>
              <p:nvPr/>
            </p:nvSpPr>
            <p:spPr bwMode="auto">
              <a:xfrm flipH="1">
                <a:off x="2592" y="10778"/>
                <a:ext cx="126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46" name="Line 29"/>
              <p:cNvSpPr>
                <a:spLocks noChangeShapeType="1"/>
              </p:cNvSpPr>
              <p:nvPr/>
            </p:nvSpPr>
            <p:spPr bwMode="auto">
              <a:xfrm flipH="1">
                <a:off x="3672" y="10778"/>
                <a:ext cx="1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47" name="Line 30"/>
              <p:cNvSpPr>
                <a:spLocks noChangeShapeType="1"/>
              </p:cNvSpPr>
              <p:nvPr/>
            </p:nvSpPr>
            <p:spPr bwMode="auto">
              <a:xfrm>
                <a:off x="3852" y="10778"/>
                <a:ext cx="72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48" name="Line 31"/>
              <p:cNvSpPr>
                <a:spLocks noChangeShapeType="1"/>
              </p:cNvSpPr>
              <p:nvPr/>
            </p:nvSpPr>
            <p:spPr bwMode="auto">
              <a:xfrm>
                <a:off x="3852" y="10778"/>
                <a:ext cx="162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49" name="Line 32"/>
              <p:cNvSpPr>
                <a:spLocks noChangeShapeType="1"/>
              </p:cNvSpPr>
              <p:nvPr/>
            </p:nvSpPr>
            <p:spPr bwMode="auto">
              <a:xfrm>
                <a:off x="6372" y="10778"/>
                <a:ext cx="36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50" name="Line 33"/>
              <p:cNvSpPr>
                <a:spLocks noChangeShapeType="1"/>
              </p:cNvSpPr>
              <p:nvPr/>
            </p:nvSpPr>
            <p:spPr bwMode="auto">
              <a:xfrm>
                <a:off x="6372" y="10778"/>
                <a:ext cx="126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51" name="Line 34"/>
              <p:cNvSpPr>
                <a:spLocks noChangeShapeType="1"/>
              </p:cNvSpPr>
              <p:nvPr/>
            </p:nvSpPr>
            <p:spPr bwMode="auto">
              <a:xfrm>
                <a:off x="5292" y="8594"/>
                <a:ext cx="1893" cy="52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52" name="Text Box 35"/>
              <p:cNvSpPr txBox="1">
                <a:spLocks noChangeArrowheads="1"/>
              </p:cNvSpPr>
              <p:nvPr/>
            </p:nvSpPr>
            <p:spPr bwMode="auto">
              <a:xfrm>
                <a:off x="6915" y="9168"/>
                <a:ext cx="720" cy="312"/>
              </a:xfrm>
              <a:prstGeom prst="rect">
                <a:avLst/>
              </a:prstGeom>
              <a:solidFill>
                <a:srgbClr val="FFFFFF"/>
              </a:solidFill>
              <a:ln w="9525">
                <a:solidFill>
                  <a:srgbClr val="FFFFFF"/>
                </a:solidFill>
                <a:miter lim="800000"/>
              </a:ln>
            </p:spPr>
            <p:txBody>
              <a:bodyPr lIns="0" tIns="0" rIns="0" bIns="0"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en-US" altLang="zh-CN" sz="1400" b="0">
                    <a:solidFill>
                      <a:srgbClr val="000000"/>
                    </a:solidFill>
                  </a:rPr>
                  <a:t>……</a:t>
                </a:r>
                <a:endParaRPr lang="en-US" altLang="zh-CN" sz="1400" b="0">
                  <a:solidFill>
                    <a:srgbClr val="000000"/>
                  </a:solidFill>
                </a:endParaRPr>
              </a:p>
            </p:txBody>
          </p:sp>
          <p:sp>
            <p:nvSpPr>
              <p:cNvPr id="53" name="Line 36"/>
              <p:cNvSpPr>
                <a:spLocks noChangeShapeType="1"/>
              </p:cNvSpPr>
              <p:nvPr/>
            </p:nvSpPr>
            <p:spPr bwMode="auto">
              <a:xfrm>
                <a:off x="6012" y="9530"/>
                <a:ext cx="14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sz="1600"/>
              </a:p>
            </p:txBody>
          </p:sp>
          <p:sp>
            <p:nvSpPr>
              <p:cNvPr id="54" name="Text Box 37"/>
              <p:cNvSpPr txBox="1">
                <a:spLocks noChangeArrowheads="1"/>
              </p:cNvSpPr>
              <p:nvPr/>
            </p:nvSpPr>
            <p:spPr bwMode="auto">
              <a:xfrm>
                <a:off x="7272" y="10332"/>
                <a:ext cx="720" cy="312"/>
              </a:xfrm>
              <a:prstGeom prst="rect">
                <a:avLst/>
              </a:prstGeom>
              <a:solidFill>
                <a:srgbClr val="FFFFFF"/>
              </a:solidFill>
              <a:ln w="9525">
                <a:solidFill>
                  <a:srgbClr val="FFFFFF"/>
                </a:solidFill>
                <a:miter lim="800000"/>
              </a:ln>
            </p:spPr>
            <p:txBody>
              <a:bodyPr lIns="0" tIns="0" rIns="0" bIns="0"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ctr" eaLnBrk="1" hangingPunct="1">
                  <a:spcBef>
                    <a:spcPct val="0"/>
                  </a:spcBef>
                  <a:buClrTx/>
                  <a:buSzTx/>
                  <a:buFontTx/>
                  <a:buNone/>
                </a:pPr>
                <a:r>
                  <a:rPr lang="en-US" altLang="zh-CN" sz="1400" b="0">
                    <a:solidFill>
                      <a:srgbClr val="000000"/>
                    </a:solidFill>
                  </a:rPr>
                  <a:t>……</a:t>
                </a:r>
                <a:endParaRPr lang="en-US" altLang="zh-CN" sz="1400" b="0">
                  <a:solidFill>
                    <a:srgbClr val="000000"/>
                  </a:solidFill>
                </a:endParaRPr>
              </a:p>
            </p:txBody>
          </p:sp>
          <p:sp>
            <p:nvSpPr>
              <p:cNvPr id="55" name="Text Box 38"/>
              <p:cNvSpPr txBox="1">
                <a:spLocks noChangeArrowheads="1"/>
              </p:cNvSpPr>
              <p:nvPr/>
            </p:nvSpPr>
            <p:spPr bwMode="auto">
              <a:xfrm>
                <a:off x="1872" y="10466"/>
                <a:ext cx="720" cy="312"/>
              </a:xfrm>
              <a:prstGeom prst="rect">
                <a:avLst/>
              </a:prstGeom>
              <a:solidFill>
                <a:srgbClr val="FFFFFF"/>
              </a:solidFill>
              <a:ln w="9525">
                <a:solidFill>
                  <a:srgbClr val="FFFFFF"/>
                </a:solidFill>
                <a:miter lim="800000"/>
              </a:ln>
            </p:spPr>
            <p:txBody>
              <a:bodyPr lIns="0" tIns="0" rIns="0" bIns="0"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ctr" eaLnBrk="1" hangingPunct="1">
                  <a:spcBef>
                    <a:spcPct val="0"/>
                  </a:spcBef>
                  <a:buClrTx/>
                  <a:buSzTx/>
                  <a:buFontTx/>
                  <a:buNone/>
                </a:pPr>
                <a:r>
                  <a:rPr lang="en-US" altLang="zh-CN" sz="1400" b="0">
                    <a:solidFill>
                      <a:srgbClr val="000000"/>
                    </a:solidFill>
                  </a:rPr>
                  <a:t>……</a:t>
                </a:r>
                <a:endParaRPr lang="en-US" altLang="zh-CN" sz="1400" b="0">
                  <a:solidFill>
                    <a:srgbClr val="000000"/>
                  </a:solidFill>
                </a:endParaRPr>
              </a:p>
            </p:txBody>
          </p:sp>
          <p:sp>
            <p:nvSpPr>
              <p:cNvPr id="56" name="Line 39"/>
              <p:cNvSpPr>
                <a:spLocks noChangeShapeType="1"/>
              </p:cNvSpPr>
              <p:nvPr/>
            </p:nvSpPr>
            <p:spPr bwMode="auto">
              <a:xfrm>
                <a:off x="1872" y="8807"/>
                <a:ext cx="7740" cy="0"/>
              </a:xfrm>
              <a:prstGeom prst="line">
                <a:avLst/>
              </a:prstGeom>
              <a:noFill/>
              <a:ln w="9525">
                <a:solidFill>
                  <a:srgbClr val="000000"/>
                </a:solidFill>
                <a:prstDash val="dashDot"/>
                <a:round/>
              </a:ln>
              <a:extLst>
                <a:ext uri="{909E8E84-426E-40DD-AFC4-6F175D3DCCD1}">
                  <a14:hiddenFill xmlns:a14="http://schemas.microsoft.com/office/drawing/2010/main">
                    <a:noFill/>
                  </a14:hiddenFill>
                </a:ext>
              </a:extLst>
            </p:spPr>
            <p:txBody>
              <a:bodyPr anchor="ctr"/>
              <a:lstStyle/>
              <a:p>
                <a:endParaRPr lang="zh-CN" altLang="en-US" sz="1600"/>
              </a:p>
            </p:txBody>
          </p:sp>
          <p:sp>
            <p:nvSpPr>
              <p:cNvPr id="57" name="Line 40"/>
              <p:cNvSpPr>
                <a:spLocks noChangeShapeType="1"/>
              </p:cNvSpPr>
              <p:nvPr/>
            </p:nvSpPr>
            <p:spPr bwMode="auto">
              <a:xfrm>
                <a:off x="1872" y="10055"/>
                <a:ext cx="7740" cy="0"/>
              </a:xfrm>
              <a:prstGeom prst="line">
                <a:avLst/>
              </a:prstGeom>
              <a:noFill/>
              <a:ln w="9525">
                <a:solidFill>
                  <a:srgbClr val="000000"/>
                </a:solidFill>
                <a:prstDash val="dashDot"/>
                <a:round/>
              </a:ln>
              <a:extLst>
                <a:ext uri="{909E8E84-426E-40DD-AFC4-6F175D3DCCD1}">
                  <a14:hiddenFill xmlns:a14="http://schemas.microsoft.com/office/drawing/2010/main">
                    <a:noFill/>
                  </a14:hiddenFill>
                </a:ext>
              </a:extLst>
            </p:spPr>
            <p:txBody>
              <a:bodyPr anchor="ctr"/>
              <a:lstStyle/>
              <a:p>
                <a:endParaRPr lang="zh-CN" altLang="en-US" sz="1600"/>
              </a:p>
            </p:txBody>
          </p:sp>
          <p:sp>
            <p:nvSpPr>
              <p:cNvPr id="58" name="Line 41"/>
              <p:cNvSpPr>
                <a:spLocks noChangeShapeType="1"/>
              </p:cNvSpPr>
              <p:nvPr/>
            </p:nvSpPr>
            <p:spPr bwMode="auto">
              <a:xfrm>
                <a:off x="1872" y="10991"/>
                <a:ext cx="7740" cy="0"/>
              </a:xfrm>
              <a:prstGeom prst="line">
                <a:avLst/>
              </a:prstGeom>
              <a:noFill/>
              <a:ln w="9525">
                <a:solidFill>
                  <a:srgbClr val="000000"/>
                </a:solidFill>
                <a:prstDash val="dashDot"/>
                <a:round/>
              </a:ln>
              <a:extLst>
                <a:ext uri="{909E8E84-426E-40DD-AFC4-6F175D3DCCD1}">
                  <a14:hiddenFill xmlns:a14="http://schemas.microsoft.com/office/drawing/2010/main">
                    <a:noFill/>
                  </a14:hiddenFill>
                </a:ext>
              </a:extLst>
            </p:spPr>
            <p:txBody>
              <a:bodyPr anchor="ctr"/>
              <a:lstStyle/>
              <a:p>
                <a:endParaRPr lang="zh-CN" altLang="en-US" sz="1600"/>
              </a:p>
            </p:txBody>
          </p:sp>
          <p:sp>
            <p:nvSpPr>
              <p:cNvPr id="59" name="Line 42"/>
              <p:cNvSpPr>
                <a:spLocks noChangeShapeType="1"/>
              </p:cNvSpPr>
              <p:nvPr/>
            </p:nvSpPr>
            <p:spPr bwMode="auto">
              <a:xfrm>
                <a:off x="1872" y="12048"/>
                <a:ext cx="7740" cy="0"/>
              </a:xfrm>
              <a:prstGeom prst="line">
                <a:avLst/>
              </a:prstGeom>
              <a:noFill/>
              <a:ln w="9525">
                <a:solidFill>
                  <a:srgbClr val="000000"/>
                </a:solidFill>
                <a:prstDash val="dashDot"/>
                <a:round/>
              </a:ln>
              <a:extLst>
                <a:ext uri="{909E8E84-426E-40DD-AFC4-6F175D3DCCD1}">
                  <a14:hiddenFill xmlns:a14="http://schemas.microsoft.com/office/drawing/2010/main">
                    <a:noFill/>
                  </a14:hiddenFill>
                </a:ext>
              </a:extLst>
            </p:spPr>
            <p:txBody>
              <a:bodyPr anchor="ctr"/>
              <a:lstStyle/>
              <a:p>
                <a:endParaRPr lang="zh-CN" altLang="en-US" sz="1600"/>
              </a:p>
            </p:txBody>
          </p:sp>
          <p:sp>
            <p:nvSpPr>
              <p:cNvPr id="60" name="Text Box 43"/>
              <p:cNvSpPr txBox="1">
                <a:spLocks noChangeArrowheads="1"/>
              </p:cNvSpPr>
              <p:nvPr/>
            </p:nvSpPr>
            <p:spPr bwMode="auto">
              <a:xfrm>
                <a:off x="7992" y="9084"/>
                <a:ext cx="1440" cy="468"/>
              </a:xfrm>
              <a:prstGeom prst="rect">
                <a:avLst/>
              </a:prstGeom>
              <a:solidFill>
                <a:srgbClr val="FFFFFF"/>
              </a:solidFill>
              <a:ln w="9525">
                <a:solidFill>
                  <a:srgbClr val="FFFFFF"/>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zh-CN" altLang="en-US" sz="1400" b="0">
                    <a:solidFill>
                      <a:srgbClr val="000000"/>
                    </a:solidFill>
                  </a:rPr>
                  <a:t>驱动逻辑层</a:t>
                </a:r>
                <a:endParaRPr lang="zh-CN" altLang="en-US" sz="1400" b="0">
                  <a:solidFill>
                    <a:srgbClr val="000000"/>
                  </a:solidFill>
                </a:endParaRPr>
              </a:p>
            </p:txBody>
          </p:sp>
          <p:sp>
            <p:nvSpPr>
              <p:cNvPr id="61" name="Text Box 44"/>
              <p:cNvSpPr txBox="1">
                <a:spLocks noChangeArrowheads="1"/>
              </p:cNvSpPr>
              <p:nvPr/>
            </p:nvSpPr>
            <p:spPr bwMode="auto">
              <a:xfrm>
                <a:off x="7992" y="10310"/>
                <a:ext cx="1620" cy="468"/>
              </a:xfrm>
              <a:prstGeom prst="rect">
                <a:avLst/>
              </a:prstGeom>
              <a:solidFill>
                <a:srgbClr val="FFFFFF"/>
              </a:solidFill>
              <a:ln w="9525">
                <a:solidFill>
                  <a:srgbClr val="FFFFFF"/>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zh-CN" altLang="en-US" sz="1400" b="0">
                    <a:solidFill>
                      <a:srgbClr val="000000"/>
                    </a:solidFill>
                  </a:rPr>
                  <a:t>硬件抽象层</a:t>
                </a:r>
                <a:endParaRPr lang="zh-CN" altLang="en-US" sz="1400" b="0">
                  <a:solidFill>
                    <a:srgbClr val="000000"/>
                  </a:solidFill>
                </a:endParaRPr>
              </a:p>
            </p:txBody>
          </p:sp>
          <p:sp>
            <p:nvSpPr>
              <p:cNvPr id="62" name="Text Box 45"/>
              <p:cNvSpPr txBox="1">
                <a:spLocks noChangeArrowheads="1"/>
              </p:cNvSpPr>
              <p:nvPr/>
            </p:nvSpPr>
            <p:spPr bwMode="auto">
              <a:xfrm>
                <a:off x="8532" y="11402"/>
                <a:ext cx="900" cy="468"/>
              </a:xfrm>
              <a:prstGeom prst="rect">
                <a:avLst/>
              </a:prstGeom>
              <a:solidFill>
                <a:srgbClr val="FFFFFF"/>
              </a:solidFill>
              <a:ln w="9525">
                <a:solidFill>
                  <a:srgbClr val="FFFFFF"/>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zh-CN" altLang="en-US" sz="1400" b="0">
                    <a:solidFill>
                      <a:srgbClr val="000000"/>
                    </a:solidFill>
                  </a:rPr>
                  <a:t>设备</a:t>
                </a:r>
                <a:endParaRPr lang="zh-CN" altLang="en-US" sz="1400" b="0">
                  <a:solidFill>
                    <a:srgbClr val="000000"/>
                  </a:solidFill>
                </a:endParaRPr>
              </a:p>
            </p:txBody>
          </p:sp>
          <p:sp>
            <p:nvSpPr>
              <p:cNvPr id="63" name="Line 46"/>
              <p:cNvSpPr>
                <a:spLocks noChangeShapeType="1"/>
              </p:cNvSpPr>
              <p:nvPr/>
            </p:nvSpPr>
            <p:spPr bwMode="auto">
              <a:xfrm>
                <a:off x="1872" y="7992"/>
                <a:ext cx="7740" cy="0"/>
              </a:xfrm>
              <a:prstGeom prst="line">
                <a:avLst/>
              </a:prstGeom>
              <a:noFill/>
              <a:ln w="9525">
                <a:solidFill>
                  <a:srgbClr val="000000"/>
                </a:solidFill>
                <a:prstDash val="dashDot"/>
                <a:round/>
              </a:ln>
              <a:extLst>
                <a:ext uri="{909E8E84-426E-40DD-AFC4-6F175D3DCCD1}">
                  <a14:hiddenFill xmlns:a14="http://schemas.microsoft.com/office/drawing/2010/main">
                    <a:noFill/>
                  </a14:hiddenFill>
                </a:ext>
              </a:extLst>
            </p:spPr>
            <p:txBody>
              <a:bodyPr anchor="ctr"/>
              <a:lstStyle/>
              <a:p>
                <a:endParaRPr lang="zh-CN" altLang="en-US" sz="1600"/>
              </a:p>
            </p:txBody>
          </p:sp>
          <p:sp>
            <p:nvSpPr>
              <p:cNvPr id="64" name="Text Box 47"/>
              <p:cNvSpPr txBox="1">
                <a:spLocks noChangeArrowheads="1"/>
              </p:cNvSpPr>
              <p:nvPr/>
            </p:nvSpPr>
            <p:spPr bwMode="auto">
              <a:xfrm>
                <a:off x="7992" y="8148"/>
                <a:ext cx="1440" cy="468"/>
              </a:xfrm>
              <a:prstGeom prst="rect">
                <a:avLst/>
              </a:prstGeom>
              <a:solidFill>
                <a:srgbClr val="FFFFFF"/>
              </a:solidFill>
              <a:ln w="9525">
                <a:solidFill>
                  <a:srgbClr val="FFFFFF"/>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zh-CN" altLang="en-US" sz="1400" b="0">
                    <a:solidFill>
                      <a:srgbClr val="000000"/>
                    </a:solidFill>
                  </a:rPr>
                  <a:t>设备管理层</a:t>
                </a:r>
                <a:endParaRPr lang="zh-CN" altLang="en-US" sz="1400" b="0">
                  <a:solidFill>
                    <a:srgbClr val="000000"/>
                  </a:solidFill>
                </a:endParaRPr>
              </a:p>
            </p:txBody>
          </p:sp>
          <p:sp>
            <p:nvSpPr>
              <p:cNvPr id="65" name="Text Box 48"/>
              <p:cNvSpPr txBox="1">
                <a:spLocks noChangeArrowheads="1"/>
              </p:cNvSpPr>
              <p:nvPr/>
            </p:nvSpPr>
            <p:spPr bwMode="auto">
              <a:xfrm>
                <a:off x="7992" y="7368"/>
                <a:ext cx="1440" cy="468"/>
              </a:xfrm>
              <a:prstGeom prst="rect">
                <a:avLst/>
              </a:prstGeom>
              <a:solidFill>
                <a:srgbClr val="FFFFFF"/>
              </a:solidFill>
              <a:ln w="9525">
                <a:solidFill>
                  <a:srgbClr val="FFFFFF"/>
                </a:solidFill>
                <a:miter lim="800000"/>
              </a:ln>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just" eaLnBrk="1" hangingPunct="1">
                  <a:spcBef>
                    <a:spcPct val="0"/>
                  </a:spcBef>
                  <a:buClrTx/>
                  <a:buSzTx/>
                  <a:buFontTx/>
                  <a:buNone/>
                </a:pPr>
                <a:r>
                  <a:rPr lang="en-US" altLang="zh-CN" sz="1400" b="0">
                    <a:solidFill>
                      <a:srgbClr val="000000"/>
                    </a:solidFill>
                  </a:rPr>
                  <a:t>API</a:t>
                </a:r>
                <a:r>
                  <a:rPr lang="zh-CN" altLang="en-US" sz="1400" b="0">
                    <a:solidFill>
                      <a:srgbClr val="000000"/>
                    </a:solidFill>
                  </a:rPr>
                  <a:t>层</a:t>
                </a:r>
                <a:endParaRPr lang="zh-CN" altLang="en-US" sz="1400" b="0">
                  <a:solidFill>
                    <a:srgbClr val="000000"/>
                  </a:solidFill>
                </a:endParaRPr>
              </a:p>
            </p:txBody>
          </p:sp>
        </p:grpSp>
      </p:grpSp>
      <p:sp>
        <p:nvSpPr>
          <p:cNvPr id="2" name="矩形 1"/>
          <p:cNvSpPr/>
          <p:nvPr/>
        </p:nvSpPr>
        <p:spPr>
          <a:xfrm>
            <a:off x="1201473" y="6135059"/>
            <a:ext cx="4022602" cy="461665"/>
          </a:xfrm>
          <a:prstGeom prst="rect">
            <a:avLst/>
          </a:prstGeom>
        </p:spPr>
        <p:txBody>
          <a:bodyPr wrap="square">
            <a:spAutoFit/>
          </a:bodyPr>
          <a:lstStyle/>
          <a:p>
            <a:pPr lvl="1" eaLnBrk="1" hangingPunct="1">
              <a:buFont typeface="Wingdings" panose="05000000000000000000" pitchFamily="2" charset="2"/>
              <a:buNone/>
            </a:pPr>
            <a:r>
              <a:rPr lang="zh-CN" altLang="en-US" sz="2400" b="1" dirty="0"/>
              <a:t>设备相关系统体系结构</a:t>
            </a:r>
            <a:endParaRPr lang="zh-CN" altLang="en-US" sz="2400" b="1" dirty="0"/>
          </a:p>
        </p:txBody>
      </p:sp>
      <p:sp>
        <p:nvSpPr>
          <p:cNvPr id="66" name="矩形 65"/>
          <p:cNvSpPr/>
          <p:nvPr/>
        </p:nvSpPr>
        <p:spPr>
          <a:xfrm>
            <a:off x="7134713" y="6120165"/>
            <a:ext cx="4022602" cy="461665"/>
          </a:xfrm>
          <a:prstGeom prst="rect">
            <a:avLst/>
          </a:prstGeom>
        </p:spPr>
        <p:txBody>
          <a:bodyPr wrap="square">
            <a:spAutoFit/>
          </a:bodyPr>
          <a:lstStyle/>
          <a:p>
            <a:pPr lvl="1" algn="ctr" eaLnBrk="1" hangingPunct="1">
              <a:buFont typeface="Wingdings" panose="05000000000000000000" pitchFamily="2" charset="2"/>
              <a:buNone/>
            </a:pPr>
            <a:r>
              <a:rPr lang="zh-CN" altLang="en-US" sz="2400" b="1" dirty="0" smtClean="0"/>
              <a:t>体系结构</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3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20" grpId="0" animBg="1"/>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idx="4294967295"/>
          </p:nvPr>
        </p:nvSpPr>
        <p:spPr>
          <a:xfrm>
            <a:off x="2590800" y="457200"/>
            <a:ext cx="8077200" cy="533400"/>
          </a:xfrm>
        </p:spPr>
        <p:txBody>
          <a:bodyPr anchor="b"/>
          <a:lstStyle/>
          <a:p>
            <a:pPr algn="l">
              <a:lnSpc>
                <a:spcPct val="120000"/>
              </a:lnSpc>
              <a:buFont typeface="Wingdings" panose="05000000000000000000" pitchFamily="2" charset="2"/>
              <a:buNone/>
            </a:pPr>
            <a:r>
              <a:rPr lang="en-US" altLang="zh-CN" sz="2800" b="1" dirty="0">
                <a:solidFill>
                  <a:srgbClr val="0000FF"/>
                </a:solidFill>
                <a:latin typeface="微软雅黑" panose="020B0503020204020204" pitchFamily="34" charset="-122"/>
                <a:ea typeface="微软雅黑" panose="020B0503020204020204" pitchFamily="34" charset="-122"/>
              </a:rPr>
              <a:t>5.5.1</a:t>
            </a:r>
            <a:r>
              <a:rPr lang="zh-CN" altLang="en-US" sz="2800" b="1" dirty="0">
                <a:solidFill>
                  <a:srgbClr val="0000FF"/>
                </a:solidFill>
                <a:latin typeface="微软雅黑" panose="020B0503020204020204" pitchFamily="34" charset="-122"/>
                <a:ea typeface="微软雅黑" panose="020B0503020204020204" pitchFamily="34" charset="-122"/>
              </a:rPr>
              <a:t>与设备无关软件的概念</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3" name="内容占位符 2"/>
          <p:cNvSpPr>
            <a:spLocks noGrp="1" noChangeArrowheads="1"/>
          </p:cNvSpPr>
          <p:nvPr>
            <p:ph idx="4294967295"/>
          </p:nvPr>
        </p:nvSpPr>
        <p:spPr>
          <a:xfrm>
            <a:off x="685800" y="1371600"/>
            <a:ext cx="11125200" cy="4648200"/>
          </a:xfrm>
        </p:spPr>
        <p:txBody>
          <a:bodyPr/>
          <a:lstStyle/>
          <a:p>
            <a:pPr>
              <a:lnSpc>
                <a:spcPct val="120000"/>
              </a:lnSpc>
            </a:pPr>
            <a:r>
              <a:rPr lang="zh-CN" altLang="en-US" sz="2400" b="1" dirty="0">
                <a:latin typeface="微软雅黑" panose="020B0503020204020204" pitchFamily="34" charset="-122"/>
                <a:ea typeface="微软雅黑" panose="020B0503020204020204" pitchFamily="34" charset="-122"/>
              </a:rPr>
              <a:t>实现设备独立性后，可带来</a:t>
            </a:r>
            <a:r>
              <a:rPr lang="zh-CN" altLang="en-US" sz="2400" b="1" dirty="0">
                <a:solidFill>
                  <a:srgbClr val="FF0000"/>
                </a:solidFill>
                <a:latin typeface="微软雅黑" panose="020B0503020204020204" pitchFamily="34" charset="-122"/>
                <a:ea typeface="微软雅黑" panose="020B0503020204020204" pitchFamily="34" charset="-122"/>
              </a:rPr>
              <a:t>两方面</a:t>
            </a:r>
            <a:r>
              <a:rPr lang="zh-CN" altLang="en-US" sz="2400" b="1" dirty="0">
                <a:latin typeface="微软雅黑" panose="020B0503020204020204" pitchFamily="34" charset="-122"/>
                <a:ea typeface="微软雅黑" panose="020B0503020204020204" pitchFamily="34" charset="-122"/>
              </a:rPr>
              <a:t>的好处。</a:t>
            </a:r>
            <a:endParaRPr lang="zh-CN" altLang="en-US" sz="2400" b="1"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None/>
            </a:pPr>
            <a:r>
              <a:rPr lang="en-US" altLang="zh-CN" sz="2400" b="1" dirty="0">
                <a:solidFill>
                  <a:srgbClr val="0000FF"/>
                </a:solidFill>
                <a:latin typeface="微软雅黑" panose="020B0503020204020204" pitchFamily="34" charset="-122"/>
                <a:ea typeface="微软雅黑" panose="020B0503020204020204" pitchFamily="34" charset="-122"/>
              </a:rPr>
              <a:t>1) </a:t>
            </a:r>
            <a:r>
              <a:rPr lang="zh-CN" altLang="en-US" sz="2400" b="1" dirty="0">
                <a:solidFill>
                  <a:srgbClr val="0000FF"/>
                </a:solidFill>
                <a:latin typeface="微软雅黑" panose="020B0503020204020204" pitchFamily="34" charset="-122"/>
                <a:ea typeface="微软雅黑" panose="020B0503020204020204" pitchFamily="34" charset="-122"/>
              </a:rPr>
              <a:t>设备分配时的灵活性</a:t>
            </a:r>
            <a:endParaRPr lang="zh-CN" altLang="en-US" sz="2400" b="1" dirty="0">
              <a:solidFill>
                <a:srgbClr val="0000FF"/>
              </a:solidFill>
              <a:latin typeface="微软雅黑" panose="020B0503020204020204" pitchFamily="34" charset="-122"/>
              <a:ea typeface="微软雅黑" panose="020B0503020204020204" pitchFamily="34" charset="-122"/>
            </a:endParaRPr>
          </a:p>
          <a:p>
            <a:pPr lvl="1">
              <a:lnSpc>
                <a:spcPct val="120000"/>
              </a:lnSpc>
            </a:pPr>
            <a:r>
              <a:rPr lang="zh-CN" altLang="en-US" sz="2000" b="1" dirty="0">
                <a:latin typeface="微软雅黑" panose="020B0503020204020204" pitchFamily="34" charset="-122"/>
                <a:ea typeface="微软雅黑" panose="020B0503020204020204" pitchFamily="34" charset="-122"/>
              </a:rPr>
              <a:t>进程能以逻辑设备名称来请求某类设备时，系统可立即将该类设备中的任一台分配给进程，仅当所有此类设备已全部分配完毕时，进程才会阻塞。</a:t>
            </a:r>
            <a:endParaRPr lang="zh-CN" altLang="en-US" sz="2000" b="1"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None/>
            </a:pPr>
            <a:r>
              <a:rPr lang="en-US" altLang="zh-CN" sz="2400" b="1" dirty="0">
                <a:solidFill>
                  <a:srgbClr val="0000FF"/>
                </a:solidFill>
                <a:latin typeface="微软雅黑" panose="020B0503020204020204" pitchFamily="34" charset="-122"/>
                <a:ea typeface="微软雅黑" panose="020B0503020204020204" pitchFamily="34" charset="-122"/>
              </a:rPr>
              <a:t>2) </a:t>
            </a:r>
            <a:r>
              <a:rPr lang="zh-CN" altLang="en-US" sz="2400" b="1" dirty="0">
                <a:solidFill>
                  <a:srgbClr val="0000FF"/>
                </a:solidFill>
                <a:latin typeface="微软雅黑" panose="020B0503020204020204" pitchFamily="34" charset="-122"/>
                <a:ea typeface="微软雅黑" panose="020B0503020204020204" pitchFamily="34" charset="-122"/>
              </a:rPr>
              <a:t>易于实现</a:t>
            </a:r>
            <a:r>
              <a:rPr lang="en-US" altLang="zh-CN" sz="2400" b="1" dirty="0">
                <a:solidFill>
                  <a:srgbClr val="0000FF"/>
                </a:solidFill>
                <a:latin typeface="微软雅黑" panose="020B0503020204020204" pitchFamily="34" charset="-122"/>
                <a:ea typeface="微软雅黑" panose="020B0503020204020204" pitchFamily="34" charset="-122"/>
              </a:rPr>
              <a:t>I/O </a:t>
            </a:r>
            <a:r>
              <a:rPr lang="zh-CN" altLang="en-US" sz="2400" b="1" dirty="0">
                <a:solidFill>
                  <a:srgbClr val="0000FF"/>
                </a:solidFill>
                <a:latin typeface="微软雅黑" panose="020B0503020204020204" pitchFamily="34" charset="-122"/>
                <a:ea typeface="微软雅黑" panose="020B0503020204020204" pitchFamily="34" charset="-122"/>
              </a:rPr>
              <a:t>重定向</a:t>
            </a:r>
            <a:endParaRPr lang="zh-CN" altLang="en-US" sz="2400" b="1" dirty="0">
              <a:solidFill>
                <a:srgbClr val="0000FF"/>
              </a:solidFill>
              <a:latin typeface="微软雅黑" panose="020B0503020204020204" pitchFamily="34" charset="-122"/>
              <a:ea typeface="微软雅黑" panose="020B0503020204020204" pitchFamily="34" charset="-122"/>
            </a:endParaRPr>
          </a:p>
          <a:p>
            <a:pPr lvl="1">
              <a:lnSpc>
                <a:spcPct val="120000"/>
              </a:lnSpc>
            </a:pPr>
            <a:r>
              <a:rPr lang="zh-CN" altLang="en-US" sz="2000" b="1" dirty="0">
                <a:latin typeface="微软雅黑" panose="020B0503020204020204" pitchFamily="34" charset="-122"/>
                <a:ea typeface="微软雅黑" panose="020B0503020204020204" pitchFamily="34" charset="-122"/>
              </a:rPr>
              <a:t>所谓</a:t>
            </a:r>
            <a:r>
              <a:rPr lang="en-US" altLang="zh-CN" sz="2000" b="1" dirty="0">
                <a:latin typeface="微软雅黑" panose="020B0503020204020204" pitchFamily="34" charset="-122"/>
                <a:ea typeface="微软雅黑" panose="020B0503020204020204" pitchFamily="34" charset="-122"/>
              </a:rPr>
              <a:t>I/O </a:t>
            </a:r>
            <a:r>
              <a:rPr lang="zh-CN" altLang="en-US" sz="2000" b="1" dirty="0">
                <a:latin typeface="微软雅黑" panose="020B0503020204020204" pitchFamily="34" charset="-122"/>
                <a:ea typeface="微软雅黑" panose="020B0503020204020204" pitchFamily="34" charset="-122"/>
              </a:rPr>
              <a:t>重定向，是指用于</a:t>
            </a:r>
            <a:r>
              <a:rPr lang="en-US" altLang="zh-CN" sz="2000" b="1" dirty="0">
                <a:latin typeface="微软雅黑" panose="020B0503020204020204" pitchFamily="34" charset="-122"/>
                <a:ea typeface="微软雅黑" panose="020B0503020204020204" pitchFamily="34" charset="-122"/>
              </a:rPr>
              <a:t>I/O </a:t>
            </a:r>
            <a:r>
              <a:rPr lang="zh-CN" altLang="en-US" sz="2000" b="1" dirty="0">
                <a:latin typeface="微软雅黑" panose="020B0503020204020204" pitchFamily="34" charset="-122"/>
                <a:ea typeface="微软雅黑" panose="020B0503020204020204" pitchFamily="34" charset="-122"/>
              </a:rPr>
              <a:t>操作的设备可以更换</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即重定向</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，而不必改变应用程序。</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688E2D34-A128-4FE1-B8B9-60E7D999845C}" type="slidenum">
              <a:rPr lang="en-US" altLang="zh-CN" sz="1400"/>
            </a:fld>
            <a:endParaRPr lang="en-US" altLang="zh-CN" sz="1400"/>
          </a:p>
        </p:txBody>
      </p:sp>
      <p:sp>
        <p:nvSpPr>
          <p:cNvPr id="129027" name="Rectangle 2"/>
          <p:cNvSpPr>
            <a:spLocks noChangeArrowheads="1"/>
          </p:cNvSpPr>
          <p:nvPr/>
        </p:nvSpPr>
        <p:spPr bwMode="auto">
          <a:xfrm>
            <a:off x="1219200" y="457200"/>
            <a:ext cx="10363200"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buSzPct val="70000"/>
              <a:buFont typeface="Wingdings" panose="05000000000000000000" pitchFamily="2" charset="2"/>
              <a:buNone/>
            </a:pPr>
            <a:r>
              <a:rPr lang="en-US" altLang="zh-CN" b="1" dirty="0">
                <a:solidFill>
                  <a:schemeClr val="accent2"/>
                </a:solidFill>
                <a:latin typeface="微软雅黑" panose="020B0503020204020204" pitchFamily="34" charset="-122"/>
                <a:ea typeface="微软雅黑" panose="020B0503020204020204" pitchFamily="34" charset="-122"/>
              </a:rPr>
              <a:t>5.5.2</a:t>
            </a:r>
            <a:r>
              <a:rPr lang="zh-CN" altLang="en-US" b="1" dirty="0">
                <a:solidFill>
                  <a:schemeClr val="accent2"/>
                </a:solidFill>
                <a:latin typeface="微软雅黑" panose="020B0503020204020204" pitchFamily="34" charset="-122"/>
                <a:ea typeface="微软雅黑" panose="020B0503020204020204" pitchFamily="34" charset="-122"/>
              </a:rPr>
              <a:t>与设备无关的软件</a:t>
            </a:r>
            <a:endParaRPr lang="en-US" altLang="zh-CN" b="1" dirty="0">
              <a:solidFill>
                <a:schemeClr val="accent2"/>
              </a:solidFill>
              <a:latin typeface="微软雅黑" panose="020B0503020204020204" pitchFamily="34" charset="-122"/>
              <a:ea typeface="微软雅黑" panose="020B0503020204020204" pitchFamily="34" charset="-122"/>
            </a:endParaRPr>
          </a:p>
          <a:p>
            <a:pPr>
              <a:lnSpc>
                <a:spcPct val="120000"/>
              </a:lnSpc>
              <a:buClr>
                <a:schemeClr val="accent2"/>
              </a:buCl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设备独立性软件</a:t>
            </a:r>
            <a:r>
              <a:rPr lang="zh-CN" altLang="en-US" sz="2400" b="1" dirty="0">
                <a:solidFill>
                  <a:schemeClr val="hlink"/>
                </a:solidFill>
                <a:latin typeface="微软雅黑" panose="020B0503020204020204" pitchFamily="34" charset="-122"/>
                <a:ea typeface="微软雅黑" panose="020B0503020204020204" pitchFamily="34" charset="-122"/>
              </a:rPr>
              <a:t>主要功能</a:t>
            </a:r>
            <a:endParaRPr lang="zh-CN" altLang="en-US" sz="2400" b="1" dirty="0">
              <a:solidFill>
                <a:schemeClr val="hlink"/>
              </a:solidFill>
              <a:latin typeface="微软雅黑" panose="020B0503020204020204" pitchFamily="34" charset="-122"/>
              <a:ea typeface="微软雅黑" panose="020B0503020204020204" pitchFamily="34" charset="-122"/>
            </a:endParaRPr>
          </a:p>
          <a:p>
            <a:pPr>
              <a:lnSpc>
                <a:spcPct val="120000"/>
              </a:lnSpc>
              <a:buSzPct val="70000"/>
              <a:buFont typeface="Wingdings" panose="05000000000000000000" pitchFamily="2" charset="2"/>
              <a:buNone/>
            </a:pPr>
            <a:r>
              <a:rPr lang="zh-CN" altLang="en-US" sz="2400" b="1" dirty="0">
                <a:solidFill>
                  <a:srgbClr val="0070C0"/>
                </a:solidFill>
                <a:latin typeface="微软雅黑" panose="020B0503020204020204" pitchFamily="34" charset="-122"/>
                <a:ea typeface="微软雅黑" panose="020B0503020204020204" pitchFamily="34" charset="-122"/>
              </a:rPr>
              <a:t>  </a:t>
            </a:r>
            <a:r>
              <a:rPr lang="en-US" altLang="zh-CN" sz="2400" b="1" dirty="0">
                <a:solidFill>
                  <a:srgbClr val="0070C0"/>
                </a:solidFill>
                <a:latin typeface="微软雅黑" panose="020B0503020204020204" pitchFamily="34" charset="-122"/>
                <a:ea typeface="微软雅黑" panose="020B0503020204020204" pitchFamily="34" charset="-122"/>
              </a:rPr>
              <a:t>(1)</a:t>
            </a:r>
            <a:r>
              <a:rPr lang="zh-CN" altLang="en-US" sz="2400" b="1" dirty="0">
                <a:solidFill>
                  <a:srgbClr val="0070C0"/>
                </a:solidFill>
                <a:latin typeface="微软雅黑" panose="020B0503020204020204" pitchFamily="34" charset="-122"/>
                <a:ea typeface="微软雅黑" panose="020B0503020204020204" pitchFamily="34" charset="-122"/>
              </a:rPr>
              <a:t>执行所有设备的公有操作</a:t>
            </a:r>
            <a:endParaRPr lang="zh-CN" altLang="en-US" sz="2400" b="1" dirty="0">
              <a:solidFill>
                <a:srgbClr val="0070C0"/>
              </a:solidFill>
              <a:latin typeface="微软雅黑" panose="020B0503020204020204" pitchFamily="34" charset="-122"/>
              <a:ea typeface="微软雅黑" panose="020B0503020204020204" pitchFamily="34" charset="-122"/>
            </a:endParaRPr>
          </a:p>
          <a:p>
            <a:pPr lvl="1">
              <a:lnSpc>
                <a:spcPct val="120000"/>
              </a:lnSpc>
              <a:buClr>
                <a:srgbClr val="33CCFF"/>
              </a:buClr>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对独立设备的</a:t>
            </a:r>
            <a:r>
              <a:rPr lang="zh-CN" altLang="en-US" sz="2000" b="1" dirty="0">
                <a:solidFill>
                  <a:schemeClr val="hlink"/>
                </a:solidFill>
                <a:latin typeface="微软雅黑" panose="020B0503020204020204" pitchFamily="34" charset="-122"/>
                <a:ea typeface="微软雅黑" panose="020B0503020204020204" pitchFamily="34" charset="-122"/>
              </a:rPr>
              <a:t>分配</a:t>
            </a:r>
            <a:r>
              <a:rPr lang="zh-CN" altLang="en-US" sz="2000" b="1" dirty="0">
                <a:latin typeface="微软雅黑" panose="020B0503020204020204" pitchFamily="34" charset="-122"/>
                <a:ea typeface="微软雅黑" panose="020B0503020204020204" pitchFamily="34" charset="-122"/>
              </a:rPr>
              <a:t>与</a:t>
            </a:r>
            <a:r>
              <a:rPr lang="zh-CN" altLang="en-US" sz="2000" b="1" dirty="0">
                <a:solidFill>
                  <a:schemeClr val="hlink"/>
                </a:solidFill>
                <a:latin typeface="微软雅黑" panose="020B0503020204020204" pitchFamily="34" charset="-122"/>
                <a:ea typeface="微软雅黑" panose="020B0503020204020204" pitchFamily="34" charset="-122"/>
              </a:rPr>
              <a:t>回收</a:t>
            </a:r>
            <a:endParaRPr lang="zh-CN" altLang="en-US" sz="2000" b="1" dirty="0">
              <a:solidFill>
                <a:schemeClr val="hlink"/>
              </a:solidFill>
              <a:latin typeface="微软雅黑" panose="020B0503020204020204" pitchFamily="34" charset="-122"/>
              <a:ea typeface="微软雅黑" panose="020B0503020204020204" pitchFamily="34" charset="-122"/>
            </a:endParaRPr>
          </a:p>
          <a:p>
            <a:pPr lvl="1">
              <a:lnSpc>
                <a:spcPct val="120000"/>
              </a:lnSpc>
              <a:buClr>
                <a:srgbClr val="33CCFF"/>
              </a:buClr>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将</a:t>
            </a:r>
            <a:r>
              <a:rPr lang="zh-CN" altLang="en-US" sz="2000" b="1" dirty="0">
                <a:solidFill>
                  <a:schemeClr val="hlink"/>
                </a:solidFill>
                <a:latin typeface="微软雅黑" panose="020B0503020204020204" pitchFamily="34" charset="-122"/>
                <a:ea typeface="微软雅黑" panose="020B0503020204020204" pitchFamily="34" charset="-122"/>
              </a:rPr>
              <a:t>逻辑设备名</a:t>
            </a:r>
            <a:r>
              <a:rPr lang="zh-CN" altLang="en-US" sz="2000" b="1" dirty="0">
                <a:latin typeface="微软雅黑" panose="020B0503020204020204" pitchFamily="34" charset="-122"/>
                <a:ea typeface="微软雅黑" panose="020B0503020204020204" pitchFamily="34" charset="-122"/>
              </a:rPr>
              <a:t>映射为</a:t>
            </a:r>
            <a:r>
              <a:rPr lang="zh-CN" altLang="en-US" sz="2000" b="1" dirty="0">
                <a:solidFill>
                  <a:schemeClr val="hlink"/>
                </a:solidFill>
                <a:latin typeface="微软雅黑" panose="020B0503020204020204" pitchFamily="34" charset="-122"/>
                <a:ea typeface="微软雅黑" panose="020B0503020204020204" pitchFamily="34" charset="-122"/>
              </a:rPr>
              <a:t>物理设备名</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进一步可以找到相应物理设备的驱动程序</a:t>
            </a:r>
            <a:endParaRPr lang="zh-CN" altLang="en-US" sz="2000" b="1" dirty="0">
              <a:latin typeface="微软雅黑" panose="020B0503020204020204" pitchFamily="34" charset="-122"/>
              <a:ea typeface="微软雅黑" panose="020B0503020204020204" pitchFamily="34" charset="-122"/>
            </a:endParaRPr>
          </a:p>
          <a:p>
            <a:pPr lvl="1">
              <a:lnSpc>
                <a:spcPct val="120000"/>
              </a:lnSpc>
              <a:buClr>
                <a:srgbClr val="33CCFF"/>
              </a:buClr>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对设备进行保护</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禁止用户直接访问设备</a:t>
            </a:r>
            <a:endParaRPr lang="zh-CN" altLang="en-US" sz="2000" b="1" dirty="0">
              <a:latin typeface="微软雅黑" panose="020B0503020204020204" pitchFamily="34" charset="-122"/>
              <a:ea typeface="微软雅黑" panose="020B0503020204020204" pitchFamily="34" charset="-122"/>
            </a:endParaRPr>
          </a:p>
          <a:p>
            <a:pPr lvl="1">
              <a:lnSpc>
                <a:spcPct val="120000"/>
              </a:lnSpc>
              <a:buClr>
                <a:srgbClr val="33CCFF"/>
              </a:buClr>
              <a:buFont typeface="Wingdings" panose="05000000000000000000" pitchFamily="2" charset="2"/>
              <a:buChar char="Ø"/>
            </a:pPr>
            <a:r>
              <a:rPr lang="zh-CN" altLang="en-US" sz="2000" b="1" dirty="0">
                <a:solidFill>
                  <a:schemeClr val="hlink"/>
                </a:solidFill>
                <a:latin typeface="微软雅黑" panose="020B0503020204020204" pitchFamily="34" charset="-122"/>
                <a:ea typeface="微软雅黑" panose="020B0503020204020204" pitchFamily="34" charset="-122"/>
              </a:rPr>
              <a:t>缓冲管理</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即对字符设备和块设备的缓冲区进行有效的管理</a:t>
            </a:r>
            <a:endParaRPr lang="zh-CN" altLang="en-US" sz="2000" b="1" dirty="0">
              <a:latin typeface="微软雅黑" panose="020B0503020204020204" pitchFamily="34" charset="-122"/>
              <a:ea typeface="微软雅黑" panose="020B0503020204020204" pitchFamily="34" charset="-122"/>
            </a:endParaRPr>
          </a:p>
          <a:p>
            <a:pPr lvl="1">
              <a:lnSpc>
                <a:spcPct val="120000"/>
              </a:lnSpc>
              <a:buClr>
                <a:srgbClr val="33CCFF"/>
              </a:buClr>
              <a:buFont typeface="Wingdings" panose="05000000000000000000" pitchFamily="2" charset="2"/>
              <a:buChar char="Ø"/>
            </a:pPr>
            <a:r>
              <a:rPr lang="zh-CN" altLang="en-US" sz="2000" b="1" dirty="0">
                <a:solidFill>
                  <a:schemeClr val="hlink"/>
                </a:solidFill>
                <a:latin typeface="微软雅黑" panose="020B0503020204020204" pitchFamily="34" charset="-122"/>
                <a:ea typeface="微软雅黑" panose="020B0503020204020204" pitchFamily="34" charset="-122"/>
              </a:rPr>
              <a:t>差错控制</a:t>
            </a:r>
            <a:endParaRPr lang="zh-CN" altLang="en-US" sz="2000" b="1" dirty="0">
              <a:solidFill>
                <a:schemeClr val="hlink"/>
              </a:solidFill>
              <a:latin typeface="微软雅黑" panose="020B0503020204020204" pitchFamily="34" charset="-122"/>
              <a:ea typeface="微软雅黑" panose="020B0503020204020204" pitchFamily="34" charset="-122"/>
            </a:endParaRPr>
          </a:p>
          <a:p>
            <a:pPr>
              <a:lnSpc>
                <a:spcPct val="120000"/>
              </a:lnSpc>
              <a:buSzPct val="70000"/>
              <a:buFont typeface="Wingdings" panose="05000000000000000000" pitchFamily="2" charset="2"/>
              <a:buNone/>
            </a:pPr>
            <a:r>
              <a:rPr lang="zh-CN" altLang="en-US" sz="2400" b="1" dirty="0">
                <a:solidFill>
                  <a:srgbClr val="0070C0"/>
                </a:solidFill>
                <a:latin typeface="微软雅黑" panose="020B0503020204020204" pitchFamily="34" charset="-122"/>
                <a:ea typeface="微软雅黑" panose="020B0503020204020204" pitchFamily="34" charset="-122"/>
              </a:rPr>
              <a:t>  </a:t>
            </a:r>
            <a:r>
              <a:rPr lang="en-US" altLang="zh-CN" sz="2400" b="1" dirty="0">
                <a:solidFill>
                  <a:srgbClr val="0070C0"/>
                </a:solidFill>
                <a:latin typeface="微软雅黑" panose="020B0503020204020204" pitchFamily="34" charset="-122"/>
                <a:ea typeface="微软雅黑" panose="020B0503020204020204" pitchFamily="34" charset="-122"/>
              </a:rPr>
              <a:t>(2)</a:t>
            </a:r>
            <a:r>
              <a:rPr lang="zh-CN" altLang="en-US" sz="2400" b="1" dirty="0">
                <a:solidFill>
                  <a:srgbClr val="0070C0"/>
                </a:solidFill>
                <a:latin typeface="微软雅黑" panose="020B0503020204020204" pitchFamily="34" charset="-122"/>
                <a:ea typeface="微软雅黑" panose="020B0503020204020204" pitchFamily="34" charset="-122"/>
              </a:rPr>
              <a:t>向用户层</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或文件层</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软件提供统一接口</a:t>
            </a:r>
            <a:endParaRPr lang="zh-CN" altLang="en-US" sz="2400" b="1" dirty="0">
              <a:solidFill>
                <a:srgbClr val="0070C0"/>
              </a:solidFill>
              <a:latin typeface="微软雅黑" panose="020B0503020204020204" pitchFamily="34" charset="-122"/>
              <a:ea typeface="微软雅黑" panose="020B0503020204020204" pitchFamily="34" charset="-122"/>
            </a:endParaRPr>
          </a:p>
          <a:p>
            <a:pPr lvl="1">
              <a:lnSpc>
                <a:spcPct val="120000"/>
              </a:lnSpc>
              <a:buClr>
                <a:srgbClr val="33CCFF"/>
              </a:buClr>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无论何种设备</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它们向用户所提供的接口应该是相同的</a:t>
            </a:r>
            <a:endParaRPr lang="zh-CN" altLang="en-US" sz="2000" b="1" dirty="0">
              <a:latin typeface="微软雅黑" panose="020B0503020204020204" pitchFamily="34" charset="-122"/>
              <a:ea typeface="微软雅黑" panose="020B0503020204020204" pitchFamily="34" charset="-122"/>
            </a:endParaRPr>
          </a:p>
          <a:p>
            <a:pPr lvl="1">
              <a:lnSpc>
                <a:spcPct val="120000"/>
              </a:lnSpc>
              <a:buClr>
                <a:srgbClr val="33CCFF"/>
              </a:buClr>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对各种设备的读操作</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在应用程序中都使用</a:t>
            </a:r>
            <a:r>
              <a:rPr lang="en-US" altLang="zh-CN" sz="2000" b="1" dirty="0">
                <a:solidFill>
                  <a:schemeClr val="hlink"/>
                </a:solidFill>
                <a:latin typeface="微软雅黑" panose="020B0503020204020204" pitchFamily="34" charset="-122"/>
                <a:ea typeface="微软雅黑" panose="020B0503020204020204" pitchFamily="34" charset="-122"/>
              </a:rPr>
              <a:t>read</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而对各种设备的写操作</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也都使用</a:t>
            </a:r>
            <a:r>
              <a:rPr lang="en-US" altLang="zh-CN" sz="2000" b="1" dirty="0">
                <a:solidFill>
                  <a:schemeClr val="hlink"/>
                </a:solidFill>
                <a:latin typeface="微软雅黑" panose="020B0503020204020204" pitchFamily="34" charset="-122"/>
                <a:ea typeface="微软雅黑" panose="020B0503020204020204" pitchFamily="34" charset="-122"/>
              </a:rPr>
              <a:t>write</a:t>
            </a:r>
            <a:endParaRPr lang="en-US" altLang="zh-CN" sz="2000" b="1" dirty="0">
              <a:solidFill>
                <a:schemeClr val="hlink"/>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9683E099-C1D2-46DD-BEA2-F733C82B164E}" type="slidenum">
              <a:rPr lang="en-US" altLang="zh-CN" sz="1400"/>
            </a:fld>
            <a:endParaRPr lang="en-US" altLang="zh-CN" sz="1400"/>
          </a:p>
        </p:txBody>
      </p:sp>
      <p:sp>
        <p:nvSpPr>
          <p:cNvPr id="130051" name="Rectangle 2"/>
          <p:cNvSpPr>
            <a:spLocks noGrp="1" noChangeArrowheads="1"/>
          </p:cNvSpPr>
          <p:nvPr>
            <p:ph type="title"/>
          </p:nvPr>
        </p:nvSpPr>
        <p:spPr>
          <a:xfrm>
            <a:off x="2667000" y="76200"/>
            <a:ext cx="7391400" cy="1066800"/>
          </a:xfrm>
        </p:spPr>
        <p:txBody>
          <a:bodyPr/>
          <a:lstStyle/>
          <a:p>
            <a:pPr algn="l"/>
            <a:r>
              <a:rPr lang="en-US" altLang="zh-CN" sz="2800" b="1" dirty="0">
                <a:latin typeface="微软雅黑" panose="020B0503020204020204" pitchFamily="34" charset="-122"/>
                <a:ea typeface="微软雅黑" panose="020B0503020204020204" pitchFamily="34" charset="-122"/>
              </a:rPr>
              <a:t>5.5.3 </a:t>
            </a:r>
            <a:r>
              <a:rPr lang="zh-CN" altLang="en-US" sz="2800" b="1" dirty="0">
                <a:latin typeface="微软雅黑" panose="020B0503020204020204" pitchFamily="34" charset="-122"/>
                <a:ea typeface="微软雅黑" panose="020B0503020204020204" pitchFamily="34" charset="-122"/>
              </a:rPr>
              <a:t>设备分配</a:t>
            </a:r>
            <a:endParaRPr lang="zh-CN" altLang="en-US" sz="2800" b="1" dirty="0">
              <a:latin typeface="微软雅黑" panose="020B0503020204020204" pitchFamily="34" charset="-122"/>
              <a:ea typeface="微软雅黑" panose="020B0503020204020204" pitchFamily="34" charset="-122"/>
            </a:endParaRPr>
          </a:p>
        </p:txBody>
      </p:sp>
      <p:sp>
        <p:nvSpPr>
          <p:cNvPr id="130052" name="Rectangle 4"/>
          <p:cNvSpPr>
            <a:spLocks noGrp="1" noChangeArrowheads="1"/>
          </p:cNvSpPr>
          <p:nvPr>
            <p:ph type="body" idx="1"/>
          </p:nvPr>
        </p:nvSpPr>
        <p:spPr>
          <a:xfrm>
            <a:off x="2286000" y="1684338"/>
            <a:ext cx="8193088" cy="4913312"/>
          </a:xfrm>
        </p:spPr>
        <p:txBody>
          <a:bodyPr/>
          <a:lstStyle/>
          <a:p>
            <a:r>
              <a:rPr lang="en-US" altLang="zh-CN" sz="2800" b="1" dirty="0">
                <a:solidFill>
                  <a:schemeClr val="hlink"/>
                </a:solidFill>
                <a:latin typeface="微软雅黑" panose="020B0503020204020204" pitchFamily="34" charset="-122"/>
                <a:ea typeface="微软雅黑" panose="020B0503020204020204" pitchFamily="34" charset="-122"/>
              </a:rPr>
              <a:t>1 </a:t>
            </a:r>
            <a:r>
              <a:rPr lang="zh-CN" altLang="en-US" sz="2800" b="1" dirty="0">
                <a:solidFill>
                  <a:schemeClr val="hlink"/>
                </a:solidFill>
                <a:latin typeface="微软雅黑" panose="020B0503020204020204" pitchFamily="34" charset="-122"/>
                <a:ea typeface="微软雅黑" panose="020B0503020204020204" pitchFamily="34" charset="-122"/>
              </a:rPr>
              <a:t>设备分配中的数据结构</a:t>
            </a:r>
            <a:endParaRPr lang="zh-CN" altLang="en-US" sz="2800" b="1" dirty="0">
              <a:solidFill>
                <a:schemeClr val="hlink"/>
              </a:solidFill>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设备分配时应考虑的因素</a:t>
            </a:r>
            <a:endParaRPr lang="zh-CN" altLang="en-US"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rPr>
              <a:t>3 </a:t>
            </a:r>
            <a:r>
              <a:rPr lang="zh-CN" altLang="en-US" sz="2800" b="1" dirty="0">
                <a:latin typeface="微软雅黑" panose="020B0503020204020204" pitchFamily="34" charset="-122"/>
                <a:ea typeface="微软雅黑" panose="020B0503020204020204" pitchFamily="34" charset="-122"/>
              </a:rPr>
              <a:t>独占设备的分配程序</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BA4BA40F-42DF-41C5-832B-882B67D6B6D6}" type="slidenum">
              <a:rPr lang="en-US" altLang="zh-CN" sz="1400"/>
            </a:fld>
            <a:endParaRPr lang="en-US" altLang="zh-CN" sz="1400"/>
          </a:p>
        </p:txBody>
      </p:sp>
      <p:sp>
        <p:nvSpPr>
          <p:cNvPr id="131075" name="Rectangle 2"/>
          <p:cNvSpPr>
            <a:spLocks noGrp="1" noChangeArrowheads="1"/>
          </p:cNvSpPr>
          <p:nvPr>
            <p:ph type="title"/>
          </p:nvPr>
        </p:nvSpPr>
        <p:spPr>
          <a:xfrm>
            <a:off x="2286000" y="304800"/>
            <a:ext cx="7772400" cy="7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en-US" altLang="zh-CN" sz="2800" b="1" kern="1200" dirty="0">
                <a:solidFill>
                  <a:schemeClr val="accent2"/>
                </a:solidFill>
                <a:latin typeface="微软雅黑" panose="020B0503020204020204" pitchFamily="34" charset="-122"/>
                <a:ea typeface="微软雅黑" panose="020B0503020204020204" pitchFamily="34" charset="-122"/>
                <a:cs typeface="+mn-cs"/>
              </a:rPr>
              <a:t>1</a:t>
            </a:r>
            <a:r>
              <a:rPr kumimoji="1" lang="zh-CN" altLang="en-US" sz="2800" b="1" kern="1200" dirty="0">
                <a:solidFill>
                  <a:schemeClr val="accent2"/>
                </a:solidFill>
                <a:latin typeface="微软雅黑" panose="020B0503020204020204" pitchFamily="34" charset="-122"/>
                <a:ea typeface="微软雅黑" panose="020B0503020204020204" pitchFamily="34" charset="-122"/>
                <a:cs typeface="+mn-cs"/>
              </a:rPr>
              <a:t>、设备分配中的数据结构</a:t>
            </a:r>
            <a:endParaRPr kumimoji="1" lang="zh-CN" altLang="en-US" sz="28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131076" name="Rectangle 4"/>
          <p:cNvSpPr>
            <a:spLocks noGrp="1" noChangeArrowheads="1"/>
          </p:cNvSpPr>
          <p:nvPr>
            <p:ph type="body" idx="1"/>
          </p:nvPr>
        </p:nvSpPr>
        <p:spPr>
          <a:xfrm>
            <a:off x="990600" y="1447800"/>
            <a:ext cx="10591800" cy="3276600"/>
          </a:xfrm>
        </p:spPr>
        <p:txBody>
          <a:bodyPr/>
          <a:lstStyle/>
          <a:p>
            <a:pPr>
              <a:lnSpc>
                <a:spcPct val="120000"/>
              </a:lnSpc>
              <a:buClr>
                <a:srgbClr val="33CCFF"/>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在多道程序环境下，系统中的设备被所有进程共享，为防止进程对系统资源的无序竞争，必须由系统统一分配设备。</a:t>
            </a:r>
            <a:endParaRPr lang="zh-CN" altLang="en-US" sz="2400" dirty="0">
              <a:latin typeface="微软雅黑" panose="020B0503020204020204" pitchFamily="34" charset="-122"/>
              <a:ea typeface="微软雅黑" panose="020B0503020204020204" pitchFamily="34" charset="-122"/>
            </a:endParaRPr>
          </a:p>
          <a:p>
            <a:pPr>
              <a:lnSpc>
                <a:spcPct val="120000"/>
              </a:lnSpc>
              <a:buClr>
                <a:srgbClr val="33CCFF"/>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为确保</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与设备之间能进行通信，还应分配相应的</a:t>
            </a:r>
            <a:r>
              <a:rPr lang="zh-CN" altLang="en-US" sz="2400" dirty="0">
                <a:solidFill>
                  <a:schemeClr val="hlink"/>
                </a:solidFill>
                <a:latin typeface="微软雅黑" panose="020B0503020204020204" pitchFamily="34" charset="-122"/>
                <a:ea typeface="微软雅黑" panose="020B0503020204020204" pitchFamily="34" charset="-122"/>
              </a:rPr>
              <a:t>控制器</a:t>
            </a:r>
            <a:r>
              <a:rPr lang="zh-CN" altLang="en-US" sz="2400" dirty="0">
                <a:latin typeface="微软雅黑" panose="020B0503020204020204" pitchFamily="34" charset="-122"/>
                <a:ea typeface="微软雅黑" panose="020B0503020204020204" pitchFamily="34" charset="-122"/>
              </a:rPr>
              <a:t>和</a:t>
            </a:r>
            <a:r>
              <a:rPr lang="zh-CN" altLang="en-US" sz="2400" dirty="0">
                <a:solidFill>
                  <a:schemeClr val="hlink"/>
                </a:solidFill>
                <a:latin typeface="微软雅黑" panose="020B0503020204020204" pitchFamily="34" charset="-122"/>
                <a:ea typeface="微软雅黑" panose="020B0503020204020204" pitchFamily="34" charset="-122"/>
              </a:rPr>
              <a:t>通道。</a:t>
            </a:r>
            <a:endParaRPr lang="zh-CN" altLang="en-US" sz="2400" dirty="0">
              <a:solidFill>
                <a:schemeClr val="hlink"/>
              </a:solidFill>
              <a:latin typeface="微软雅黑" panose="020B0503020204020204" pitchFamily="34" charset="-122"/>
              <a:ea typeface="微软雅黑" panose="020B0503020204020204" pitchFamily="34" charset="-122"/>
            </a:endParaRPr>
          </a:p>
          <a:p>
            <a:pPr>
              <a:lnSpc>
                <a:spcPct val="120000"/>
              </a:lnSpc>
              <a:buClr>
                <a:srgbClr val="33CCFF"/>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为实现设备分配，系统中应设置相应的</a:t>
            </a:r>
            <a:r>
              <a:rPr lang="zh-CN" altLang="en-US" sz="2400" dirty="0">
                <a:solidFill>
                  <a:schemeClr val="hlink"/>
                </a:solidFill>
                <a:latin typeface="微软雅黑" panose="020B0503020204020204" pitchFamily="34" charset="-122"/>
                <a:ea typeface="微软雅黑" panose="020B0503020204020204" pitchFamily="34" charset="-122"/>
              </a:rPr>
              <a:t>数据结构。</a:t>
            </a:r>
            <a:endParaRPr lang="zh-CN" altLang="en-US" sz="2400" dirty="0">
              <a:solidFill>
                <a:schemeClr val="hlink"/>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9"/>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D42EB5A3-685D-4EA4-ADF6-742B792E0DDE}" type="slidenum">
              <a:rPr lang="en-US" altLang="zh-CN" sz="1400"/>
            </a:fld>
            <a:endParaRPr lang="en-US" altLang="zh-CN" sz="1400"/>
          </a:p>
        </p:txBody>
      </p:sp>
      <p:sp>
        <p:nvSpPr>
          <p:cNvPr id="132099" name="Text Box 6"/>
          <p:cNvSpPr txBox="1">
            <a:spLocks noChangeArrowheads="1"/>
          </p:cNvSpPr>
          <p:nvPr/>
        </p:nvSpPr>
        <p:spPr bwMode="auto">
          <a:xfrm>
            <a:off x="4440238" y="5805489"/>
            <a:ext cx="1403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a:t>设备控制表 </a:t>
            </a:r>
            <a:endParaRPr lang="zh-CN" altLang="en-US" sz="1800"/>
          </a:p>
        </p:txBody>
      </p:sp>
      <p:graphicFrame>
        <p:nvGraphicFramePr>
          <p:cNvPr id="132100" name="Object 7"/>
          <p:cNvGraphicFramePr>
            <a:graphicFrameLocks noChangeAspect="1"/>
          </p:cNvGraphicFramePr>
          <p:nvPr/>
        </p:nvGraphicFramePr>
        <p:xfrm>
          <a:off x="2063750" y="2636839"/>
          <a:ext cx="7848600" cy="2955925"/>
        </p:xfrm>
        <a:graphic>
          <a:graphicData uri="http://schemas.openxmlformats.org/presentationml/2006/ole">
            <mc:AlternateContent xmlns:mc="http://schemas.openxmlformats.org/markup-compatibility/2006">
              <mc:Choice xmlns:v="urn:schemas-microsoft-com:vml" Requires="v">
                <p:oleObj spid="_x0000_s16448" name="Visio" r:id="rId1" imgW="3228975" imgH="1219200" progId="Visio.Drawing.11">
                  <p:embed/>
                </p:oleObj>
              </mc:Choice>
              <mc:Fallback>
                <p:oleObj name="Visio" r:id="rId1" imgW="3228975" imgH="1219200" progId="Visio.Drawing.11">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2636839"/>
                        <a:ext cx="7848600"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1" name="Rectangle 8"/>
          <p:cNvSpPr>
            <a:spLocks noChangeArrowheads="1"/>
          </p:cNvSpPr>
          <p:nvPr/>
        </p:nvSpPr>
        <p:spPr bwMode="auto">
          <a:xfrm>
            <a:off x="1066800" y="1143000"/>
            <a:ext cx="10439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buFontTx/>
              <a:buNone/>
            </a:pPr>
            <a:r>
              <a:rPr lang="zh-CN" altLang="en-US" sz="2800" dirty="0"/>
              <a:t>（</a:t>
            </a:r>
            <a:r>
              <a:rPr lang="en-US" altLang="zh-CN" sz="2800" dirty="0"/>
              <a:t>1</a:t>
            </a:r>
            <a:r>
              <a:rPr lang="zh-CN" altLang="en-US" sz="2800" dirty="0"/>
              <a:t>）设备控制表</a:t>
            </a:r>
            <a:r>
              <a:rPr lang="en-US" altLang="zh-CN" sz="2800" dirty="0"/>
              <a:t>DCT</a:t>
            </a:r>
            <a:endParaRPr lang="en-US" altLang="zh-CN" sz="2800" dirty="0"/>
          </a:p>
          <a:p>
            <a:pPr>
              <a:lnSpc>
                <a:spcPct val="120000"/>
              </a:lnSpc>
              <a:buFontTx/>
              <a:buNone/>
            </a:pPr>
            <a:r>
              <a:rPr lang="en-US" altLang="zh-CN" sz="1800" dirty="0"/>
              <a:t>    </a:t>
            </a:r>
            <a:r>
              <a:rPr lang="zh-CN" altLang="en-US" sz="2400" dirty="0"/>
              <a:t>系统为每个设备配置一张</a:t>
            </a:r>
            <a:r>
              <a:rPr lang="zh-CN" altLang="en-US" sz="2400" dirty="0">
                <a:solidFill>
                  <a:schemeClr val="hlink"/>
                </a:solidFill>
              </a:rPr>
              <a:t>设备控制表</a:t>
            </a:r>
            <a:r>
              <a:rPr lang="zh-CN" altLang="en-US" sz="2400" dirty="0"/>
              <a:t>，用于记录设备的特性及</a:t>
            </a:r>
            <a:r>
              <a:rPr lang="en-US" altLang="zh-CN" sz="2400" dirty="0"/>
              <a:t>I/O</a:t>
            </a:r>
            <a:r>
              <a:rPr lang="zh-CN" altLang="en-US" sz="2400" dirty="0"/>
              <a:t>控制器连接的情况。</a:t>
            </a:r>
            <a:endParaRPr lang="zh-CN" altLang="en-US" sz="2400" dirty="0"/>
          </a:p>
        </p:txBody>
      </p:sp>
      <p:sp>
        <p:nvSpPr>
          <p:cNvPr id="132102" name="Text Box 9"/>
          <p:cNvSpPr txBox="1">
            <a:spLocks noChangeArrowheads="1"/>
          </p:cNvSpPr>
          <p:nvPr/>
        </p:nvSpPr>
        <p:spPr bwMode="auto">
          <a:xfrm>
            <a:off x="7967664" y="5029201"/>
            <a:ext cx="2090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a:solidFill>
                  <a:schemeClr val="accent2"/>
                </a:solidFill>
                <a:latin typeface="仿宋_GB2312"/>
                <a:ea typeface="仿宋_GB2312"/>
                <a:cs typeface="仿宋_GB2312"/>
              </a:rPr>
              <a:t>设备请求队列，指向队首进程</a:t>
            </a:r>
            <a:r>
              <a:rPr lang="en-US" altLang="zh-CN" sz="1800">
                <a:solidFill>
                  <a:schemeClr val="accent2"/>
                </a:solidFill>
                <a:latin typeface="仿宋_GB2312"/>
                <a:ea typeface="仿宋_GB2312"/>
                <a:cs typeface="仿宋_GB2312"/>
              </a:rPr>
              <a:t>PCB</a:t>
            </a:r>
            <a:endParaRPr lang="en-US" altLang="zh-CN" sz="1800">
              <a:solidFill>
                <a:schemeClr val="accent2"/>
              </a:solidFill>
              <a:latin typeface="仿宋_GB2312"/>
              <a:ea typeface="仿宋_GB2312"/>
              <a:cs typeface="仿宋_GB2312"/>
            </a:endParaRPr>
          </a:p>
        </p:txBody>
      </p:sp>
      <p:sp>
        <p:nvSpPr>
          <p:cNvPr id="132103" name="Text Box 10"/>
          <p:cNvSpPr txBox="1">
            <a:spLocks noChangeArrowheads="1"/>
          </p:cNvSpPr>
          <p:nvPr/>
        </p:nvSpPr>
        <p:spPr bwMode="auto">
          <a:xfrm>
            <a:off x="7967663" y="4606926"/>
            <a:ext cx="202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a:solidFill>
                  <a:schemeClr val="accent2"/>
                </a:solidFill>
                <a:latin typeface="仿宋_GB2312"/>
                <a:ea typeface="仿宋_GB2312"/>
                <a:cs typeface="仿宋_GB2312"/>
              </a:rPr>
              <a:t>发生错误时的重传</a:t>
            </a:r>
            <a:endParaRPr lang="zh-CN" altLang="en-US" sz="1800">
              <a:solidFill>
                <a:schemeClr val="accent2"/>
              </a:solidFill>
              <a:latin typeface="仿宋_GB2312"/>
              <a:ea typeface="仿宋_GB2312"/>
              <a:cs typeface="仿宋_GB2312"/>
            </a:endParaRPr>
          </a:p>
        </p:txBody>
      </p:sp>
      <p:sp>
        <p:nvSpPr>
          <p:cNvPr id="132104" name="Text Box 11"/>
          <p:cNvSpPr txBox="1">
            <a:spLocks noChangeArrowheads="1"/>
          </p:cNvSpPr>
          <p:nvPr/>
        </p:nvSpPr>
        <p:spPr bwMode="auto">
          <a:xfrm>
            <a:off x="7967663" y="4175126"/>
            <a:ext cx="1795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a:solidFill>
                  <a:schemeClr val="accent2"/>
                </a:solidFill>
                <a:latin typeface="仿宋_GB2312"/>
                <a:ea typeface="仿宋_GB2312"/>
                <a:cs typeface="仿宋_GB2312"/>
              </a:rPr>
              <a:t>可连多个控制器</a:t>
            </a:r>
            <a:endParaRPr lang="zh-CN" altLang="en-US" sz="1800">
              <a:solidFill>
                <a:schemeClr val="accent2"/>
              </a:solidFill>
              <a:latin typeface="仿宋_GB2312"/>
              <a:ea typeface="仿宋_GB2312"/>
              <a:cs typeface="仿宋_GB2312"/>
            </a:endParaRPr>
          </a:p>
        </p:txBody>
      </p:sp>
      <p:sp>
        <p:nvSpPr>
          <p:cNvPr id="9" name="Rectangle 2"/>
          <p:cNvSpPr txBox="1">
            <a:spLocks noChangeArrowheads="1"/>
          </p:cNvSpPr>
          <p:nvPr/>
        </p:nvSpPr>
        <p:spPr>
          <a:xfrm>
            <a:off x="2286000" y="3048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itchFamily="2" charset="-122"/>
              </a:defRPr>
            </a:lvl9pPr>
          </a:lstStyle>
          <a:p>
            <a:r>
              <a:rPr kumimoji="1" lang="en-US" altLang="zh-CN" sz="2800" b="1">
                <a:solidFill>
                  <a:schemeClr val="accent2"/>
                </a:solidFill>
                <a:latin typeface="微软雅黑" panose="020B0503020204020204" pitchFamily="34" charset="-122"/>
                <a:ea typeface="微软雅黑" panose="020B0503020204020204" pitchFamily="34" charset="-122"/>
                <a:cs typeface="+mn-cs"/>
              </a:rPr>
              <a:t>1</a:t>
            </a:r>
            <a:r>
              <a:rPr kumimoji="1" lang="zh-CN" altLang="en-US" sz="2800" b="1">
                <a:solidFill>
                  <a:schemeClr val="accent2"/>
                </a:solidFill>
                <a:latin typeface="微软雅黑" panose="020B0503020204020204" pitchFamily="34" charset="-122"/>
                <a:ea typeface="微软雅黑" panose="020B0503020204020204" pitchFamily="34" charset="-122"/>
                <a:cs typeface="+mn-cs"/>
              </a:rPr>
              <a:t>、设备分配中的数据结构</a:t>
            </a:r>
            <a:endParaRPr kumimoji="1" lang="zh-CN" altLang="en-US" sz="2800" b="1" dirty="0">
              <a:solidFill>
                <a:schemeClr val="accent2"/>
              </a:solidFill>
              <a:latin typeface="微软雅黑" panose="020B0503020204020204" pitchFamily="34" charset="-122"/>
              <a:ea typeface="微软雅黑" panose="020B0503020204020204" pitchFamily="34" charset="-122"/>
              <a:cs typeface="+mn-cs"/>
            </a:endParaRP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03407006-4E80-4004-B8A3-EC7C9E3CBB53}" type="slidenum">
              <a:rPr lang="en-US" altLang="zh-CN" sz="1400"/>
            </a:fld>
            <a:endParaRPr lang="en-US" altLang="zh-CN" sz="1400"/>
          </a:p>
        </p:txBody>
      </p:sp>
      <p:graphicFrame>
        <p:nvGraphicFramePr>
          <p:cNvPr id="133123" name="Object 5"/>
          <p:cNvGraphicFramePr>
            <a:graphicFrameLocks noChangeAspect="1"/>
          </p:cNvGraphicFramePr>
          <p:nvPr/>
        </p:nvGraphicFramePr>
        <p:xfrm>
          <a:off x="1524000" y="2422948"/>
          <a:ext cx="2895600" cy="2388615"/>
        </p:xfrm>
        <a:graphic>
          <a:graphicData uri="http://schemas.openxmlformats.org/presentationml/2006/ole">
            <mc:AlternateContent xmlns:mc="http://schemas.openxmlformats.org/markup-compatibility/2006">
              <mc:Choice xmlns:v="urn:schemas-microsoft-com:vml" Requires="v">
                <p:oleObj spid="_x0000_s17499" name="Visio" r:id="rId1" imgW="1805940" imgH="1546860" progId="Visio.Drawing.11">
                  <p:embed/>
                </p:oleObj>
              </mc:Choice>
              <mc:Fallback>
                <p:oleObj name="Visio" r:id="rId1" imgW="1805940" imgH="154686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22948"/>
                        <a:ext cx="2895600" cy="2388615"/>
                      </a:xfrm>
                      <a:prstGeom prst="rect">
                        <a:avLst/>
                      </a:prstGeom>
                      <a:noFill/>
                      <a:ln>
                        <a:noFill/>
                      </a:ln>
                      <a:effectLst/>
                    </p:spPr>
                  </p:pic>
                </p:oleObj>
              </mc:Fallback>
            </mc:AlternateContent>
          </a:graphicData>
        </a:graphic>
      </p:graphicFrame>
      <p:sp>
        <p:nvSpPr>
          <p:cNvPr id="133124" name="Rectangle 6"/>
          <p:cNvSpPr>
            <a:spLocks noChangeArrowheads="1"/>
          </p:cNvSpPr>
          <p:nvPr/>
        </p:nvSpPr>
        <p:spPr bwMode="auto">
          <a:xfrm>
            <a:off x="2001838" y="1295400"/>
            <a:ext cx="8208962"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buFontTx/>
              <a:buNone/>
            </a:pPr>
            <a:r>
              <a:rPr lang="zh-CN" altLang="en-US" sz="2800" dirty="0"/>
              <a:t>（</a:t>
            </a:r>
            <a:r>
              <a:rPr lang="en-US" altLang="zh-CN" sz="2800" dirty="0"/>
              <a:t>2</a:t>
            </a:r>
            <a:r>
              <a:rPr lang="zh-CN" altLang="en-US" sz="2800" dirty="0"/>
              <a:t>）控制器控制表、通道控制表和系统设备表</a:t>
            </a:r>
            <a:endParaRPr lang="zh-CN" altLang="en-US" sz="2800" dirty="0"/>
          </a:p>
        </p:txBody>
      </p:sp>
      <p:sp>
        <p:nvSpPr>
          <p:cNvPr id="5" name="Rectangle 2"/>
          <p:cNvSpPr txBox="1">
            <a:spLocks noChangeArrowheads="1"/>
          </p:cNvSpPr>
          <p:nvPr/>
        </p:nvSpPr>
        <p:spPr>
          <a:xfrm>
            <a:off x="2286000" y="3048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itchFamily="2" charset="-122"/>
              </a:defRPr>
            </a:lvl9pPr>
          </a:lstStyle>
          <a:p>
            <a:r>
              <a:rPr kumimoji="1" lang="en-US" altLang="zh-CN" sz="2800" b="1">
                <a:solidFill>
                  <a:schemeClr val="accent2"/>
                </a:solidFill>
                <a:latin typeface="微软雅黑" panose="020B0503020204020204" pitchFamily="34" charset="-122"/>
                <a:ea typeface="微软雅黑" panose="020B0503020204020204" pitchFamily="34" charset="-122"/>
                <a:cs typeface="+mn-cs"/>
              </a:rPr>
              <a:t>1</a:t>
            </a:r>
            <a:r>
              <a:rPr kumimoji="1" lang="zh-CN" altLang="en-US" sz="2800" b="1">
                <a:solidFill>
                  <a:schemeClr val="accent2"/>
                </a:solidFill>
                <a:latin typeface="微软雅黑" panose="020B0503020204020204" pitchFamily="34" charset="-122"/>
                <a:ea typeface="微软雅黑" panose="020B0503020204020204" pitchFamily="34" charset="-122"/>
                <a:cs typeface="+mn-cs"/>
              </a:rPr>
              <a:t>、设备分配中的数据结构</a:t>
            </a:r>
            <a:endParaRPr kumimoji="1" lang="zh-CN" altLang="en-US" sz="2800" b="1" dirty="0">
              <a:solidFill>
                <a:schemeClr val="accent2"/>
              </a:solidFill>
              <a:latin typeface="微软雅黑" panose="020B0503020204020204" pitchFamily="34" charset="-122"/>
              <a:ea typeface="微软雅黑" panose="020B0503020204020204" pitchFamily="34" charset="-122"/>
              <a:cs typeface="+mn-cs"/>
            </a:endParaRPr>
          </a:p>
        </p:txBody>
      </p:sp>
      <p:sp>
        <p:nvSpPr>
          <p:cNvPr id="2" name="矩形 1"/>
          <p:cNvSpPr/>
          <p:nvPr/>
        </p:nvSpPr>
        <p:spPr>
          <a:xfrm>
            <a:off x="1586345" y="4804477"/>
            <a:ext cx="2895600" cy="1089529"/>
          </a:xfrm>
          <a:prstGeom prst="rect">
            <a:avLst/>
          </a:prstGeom>
        </p:spPr>
        <p:txBody>
          <a:bodyPr wrap="square">
            <a:spAutoFit/>
          </a:bodyPr>
          <a:lstStyle/>
          <a:p>
            <a:pPr>
              <a:lnSpc>
                <a:spcPct val="120000"/>
              </a:lnSpc>
              <a:buClr>
                <a:schemeClr val="accent2"/>
              </a:buClr>
            </a:pPr>
            <a:r>
              <a:rPr lang="zh-CN" altLang="en-US" dirty="0">
                <a:solidFill>
                  <a:schemeClr val="hlink"/>
                </a:solidFill>
              </a:rPr>
              <a:t>每个</a:t>
            </a:r>
            <a:r>
              <a:rPr lang="zh-CN" altLang="en-US" dirty="0"/>
              <a:t>控制器配置</a:t>
            </a:r>
            <a:r>
              <a:rPr lang="zh-CN" altLang="en-US" dirty="0">
                <a:solidFill>
                  <a:schemeClr val="hlink"/>
                </a:solidFill>
              </a:rPr>
              <a:t>一张</a:t>
            </a:r>
            <a:r>
              <a:rPr lang="zh-CN" altLang="en-US" dirty="0"/>
              <a:t>表，它反映控制器的使用状态以及和通道的连接状况等</a:t>
            </a:r>
            <a:endParaRPr lang="zh-CN" altLang="en-US" dirty="0"/>
          </a:p>
        </p:txBody>
      </p:sp>
      <p:graphicFrame>
        <p:nvGraphicFramePr>
          <p:cNvPr id="7" name="Object 4"/>
          <p:cNvGraphicFramePr>
            <a:graphicFrameLocks noChangeAspect="1"/>
          </p:cNvGraphicFramePr>
          <p:nvPr/>
        </p:nvGraphicFramePr>
        <p:xfrm>
          <a:off x="4405746" y="2422947"/>
          <a:ext cx="3138055" cy="2346894"/>
        </p:xfrm>
        <a:graphic>
          <a:graphicData uri="http://schemas.openxmlformats.org/presentationml/2006/ole">
            <mc:AlternateContent xmlns:mc="http://schemas.openxmlformats.org/markup-compatibility/2006">
              <mc:Choice xmlns:v="urn:schemas-microsoft-com:vml" Requires="v">
                <p:oleObj spid="_x0000_s17500" name="Visio" r:id="rId3" imgW="1885315" imgH="1546860" progId="Visio.Drawing.11">
                  <p:embed/>
                </p:oleObj>
              </mc:Choice>
              <mc:Fallback>
                <p:oleObj name="Visio" r:id="rId3" imgW="1885315" imgH="154686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46" y="2422947"/>
                        <a:ext cx="3138055" cy="2346894"/>
                      </a:xfrm>
                      <a:prstGeom prst="rect">
                        <a:avLst/>
                      </a:prstGeom>
                      <a:noFill/>
                      <a:ln>
                        <a:noFill/>
                      </a:ln>
                      <a:effectLst/>
                    </p:spPr>
                  </p:pic>
                </p:oleObj>
              </mc:Fallback>
            </mc:AlternateContent>
          </a:graphicData>
        </a:graphic>
      </p:graphicFrame>
      <p:sp>
        <p:nvSpPr>
          <p:cNvPr id="8" name="Rectangle 6"/>
          <p:cNvSpPr>
            <a:spLocks noChangeArrowheads="1"/>
          </p:cNvSpPr>
          <p:nvPr/>
        </p:nvSpPr>
        <p:spPr bwMode="auto">
          <a:xfrm>
            <a:off x="4572000" y="4814653"/>
            <a:ext cx="289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spcBef>
                <a:spcPct val="0"/>
              </a:spcBef>
              <a:buClr>
                <a:schemeClr val="accent2"/>
              </a:buClr>
              <a:buNone/>
            </a:pPr>
            <a:r>
              <a:rPr lang="zh-CN" altLang="en-US" sz="2000" dirty="0"/>
              <a:t>为每个通道配置</a:t>
            </a:r>
            <a:r>
              <a:rPr lang="zh-CN" altLang="en-US" sz="2000" dirty="0">
                <a:solidFill>
                  <a:schemeClr val="hlink"/>
                </a:solidFill>
              </a:rPr>
              <a:t>一张</a:t>
            </a:r>
            <a:r>
              <a:rPr lang="zh-CN" altLang="en-US" sz="2000" dirty="0"/>
              <a:t>表</a:t>
            </a:r>
            <a:r>
              <a:rPr lang="en-US" altLang="zh-CN" sz="2000" dirty="0"/>
              <a:t>,</a:t>
            </a:r>
            <a:r>
              <a:rPr lang="zh-CN" altLang="en-US" sz="2000" dirty="0"/>
              <a:t>它反映通道的使用状态</a:t>
            </a:r>
            <a:endParaRPr lang="zh-CN" altLang="en-US" sz="2000" dirty="0"/>
          </a:p>
        </p:txBody>
      </p:sp>
      <p:graphicFrame>
        <p:nvGraphicFramePr>
          <p:cNvPr id="9" name="Object 4"/>
          <p:cNvGraphicFramePr>
            <a:graphicFrameLocks noChangeAspect="1"/>
          </p:cNvGraphicFramePr>
          <p:nvPr/>
        </p:nvGraphicFramePr>
        <p:xfrm>
          <a:off x="7467600" y="2443729"/>
          <a:ext cx="3235036" cy="2221275"/>
        </p:xfrm>
        <a:graphic>
          <a:graphicData uri="http://schemas.openxmlformats.org/presentationml/2006/ole">
            <mc:AlternateContent xmlns:mc="http://schemas.openxmlformats.org/markup-compatibility/2006">
              <mc:Choice xmlns:v="urn:schemas-microsoft-com:vml" Requires="v">
                <p:oleObj spid="_x0000_s17501" name="Visio" r:id="rId5" imgW="2540000" imgH="1546860" progId="Visio.Drawing.11">
                  <p:embed/>
                </p:oleObj>
              </mc:Choice>
              <mc:Fallback>
                <p:oleObj name="Visio" r:id="rId5" imgW="2540000" imgH="1546860"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443729"/>
                        <a:ext cx="3235036" cy="2221275"/>
                      </a:xfrm>
                      <a:prstGeom prst="rect">
                        <a:avLst/>
                      </a:prstGeom>
                      <a:noFill/>
                      <a:ln>
                        <a:noFill/>
                      </a:ln>
                      <a:effectLst/>
                    </p:spPr>
                  </p:pic>
                </p:oleObj>
              </mc:Fallback>
            </mc:AlternateContent>
          </a:graphicData>
        </a:graphic>
      </p:graphicFrame>
      <p:sp>
        <p:nvSpPr>
          <p:cNvPr id="3" name="矩形 2"/>
          <p:cNvSpPr/>
          <p:nvPr/>
        </p:nvSpPr>
        <p:spPr>
          <a:xfrm>
            <a:off x="7848600" y="4763669"/>
            <a:ext cx="2590800" cy="1200329"/>
          </a:xfrm>
          <a:prstGeom prst="rect">
            <a:avLst/>
          </a:prstGeom>
        </p:spPr>
        <p:txBody>
          <a:bodyPr wrap="square">
            <a:spAutoFit/>
          </a:bodyPr>
          <a:lstStyle/>
          <a:p>
            <a:r>
              <a:rPr lang="zh-CN" altLang="en-US" dirty="0"/>
              <a:t>记录已被连接到系统中的所有物理设备的情况</a:t>
            </a:r>
            <a:r>
              <a:rPr lang="en-US" altLang="zh-CN" dirty="0"/>
              <a:t>,</a:t>
            </a:r>
            <a:r>
              <a:rPr lang="zh-CN" altLang="en-US" dirty="0"/>
              <a:t>每个物理设备占一个表目。整个</a:t>
            </a:r>
            <a:r>
              <a:rPr lang="zh-CN" altLang="en-US" dirty="0">
                <a:solidFill>
                  <a:schemeClr val="hlink"/>
                </a:solidFill>
              </a:rPr>
              <a:t>系统配置一张</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3123"/>
                                        </p:tgtEl>
                                        <p:attrNameLst>
                                          <p:attrName>style.visibility</p:attrName>
                                        </p:attrNameLst>
                                      </p:cBhvr>
                                      <p:to>
                                        <p:strVal val="visible"/>
                                      </p:to>
                                    </p:set>
                                    <p:animEffect transition="in" filter="wipe(left)">
                                      <p:cBhvr>
                                        <p:cTn id="7" dur="500"/>
                                        <p:tgtEl>
                                          <p:spTgt spid="1331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p:cNvSpPr>
            <a:spLocks noChangeArrowheads="1"/>
          </p:cNvSpPr>
          <p:nvPr/>
        </p:nvSpPr>
        <p:spPr bwMode="auto">
          <a:xfrm>
            <a:off x="4079876" y="1557338"/>
            <a:ext cx="1254125" cy="863600"/>
          </a:xfrm>
          <a:prstGeom prst="rect">
            <a:avLst/>
          </a:prstGeom>
          <a:solidFill>
            <a:schemeClr val="bg1"/>
          </a:solidFill>
          <a:ln w="19050">
            <a:solidFill>
              <a:srgbClr val="800080"/>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a:t>I/O</a:t>
            </a:r>
            <a:r>
              <a:rPr lang="zh-CN" altLang="en-US" sz="2400"/>
              <a:t>通道</a:t>
            </a:r>
            <a:r>
              <a:rPr lang="en-US" altLang="zh-CN" sz="2400"/>
              <a:t>1</a:t>
            </a:r>
            <a:endParaRPr lang="en-US" altLang="zh-CN" sz="2400"/>
          </a:p>
        </p:txBody>
      </p:sp>
      <p:sp>
        <p:nvSpPr>
          <p:cNvPr id="136195" name="Rectangle 6"/>
          <p:cNvSpPr>
            <a:spLocks noChangeArrowheads="1"/>
          </p:cNvSpPr>
          <p:nvPr/>
        </p:nvSpPr>
        <p:spPr bwMode="auto">
          <a:xfrm>
            <a:off x="4079876" y="3787775"/>
            <a:ext cx="1223963" cy="865188"/>
          </a:xfrm>
          <a:prstGeom prst="rect">
            <a:avLst/>
          </a:prstGeom>
          <a:solidFill>
            <a:schemeClr val="bg1"/>
          </a:solidFill>
          <a:ln w="19050">
            <a:solidFill>
              <a:srgbClr val="800080"/>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a:t>I/O</a:t>
            </a:r>
            <a:r>
              <a:rPr lang="zh-CN" altLang="en-US" sz="2400"/>
              <a:t>通道</a:t>
            </a:r>
            <a:r>
              <a:rPr lang="en-US" altLang="zh-CN" sz="2400"/>
              <a:t>2</a:t>
            </a:r>
            <a:endParaRPr lang="en-US" altLang="zh-CN" sz="2400"/>
          </a:p>
        </p:txBody>
      </p:sp>
      <p:sp>
        <p:nvSpPr>
          <p:cNvPr id="136196" name="Rectangle 9"/>
          <p:cNvSpPr>
            <a:spLocks noChangeArrowheads="1"/>
          </p:cNvSpPr>
          <p:nvPr/>
        </p:nvSpPr>
        <p:spPr bwMode="auto">
          <a:xfrm>
            <a:off x="6743701" y="982664"/>
            <a:ext cx="1223963" cy="574675"/>
          </a:xfrm>
          <a:prstGeom prst="rect">
            <a:avLst/>
          </a:prstGeom>
          <a:solidFill>
            <a:schemeClr val="bg1"/>
          </a:solidFill>
          <a:ln w="19050">
            <a:solidFill>
              <a:srgbClr val="800080"/>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400"/>
              <a:t>控制器</a:t>
            </a:r>
            <a:endParaRPr lang="zh-CN" altLang="en-US" sz="2400"/>
          </a:p>
        </p:txBody>
      </p:sp>
      <p:sp>
        <p:nvSpPr>
          <p:cNvPr id="136197" name="Rectangle 12"/>
          <p:cNvSpPr>
            <a:spLocks noChangeArrowheads="1"/>
          </p:cNvSpPr>
          <p:nvPr/>
        </p:nvSpPr>
        <p:spPr bwMode="auto">
          <a:xfrm>
            <a:off x="6743701" y="5581651"/>
            <a:ext cx="1223963" cy="576263"/>
          </a:xfrm>
          <a:prstGeom prst="rect">
            <a:avLst/>
          </a:prstGeom>
          <a:solidFill>
            <a:schemeClr val="bg1"/>
          </a:solidFill>
          <a:ln w="19050">
            <a:solidFill>
              <a:srgbClr val="800080"/>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400"/>
              <a:t>控制器</a:t>
            </a:r>
            <a:endParaRPr lang="zh-CN" altLang="en-US" sz="2400"/>
          </a:p>
        </p:txBody>
      </p:sp>
      <p:cxnSp>
        <p:nvCxnSpPr>
          <p:cNvPr id="136198" name="AutoShape 13"/>
          <p:cNvCxnSpPr>
            <a:cxnSpLocks noChangeShapeType="1"/>
            <a:stCxn id="136195" idx="3"/>
            <a:endCxn id="136196" idx="1"/>
          </p:cNvCxnSpPr>
          <p:nvPr/>
        </p:nvCxnSpPr>
        <p:spPr bwMode="auto">
          <a:xfrm flipV="1">
            <a:off x="5313363" y="1270001"/>
            <a:ext cx="1420812" cy="2951163"/>
          </a:xfrm>
          <a:prstGeom prst="bentConnector3">
            <a:avLst>
              <a:gd name="adj1" fmla="val 49944"/>
            </a:avLst>
          </a:prstGeom>
          <a:noFill/>
          <a:ln w="19050">
            <a:solidFill>
              <a:srgbClr val="800080"/>
            </a:solidFill>
            <a:miter lim="800000"/>
          </a:ln>
          <a:extLst>
            <a:ext uri="{909E8E84-426E-40DD-AFC4-6F175D3DCCD1}">
              <a14:hiddenFill xmlns:a14="http://schemas.microsoft.com/office/drawing/2010/main">
                <a:noFill/>
              </a14:hiddenFill>
            </a:ext>
          </a:extLst>
        </p:spPr>
      </p:cxnSp>
      <p:sp>
        <p:nvSpPr>
          <p:cNvPr id="136199" name="Text Box 15"/>
          <p:cNvSpPr txBox="1">
            <a:spLocks noChangeArrowheads="1"/>
          </p:cNvSpPr>
          <p:nvPr/>
        </p:nvSpPr>
        <p:spPr bwMode="auto">
          <a:xfrm>
            <a:off x="9191625" y="83661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1800"/>
              <a:t>设备</a:t>
            </a:r>
            <a:r>
              <a:rPr lang="en-US" altLang="zh-CN" sz="1800"/>
              <a:t>1</a:t>
            </a:r>
            <a:endParaRPr lang="en-US" altLang="zh-CN" sz="1800"/>
          </a:p>
        </p:txBody>
      </p:sp>
      <p:sp>
        <p:nvSpPr>
          <p:cNvPr id="136200" name="Oval 17"/>
          <p:cNvSpPr>
            <a:spLocks noChangeArrowheads="1"/>
          </p:cNvSpPr>
          <p:nvPr/>
        </p:nvSpPr>
        <p:spPr bwMode="auto">
          <a:xfrm>
            <a:off x="8832851" y="836613"/>
            <a:ext cx="358775" cy="360362"/>
          </a:xfrm>
          <a:prstGeom prst="ellipse">
            <a:avLst/>
          </a:prstGeom>
          <a:solidFill>
            <a:schemeClr val="accent1"/>
          </a:solidFill>
          <a:ln w="19050">
            <a:solidFill>
              <a:srgbClr val="800080"/>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36201" name="Oval 19"/>
          <p:cNvSpPr>
            <a:spLocks noChangeArrowheads="1"/>
          </p:cNvSpPr>
          <p:nvPr/>
        </p:nvSpPr>
        <p:spPr bwMode="auto">
          <a:xfrm>
            <a:off x="8832851" y="2060576"/>
            <a:ext cx="358775" cy="360363"/>
          </a:xfrm>
          <a:prstGeom prst="ellipse">
            <a:avLst/>
          </a:prstGeom>
          <a:solidFill>
            <a:schemeClr val="accent1"/>
          </a:solidFill>
          <a:ln w="19050">
            <a:solidFill>
              <a:srgbClr val="800080"/>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36202" name="Oval 21"/>
          <p:cNvSpPr>
            <a:spLocks noChangeArrowheads="1"/>
          </p:cNvSpPr>
          <p:nvPr/>
        </p:nvSpPr>
        <p:spPr bwMode="auto">
          <a:xfrm>
            <a:off x="8832851" y="5078413"/>
            <a:ext cx="358775" cy="360362"/>
          </a:xfrm>
          <a:prstGeom prst="ellipse">
            <a:avLst/>
          </a:prstGeom>
          <a:solidFill>
            <a:schemeClr val="accent1"/>
          </a:solidFill>
          <a:ln w="19050">
            <a:solidFill>
              <a:srgbClr val="800080"/>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36203" name="Oval 23"/>
          <p:cNvSpPr>
            <a:spLocks noChangeArrowheads="1"/>
          </p:cNvSpPr>
          <p:nvPr/>
        </p:nvSpPr>
        <p:spPr bwMode="auto">
          <a:xfrm>
            <a:off x="8832851" y="6303963"/>
            <a:ext cx="358775" cy="360362"/>
          </a:xfrm>
          <a:prstGeom prst="ellipse">
            <a:avLst/>
          </a:prstGeom>
          <a:solidFill>
            <a:schemeClr val="accent1"/>
          </a:solidFill>
          <a:ln w="19050">
            <a:solidFill>
              <a:srgbClr val="800080"/>
            </a:solidFill>
            <a:round/>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cxnSp>
        <p:nvCxnSpPr>
          <p:cNvPr id="136204" name="AutoShape 25"/>
          <p:cNvCxnSpPr>
            <a:cxnSpLocks noChangeShapeType="1"/>
            <a:stCxn id="136196" idx="3"/>
            <a:endCxn id="136200" idx="2"/>
          </p:cNvCxnSpPr>
          <p:nvPr/>
        </p:nvCxnSpPr>
        <p:spPr bwMode="auto">
          <a:xfrm flipV="1">
            <a:off x="7977189" y="1017588"/>
            <a:ext cx="846137" cy="252412"/>
          </a:xfrm>
          <a:prstGeom prst="bentConnector3">
            <a:avLst>
              <a:gd name="adj1" fmla="val 49907"/>
            </a:avLst>
          </a:prstGeom>
          <a:noFill/>
          <a:ln w="19050">
            <a:solidFill>
              <a:schemeClr val="accent1"/>
            </a:solidFill>
            <a:miter lim="800000"/>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05" name="AutoShape 27"/>
          <p:cNvCxnSpPr>
            <a:cxnSpLocks noChangeShapeType="1"/>
            <a:stCxn id="136196" idx="3"/>
            <a:endCxn id="136201" idx="2"/>
          </p:cNvCxnSpPr>
          <p:nvPr/>
        </p:nvCxnSpPr>
        <p:spPr bwMode="auto">
          <a:xfrm>
            <a:off x="7977189" y="1270000"/>
            <a:ext cx="846137" cy="971550"/>
          </a:xfrm>
          <a:prstGeom prst="bentConnector3">
            <a:avLst>
              <a:gd name="adj1" fmla="val 49907"/>
            </a:avLst>
          </a:prstGeom>
          <a:noFill/>
          <a:ln w="19050">
            <a:solidFill>
              <a:schemeClr val="accent1"/>
            </a:solidFill>
            <a:miter lim="800000"/>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136206" name="Text Box 33"/>
          <p:cNvSpPr txBox="1">
            <a:spLocks noChangeArrowheads="1"/>
          </p:cNvSpPr>
          <p:nvPr/>
        </p:nvSpPr>
        <p:spPr bwMode="auto">
          <a:xfrm>
            <a:off x="9191625" y="2060576"/>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1800"/>
              <a:t>设备</a:t>
            </a:r>
            <a:r>
              <a:rPr lang="en-US" altLang="zh-CN" sz="1800"/>
              <a:t>2</a:t>
            </a:r>
            <a:endParaRPr lang="en-US" altLang="zh-CN" sz="1800"/>
          </a:p>
        </p:txBody>
      </p:sp>
      <p:sp>
        <p:nvSpPr>
          <p:cNvPr id="136207" name="Text Box 35"/>
          <p:cNvSpPr txBox="1">
            <a:spLocks noChangeArrowheads="1"/>
          </p:cNvSpPr>
          <p:nvPr/>
        </p:nvSpPr>
        <p:spPr bwMode="auto">
          <a:xfrm>
            <a:off x="9191625" y="507841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1800"/>
              <a:t>设备</a:t>
            </a:r>
            <a:r>
              <a:rPr lang="en-US" altLang="zh-CN" sz="1800"/>
              <a:t>3</a:t>
            </a:r>
            <a:endParaRPr lang="en-US" altLang="zh-CN" sz="1800"/>
          </a:p>
        </p:txBody>
      </p:sp>
      <p:sp>
        <p:nvSpPr>
          <p:cNvPr id="136208" name="Text Box 37"/>
          <p:cNvSpPr txBox="1">
            <a:spLocks noChangeArrowheads="1"/>
          </p:cNvSpPr>
          <p:nvPr/>
        </p:nvSpPr>
        <p:spPr bwMode="auto">
          <a:xfrm>
            <a:off x="9191625" y="6303963"/>
            <a:ext cx="647700"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zh-CN" altLang="en-US" sz="1800"/>
              <a:t>设备</a:t>
            </a:r>
            <a:r>
              <a:rPr lang="en-US" altLang="zh-CN" sz="1800"/>
              <a:t>4</a:t>
            </a:r>
            <a:endParaRPr lang="en-US" altLang="zh-CN" sz="1800"/>
          </a:p>
        </p:txBody>
      </p:sp>
      <p:cxnSp>
        <p:nvCxnSpPr>
          <p:cNvPr id="136209" name="AutoShape 40"/>
          <p:cNvCxnSpPr>
            <a:cxnSpLocks noChangeShapeType="1"/>
            <a:stCxn id="136195" idx="3"/>
            <a:endCxn id="136197" idx="1"/>
          </p:cNvCxnSpPr>
          <p:nvPr/>
        </p:nvCxnSpPr>
        <p:spPr bwMode="auto">
          <a:xfrm>
            <a:off x="5313363" y="4221163"/>
            <a:ext cx="1420812" cy="1649412"/>
          </a:xfrm>
          <a:prstGeom prst="bentConnector3">
            <a:avLst>
              <a:gd name="adj1" fmla="val 49944"/>
            </a:avLst>
          </a:prstGeom>
          <a:noFill/>
          <a:ln w="19050">
            <a:solidFill>
              <a:srgbClr val="800080"/>
            </a:solidFill>
            <a:miter lim="800000"/>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10" name="AutoShape 41"/>
          <p:cNvCxnSpPr>
            <a:cxnSpLocks noChangeShapeType="1"/>
            <a:stCxn id="136194" idx="3"/>
            <a:endCxn id="136196" idx="1"/>
          </p:cNvCxnSpPr>
          <p:nvPr/>
        </p:nvCxnSpPr>
        <p:spPr bwMode="auto">
          <a:xfrm flipV="1">
            <a:off x="5334000" y="1270000"/>
            <a:ext cx="1409700" cy="719138"/>
          </a:xfrm>
          <a:prstGeom prst="bentConnector3">
            <a:avLst>
              <a:gd name="adj1" fmla="val 50000"/>
            </a:avLst>
          </a:prstGeom>
          <a:noFill/>
          <a:ln w="19050">
            <a:solidFill>
              <a:srgbClr val="E6552E"/>
            </a:solidFill>
            <a:miter lim="800000"/>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11" name="AutoShape 44"/>
          <p:cNvCxnSpPr>
            <a:cxnSpLocks noChangeShapeType="1"/>
            <a:stCxn id="136194" idx="3"/>
            <a:endCxn id="136197" idx="1"/>
          </p:cNvCxnSpPr>
          <p:nvPr/>
        </p:nvCxnSpPr>
        <p:spPr bwMode="auto">
          <a:xfrm>
            <a:off x="5334000" y="1989139"/>
            <a:ext cx="1409700" cy="3881437"/>
          </a:xfrm>
          <a:prstGeom prst="bentConnector3">
            <a:avLst>
              <a:gd name="adj1" fmla="val 50000"/>
            </a:avLst>
          </a:prstGeom>
          <a:noFill/>
          <a:ln w="19050">
            <a:solidFill>
              <a:srgbClr val="E6552E"/>
            </a:solidFill>
            <a:miter lim="800000"/>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12" name="AutoShape 69"/>
          <p:cNvCxnSpPr>
            <a:cxnSpLocks noChangeShapeType="1"/>
            <a:stCxn id="136197" idx="3"/>
            <a:endCxn id="136202" idx="2"/>
          </p:cNvCxnSpPr>
          <p:nvPr/>
        </p:nvCxnSpPr>
        <p:spPr bwMode="auto">
          <a:xfrm flipV="1">
            <a:off x="7977189" y="5259389"/>
            <a:ext cx="846137" cy="611187"/>
          </a:xfrm>
          <a:prstGeom prst="bentConnector3">
            <a:avLst>
              <a:gd name="adj1" fmla="val 49907"/>
            </a:avLst>
          </a:prstGeom>
          <a:noFill/>
          <a:ln w="19050">
            <a:solidFill>
              <a:schemeClr val="folHlink"/>
            </a:solidFill>
            <a:miter lim="800000"/>
            <a:tailEnd type="triangle" w="med" len="med"/>
          </a:ln>
          <a:extLst>
            <a:ext uri="{909E8E84-426E-40DD-AFC4-6F175D3DCCD1}">
              <a14:hiddenFill xmlns:a14="http://schemas.microsoft.com/office/drawing/2010/main">
                <a:noFill/>
              </a14:hiddenFill>
            </a:ext>
          </a:extLst>
        </p:spPr>
      </p:cxnSp>
      <p:cxnSp>
        <p:nvCxnSpPr>
          <p:cNvPr id="136213" name="AutoShape 70"/>
          <p:cNvCxnSpPr>
            <a:cxnSpLocks noChangeShapeType="1"/>
            <a:stCxn id="136197" idx="3"/>
            <a:endCxn id="136203" idx="2"/>
          </p:cNvCxnSpPr>
          <p:nvPr/>
        </p:nvCxnSpPr>
        <p:spPr bwMode="auto">
          <a:xfrm>
            <a:off x="7977189" y="5870576"/>
            <a:ext cx="846137" cy="614363"/>
          </a:xfrm>
          <a:prstGeom prst="bentConnector3">
            <a:avLst>
              <a:gd name="adj1" fmla="val 49907"/>
            </a:avLst>
          </a:prstGeom>
          <a:noFill/>
          <a:ln w="19050">
            <a:solidFill>
              <a:schemeClr val="folHlink"/>
            </a:solidFill>
            <a:miter lim="800000"/>
            <a:tailEnd type="triangle" w="med" len="med"/>
          </a:ln>
          <a:extLst>
            <a:ext uri="{909E8E84-426E-40DD-AFC4-6F175D3DCCD1}">
              <a14:hiddenFill xmlns:a14="http://schemas.microsoft.com/office/drawing/2010/main">
                <a:noFill/>
              </a14:hiddenFill>
            </a:ext>
          </a:extLst>
        </p:spPr>
      </p:cxnSp>
      <p:graphicFrame>
        <p:nvGraphicFramePr>
          <p:cNvPr id="241823" name="Group 159"/>
          <p:cNvGraphicFramePr>
            <a:graphicFrameLocks noGrp="1"/>
          </p:cNvGraphicFramePr>
          <p:nvPr/>
        </p:nvGraphicFramePr>
        <p:xfrm>
          <a:off x="5160964" y="2544765"/>
          <a:ext cx="2752725" cy="2297111"/>
        </p:xfrm>
        <a:graphic>
          <a:graphicData uri="http://schemas.openxmlformats.org/drawingml/2006/table">
            <a:tbl>
              <a:tblPr/>
              <a:tblGrid>
                <a:gridCol w="2752725"/>
              </a:tblGrid>
              <a:tr h="382751">
                <a:tc>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zh-CN" altLang="en-US" sz="1600" b="1" i="0" u="none" strike="noStrike" cap="none" normalizeH="0" baseline="0" dirty="0">
                          <a:ln>
                            <a:noFill/>
                          </a:ln>
                          <a:solidFill>
                            <a:schemeClr val="tx1"/>
                          </a:solidFill>
                          <a:effectLst/>
                          <a:latin typeface="Times New Roman" panose="02020603050405020304" pitchFamily="18" charset="0"/>
                          <a:ea typeface="宋体" pitchFamily="2" charset="-122"/>
                        </a:rPr>
                        <a:t>控制器控制表</a:t>
                      </a: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rPr>
                        <a:t>COCT</a:t>
                      </a:r>
                      <a:endPar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tr>
              <a:tr h="388140">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itchFamily="2" charset="-122"/>
                        </a:rPr>
                        <a:t>控制器标识符</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tr>
              <a:tr h="381403">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itchFamily="2" charset="-122"/>
                        </a:rPr>
                        <a:t>控制器状态</a:t>
                      </a:r>
                      <a:r>
                        <a:rPr kumimoji="0" lang="en-US" altLang="zh-CN" sz="1600" b="0" i="0" u="none" strike="noStrike" cap="none" normalizeH="0" baseline="0">
                          <a:ln>
                            <a:noFill/>
                          </a:ln>
                          <a:solidFill>
                            <a:schemeClr val="tx1"/>
                          </a:solidFill>
                          <a:effectLst/>
                          <a:latin typeface="Times New Roman" panose="02020603050405020304" pitchFamily="18" charset="0"/>
                          <a:ea typeface="宋体" pitchFamily="2" charset="-122"/>
                        </a:rPr>
                        <a:t>:</a:t>
                      </a:r>
                      <a:r>
                        <a:rPr kumimoji="0" lang="zh-CN" altLang="en-US" sz="1600" b="0" i="0" u="none" strike="noStrike" cap="none" normalizeH="0" baseline="0">
                          <a:ln>
                            <a:noFill/>
                          </a:ln>
                          <a:solidFill>
                            <a:schemeClr val="tx1"/>
                          </a:solidFill>
                          <a:effectLst/>
                          <a:latin typeface="Times New Roman" panose="02020603050405020304" pitchFamily="18" charset="0"/>
                          <a:ea typeface="宋体" pitchFamily="2" charset="-122"/>
                        </a:rPr>
                        <a:t>等待</a:t>
                      </a:r>
                      <a:r>
                        <a:rPr kumimoji="0" lang="en-US" altLang="zh-CN" sz="1600" b="0" i="0" u="none" strike="noStrike" cap="none" normalizeH="0" baseline="0">
                          <a:ln>
                            <a:noFill/>
                          </a:ln>
                          <a:solidFill>
                            <a:schemeClr val="tx1"/>
                          </a:solidFill>
                          <a:effectLst/>
                          <a:latin typeface="Times New Roman" panose="02020603050405020304" pitchFamily="18" charset="0"/>
                          <a:ea typeface="宋体" pitchFamily="2" charset="-122"/>
                        </a:rPr>
                        <a:t>/</a:t>
                      </a:r>
                      <a:r>
                        <a:rPr kumimoji="0" lang="zh-CN" altLang="en-US" sz="1600" b="0" i="0" u="none" strike="noStrike" cap="none" normalizeH="0" baseline="0">
                          <a:ln>
                            <a:noFill/>
                          </a:ln>
                          <a:solidFill>
                            <a:schemeClr val="tx1"/>
                          </a:solidFill>
                          <a:effectLst/>
                          <a:latin typeface="Times New Roman" panose="02020603050405020304" pitchFamily="18" charset="0"/>
                          <a:ea typeface="宋体" pitchFamily="2" charset="-122"/>
                        </a:rPr>
                        <a:t>不等待</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tr>
              <a:tr h="375274">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rPr>
                        <a:t>与控制器相连的通道表指针</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tr>
              <a:tr h="388140">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itchFamily="2" charset="-122"/>
                        </a:rPr>
                        <a:t>控制器队列的队首指针</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tr>
              <a:tr h="381403">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rPr>
                        <a:t>控制器队列的队尾指针</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tr>
            </a:tbl>
          </a:graphicData>
        </a:graphic>
      </p:graphicFrame>
      <p:cxnSp>
        <p:nvCxnSpPr>
          <p:cNvPr id="241753" name="AutoShape 89"/>
          <p:cNvCxnSpPr>
            <a:cxnSpLocks noChangeShapeType="1"/>
            <a:stCxn id="136196" idx="2"/>
            <a:endCxn id="241823" idx="0"/>
          </p:cNvCxnSpPr>
          <p:nvPr/>
        </p:nvCxnSpPr>
        <p:spPr bwMode="auto">
          <a:xfrm rot="5400000">
            <a:off x="6452791" y="1641874"/>
            <a:ext cx="987426" cy="818357"/>
          </a:xfrm>
          <a:prstGeom prst="curvedConnector3">
            <a:avLst>
              <a:gd name="adj1" fmla="val 50000"/>
            </a:avLst>
          </a:prstGeom>
          <a:noFill/>
          <a:ln w="19050">
            <a:solidFill>
              <a:schemeClr val="tx2"/>
            </a:solidFill>
            <a:round/>
            <a:tailEnd type="triangle" w="med" len="med"/>
          </a:ln>
          <a:extLst>
            <a:ext uri="{909E8E84-426E-40DD-AFC4-6F175D3DCCD1}">
              <a14:hiddenFill xmlns:a14="http://schemas.microsoft.com/office/drawing/2010/main">
                <a:noFill/>
              </a14:hiddenFill>
            </a:ext>
          </a:extLst>
        </p:spPr>
      </p:cxnSp>
      <p:sp>
        <p:nvSpPr>
          <p:cNvPr id="136231" name="Rectangle 92"/>
          <p:cNvSpPr>
            <a:spLocks noChangeArrowheads="1"/>
          </p:cNvSpPr>
          <p:nvPr/>
        </p:nvSpPr>
        <p:spPr bwMode="auto">
          <a:xfrm>
            <a:off x="1774826" y="1773238"/>
            <a:ext cx="1223963" cy="863600"/>
          </a:xfrm>
          <a:prstGeom prst="rect">
            <a:avLst/>
          </a:prstGeom>
          <a:solidFill>
            <a:schemeClr val="bg1"/>
          </a:solidFill>
          <a:ln w="19050">
            <a:solidFill>
              <a:srgbClr val="800080"/>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400"/>
              <a:t>存储器</a:t>
            </a:r>
            <a:endParaRPr lang="zh-CN" altLang="en-US" sz="2400"/>
          </a:p>
        </p:txBody>
      </p:sp>
      <p:sp>
        <p:nvSpPr>
          <p:cNvPr id="136232" name="Rectangle 93"/>
          <p:cNvSpPr>
            <a:spLocks noChangeArrowheads="1"/>
          </p:cNvSpPr>
          <p:nvPr/>
        </p:nvSpPr>
        <p:spPr bwMode="auto">
          <a:xfrm>
            <a:off x="1774826" y="3430588"/>
            <a:ext cx="1223963" cy="862012"/>
          </a:xfrm>
          <a:prstGeom prst="rect">
            <a:avLst/>
          </a:prstGeom>
          <a:solidFill>
            <a:schemeClr val="bg1"/>
          </a:solidFill>
          <a:ln w="19050">
            <a:solidFill>
              <a:srgbClr val="800080"/>
            </a:solidFill>
            <a:miter lim="800000"/>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a:t>CPU</a:t>
            </a:r>
            <a:endParaRPr lang="en-US" altLang="zh-CN" sz="2400"/>
          </a:p>
        </p:txBody>
      </p:sp>
      <p:sp>
        <p:nvSpPr>
          <p:cNvPr id="136233" name="AutoShape 94"/>
          <p:cNvSpPr>
            <a:spLocks noChangeArrowheads="1"/>
          </p:cNvSpPr>
          <p:nvPr/>
        </p:nvSpPr>
        <p:spPr bwMode="auto">
          <a:xfrm>
            <a:off x="3347621" y="900907"/>
            <a:ext cx="360363" cy="4968875"/>
          </a:xfrm>
          <a:prstGeom prst="upDownArrow">
            <a:avLst>
              <a:gd name="adj1" fmla="val 50000"/>
              <a:gd name="adj2" fmla="val 275771"/>
            </a:avLst>
          </a:prstGeom>
          <a:solidFill>
            <a:schemeClr val="bg1"/>
          </a:solidFill>
          <a:ln w="12700" algn="ctr">
            <a:solidFill>
              <a:schemeClr val="accent1"/>
            </a:solidFill>
            <a:miter lim="800000"/>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400"/>
              <a:t>总</a:t>
            </a:r>
            <a:endParaRPr lang="zh-CN" altLang="en-US" sz="2400"/>
          </a:p>
          <a:p>
            <a:pPr eaLnBrk="1" hangingPunct="1">
              <a:spcBef>
                <a:spcPct val="0"/>
              </a:spcBef>
              <a:buFontTx/>
              <a:buNone/>
            </a:pPr>
            <a:endParaRPr lang="zh-CN" altLang="en-US" sz="2400"/>
          </a:p>
          <a:p>
            <a:pPr eaLnBrk="1" hangingPunct="1">
              <a:spcBef>
                <a:spcPct val="0"/>
              </a:spcBef>
              <a:buFontTx/>
              <a:buNone/>
            </a:pPr>
            <a:endParaRPr lang="zh-CN" altLang="en-US" sz="2400"/>
          </a:p>
          <a:p>
            <a:pPr eaLnBrk="1" hangingPunct="1">
              <a:spcBef>
                <a:spcPct val="0"/>
              </a:spcBef>
              <a:buFontTx/>
              <a:buNone/>
            </a:pPr>
            <a:endParaRPr lang="zh-CN" altLang="en-US" sz="2400"/>
          </a:p>
          <a:p>
            <a:pPr eaLnBrk="1" hangingPunct="1">
              <a:spcBef>
                <a:spcPct val="0"/>
              </a:spcBef>
              <a:buFontTx/>
              <a:buNone/>
            </a:pPr>
            <a:r>
              <a:rPr lang="zh-CN" altLang="en-US" sz="2400"/>
              <a:t>线</a:t>
            </a:r>
            <a:endParaRPr lang="zh-CN" altLang="en-US" sz="2400"/>
          </a:p>
        </p:txBody>
      </p:sp>
      <p:sp>
        <p:nvSpPr>
          <p:cNvPr id="136234" name="AutoShape 95"/>
          <p:cNvSpPr>
            <a:spLocks noChangeArrowheads="1"/>
          </p:cNvSpPr>
          <p:nvPr/>
        </p:nvSpPr>
        <p:spPr bwMode="auto">
          <a:xfrm>
            <a:off x="3000376" y="2132013"/>
            <a:ext cx="430213" cy="144462"/>
          </a:xfrm>
          <a:prstGeom prst="leftRightArrow">
            <a:avLst>
              <a:gd name="adj1" fmla="val 50000"/>
              <a:gd name="adj2" fmla="val 59561"/>
            </a:avLst>
          </a:prstGeom>
          <a:solidFill>
            <a:schemeClr val="bg1"/>
          </a:solidFill>
          <a:ln w="12700" algn="ctr">
            <a:solidFill>
              <a:schemeClr val="accent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36235" name="AutoShape 96"/>
          <p:cNvSpPr>
            <a:spLocks noChangeArrowheads="1"/>
          </p:cNvSpPr>
          <p:nvPr/>
        </p:nvSpPr>
        <p:spPr bwMode="auto">
          <a:xfrm>
            <a:off x="3000376" y="3787776"/>
            <a:ext cx="430213" cy="144463"/>
          </a:xfrm>
          <a:prstGeom prst="leftRightArrow">
            <a:avLst>
              <a:gd name="adj1" fmla="val 50000"/>
              <a:gd name="adj2" fmla="val 59560"/>
            </a:avLst>
          </a:prstGeom>
          <a:solidFill>
            <a:schemeClr val="bg1"/>
          </a:solidFill>
          <a:ln w="12700" algn="ctr">
            <a:solidFill>
              <a:schemeClr val="accent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36236" name="AutoShape 97"/>
          <p:cNvSpPr>
            <a:spLocks noChangeArrowheads="1"/>
          </p:cNvSpPr>
          <p:nvPr/>
        </p:nvSpPr>
        <p:spPr bwMode="auto">
          <a:xfrm>
            <a:off x="3648075" y="1916113"/>
            <a:ext cx="431800" cy="144462"/>
          </a:xfrm>
          <a:prstGeom prst="leftRightArrow">
            <a:avLst>
              <a:gd name="adj1" fmla="val 50000"/>
              <a:gd name="adj2" fmla="val 59780"/>
            </a:avLst>
          </a:prstGeom>
          <a:solidFill>
            <a:schemeClr val="bg1"/>
          </a:solidFill>
          <a:ln w="12700" algn="ctr">
            <a:solidFill>
              <a:schemeClr val="accent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36237" name="AutoShape 98"/>
          <p:cNvSpPr>
            <a:spLocks noChangeArrowheads="1"/>
          </p:cNvSpPr>
          <p:nvPr/>
        </p:nvSpPr>
        <p:spPr bwMode="auto">
          <a:xfrm>
            <a:off x="3648075" y="4148138"/>
            <a:ext cx="431800" cy="144462"/>
          </a:xfrm>
          <a:prstGeom prst="leftRightArrow">
            <a:avLst>
              <a:gd name="adj1" fmla="val 50000"/>
              <a:gd name="adj2" fmla="val 59780"/>
            </a:avLst>
          </a:prstGeom>
          <a:solidFill>
            <a:schemeClr val="bg1"/>
          </a:solidFill>
          <a:ln w="12700" algn="ctr">
            <a:solidFill>
              <a:schemeClr val="accent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aphicFrame>
        <p:nvGraphicFramePr>
          <p:cNvPr id="241824" name="Group 160"/>
          <p:cNvGraphicFramePr>
            <a:graphicFrameLocks noGrp="1"/>
          </p:cNvGraphicFramePr>
          <p:nvPr/>
        </p:nvGraphicFramePr>
        <p:xfrm>
          <a:off x="2147396" y="2779713"/>
          <a:ext cx="2689225" cy="2230932"/>
        </p:xfrm>
        <a:graphic>
          <a:graphicData uri="http://schemas.openxmlformats.org/drawingml/2006/table">
            <a:tbl>
              <a:tblPr/>
              <a:tblGrid>
                <a:gridCol w="2689225"/>
              </a:tblGrid>
              <a:tr h="250089">
                <a:tc>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通道控制表</a:t>
                      </a: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CHCT</a:t>
                      </a:r>
                      <a:endPar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3" marB="45703"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tr>
              <a:tr h="317512">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通道标识符</a:t>
                      </a:r>
                      <a:endParaRPr kumimoji="0" lang="zh-CN" altLang="en-US" sz="1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tr>
              <a:tr h="312001">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通道状态</a:t>
                      </a:r>
                      <a:r>
                        <a:rPr kumimoji="0" lang="en-US" altLang="zh-CN" sz="1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r>
                        <a:rPr kumimoji="0" lang="zh-CN" altLang="en-US" sz="1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忙</a:t>
                      </a:r>
                      <a:r>
                        <a:rPr kumimoji="0" lang="en-US" altLang="zh-CN" sz="1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r>
                        <a:rPr kumimoji="0" lang="zh-CN" altLang="en-US" sz="1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闲</a:t>
                      </a:r>
                      <a:endParaRPr kumimoji="0" lang="zh-CN" altLang="en-US" sz="1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tr>
              <a:tr h="306987">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与通道相连的控制器表指针</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tr>
              <a:tr h="317512">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通道队列的队首指针</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tr>
              <a:tr h="312001">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通道队列的队尾指针</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tr>
            </a:tbl>
          </a:graphicData>
        </a:graphic>
      </p:graphicFrame>
      <p:cxnSp>
        <p:nvCxnSpPr>
          <p:cNvPr id="241799" name="AutoShape 135"/>
          <p:cNvCxnSpPr>
            <a:cxnSpLocks noChangeShapeType="1"/>
            <a:stCxn id="136194" idx="2"/>
            <a:endCxn id="241824" idx="0"/>
          </p:cNvCxnSpPr>
          <p:nvPr/>
        </p:nvCxnSpPr>
        <p:spPr bwMode="auto">
          <a:xfrm rot="5400000">
            <a:off x="3920087" y="1992860"/>
            <a:ext cx="358775" cy="1214931"/>
          </a:xfrm>
          <a:prstGeom prst="curvedConnector3">
            <a:avLst>
              <a:gd name="adj1" fmla="val 50000"/>
            </a:avLst>
          </a:prstGeom>
          <a:noFill/>
          <a:ln w="19050">
            <a:solidFill>
              <a:schemeClr val="tx2"/>
            </a:solidFill>
            <a:round/>
            <a:tailEnd type="triangle" w="med" len="med"/>
          </a:ln>
          <a:extLst>
            <a:ext uri="{909E8E84-426E-40DD-AFC4-6F175D3DCCD1}">
              <a14:hiddenFill xmlns:a14="http://schemas.microsoft.com/office/drawing/2010/main">
                <a:noFill/>
              </a14:hiddenFill>
            </a:ext>
          </a:extLst>
        </p:spPr>
      </p:cxnSp>
      <p:cxnSp>
        <p:nvCxnSpPr>
          <p:cNvPr id="136254" name="AutoShape 148"/>
          <p:cNvCxnSpPr>
            <a:cxnSpLocks noChangeShapeType="1"/>
            <a:stCxn id="136196" idx="3"/>
            <a:endCxn id="136202" idx="2"/>
          </p:cNvCxnSpPr>
          <p:nvPr/>
        </p:nvCxnSpPr>
        <p:spPr bwMode="auto">
          <a:xfrm>
            <a:off x="7977189" y="1270000"/>
            <a:ext cx="846137" cy="3989388"/>
          </a:xfrm>
          <a:prstGeom prst="bentConnector3">
            <a:avLst>
              <a:gd name="adj1" fmla="val 49907"/>
            </a:avLst>
          </a:prstGeom>
          <a:noFill/>
          <a:ln w="12700">
            <a:solidFill>
              <a:schemeClr val="accent1"/>
            </a:solidFill>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55" name="AutoShape 149"/>
          <p:cNvCxnSpPr>
            <a:cxnSpLocks noChangeShapeType="1"/>
            <a:stCxn id="136196" idx="3"/>
            <a:endCxn id="136203" idx="2"/>
          </p:cNvCxnSpPr>
          <p:nvPr/>
        </p:nvCxnSpPr>
        <p:spPr bwMode="auto">
          <a:xfrm>
            <a:off x="7977189" y="1270000"/>
            <a:ext cx="846137" cy="5214938"/>
          </a:xfrm>
          <a:prstGeom prst="bentConnector3">
            <a:avLst>
              <a:gd name="adj1" fmla="val 49907"/>
            </a:avLst>
          </a:prstGeom>
          <a:noFill/>
          <a:ln w="12700">
            <a:solidFill>
              <a:schemeClr val="accent1"/>
            </a:solidFill>
            <a:miter lim="800000"/>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56" name="AutoShape 150"/>
          <p:cNvCxnSpPr>
            <a:cxnSpLocks noChangeShapeType="1"/>
            <a:stCxn id="136197" idx="3"/>
            <a:endCxn id="136200" idx="2"/>
          </p:cNvCxnSpPr>
          <p:nvPr/>
        </p:nvCxnSpPr>
        <p:spPr bwMode="auto">
          <a:xfrm flipV="1">
            <a:off x="7977189" y="1017589"/>
            <a:ext cx="846137" cy="4852987"/>
          </a:xfrm>
          <a:prstGeom prst="bentConnector3">
            <a:avLst>
              <a:gd name="adj1" fmla="val 49907"/>
            </a:avLst>
          </a:prstGeom>
          <a:noFill/>
          <a:ln w="19050">
            <a:solidFill>
              <a:schemeClr val="folHlink"/>
            </a:solidFill>
            <a:miter lim="800000"/>
            <a:tailEnd type="triangle" w="med" len="med"/>
          </a:ln>
          <a:extLst>
            <a:ext uri="{909E8E84-426E-40DD-AFC4-6F175D3DCCD1}">
              <a14:hiddenFill xmlns:a14="http://schemas.microsoft.com/office/drawing/2010/main">
                <a:noFill/>
              </a14:hiddenFill>
            </a:ext>
          </a:extLst>
        </p:spPr>
      </p:cxnSp>
      <p:cxnSp>
        <p:nvCxnSpPr>
          <p:cNvPr id="136257" name="AutoShape 151"/>
          <p:cNvCxnSpPr>
            <a:cxnSpLocks noChangeShapeType="1"/>
            <a:stCxn id="136197" idx="3"/>
            <a:endCxn id="136201" idx="2"/>
          </p:cNvCxnSpPr>
          <p:nvPr/>
        </p:nvCxnSpPr>
        <p:spPr bwMode="auto">
          <a:xfrm flipV="1">
            <a:off x="7977189" y="2241551"/>
            <a:ext cx="846137" cy="3629025"/>
          </a:xfrm>
          <a:prstGeom prst="bentConnector3">
            <a:avLst>
              <a:gd name="adj1" fmla="val 49907"/>
            </a:avLst>
          </a:prstGeom>
          <a:noFill/>
          <a:ln w="19050">
            <a:solidFill>
              <a:schemeClr val="folHlink"/>
            </a:solidFill>
            <a:miter lim="800000"/>
            <a:tailEnd type="triangle" w="med" len="med"/>
          </a:ln>
          <a:extLst>
            <a:ext uri="{909E8E84-426E-40DD-AFC4-6F175D3DCCD1}">
              <a14:hiddenFill xmlns:a14="http://schemas.microsoft.com/office/drawing/2010/main">
                <a:noFill/>
              </a14:hiddenFill>
            </a:ext>
          </a:extLst>
        </p:spPr>
      </p:cxnSp>
      <p:sp>
        <p:nvSpPr>
          <p:cNvPr id="136258" name="Text Box 2"/>
          <p:cNvSpPr txBox="1">
            <a:spLocks noChangeArrowheads="1"/>
          </p:cNvSpPr>
          <p:nvPr/>
        </p:nvSpPr>
        <p:spPr bwMode="auto">
          <a:xfrm>
            <a:off x="2438442" y="286078"/>
            <a:ext cx="3322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ctr">
              <a:defRPr kumimoji="1" sz="2800" b="1">
                <a:solidFill>
                  <a:schemeClr val="accent2"/>
                </a:solidFill>
                <a:latin typeface="微软雅黑" panose="020B0503020204020204" pitchFamily="34" charset="-122"/>
                <a:ea typeface="微软雅黑" panose="020B0503020204020204" pitchFamily="34" charset="-122"/>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en-US" altLang="zh-CN" dirty="0"/>
              <a:t>2</a:t>
            </a:r>
            <a:r>
              <a:rPr lang="zh-CN" altLang="en-US" dirty="0"/>
              <a:t>、设备分配过程</a:t>
            </a:r>
            <a:endParaRPr lang="zh-CN" altLang="en-US" dirty="0"/>
          </a:p>
        </p:txBody>
      </p:sp>
      <p:graphicFrame>
        <p:nvGraphicFramePr>
          <p:cNvPr id="41" name="Group 159"/>
          <p:cNvGraphicFramePr>
            <a:graphicFrameLocks noGrp="1"/>
          </p:cNvGraphicFramePr>
          <p:nvPr/>
        </p:nvGraphicFramePr>
        <p:xfrm>
          <a:off x="8298240" y="1455737"/>
          <a:ext cx="2158247" cy="2682082"/>
        </p:xfrm>
        <a:graphic>
          <a:graphicData uri="http://schemas.openxmlformats.org/drawingml/2006/table">
            <a:tbl>
              <a:tblPr/>
              <a:tblGrid>
                <a:gridCol w="2158247"/>
              </a:tblGrid>
              <a:tr h="383261">
                <a:tc>
                  <a:txBody>
                    <a:bodyPr/>
                    <a:lstStyle/>
                    <a:p>
                      <a:pPr marL="0" marR="0" lvl="0" indent="0" algn="ctr" defTabSz="914400" rtl="0" eaLnBrk="1" fontAlgn="base" latinLnBrk="0" hangingPunct="1">
                        <a:lnSpc>
                          <a:spcPct val="115000"/>
                        </a:lnSpc>
                        <a:spcBef>
                          <a:spcPct val="20000"/>
                        </a:spcBef>
                        <a:spcAft>
                          <a:spcPct val="0"/>
                        </a:spcAft>
                        <a:buClrTx/>
                        <a:buSzTx/>
                        <a:buFontTx/>
                        <a:buNone/>
                      </a:pPr>
                      <a:r>
                        <a:rPr kumimoji="0" lang="zh-CN" altLang="en-US" sz="1600" b="1" i="0" u="none" strike="noStrike" cap="none" normalizeH="0" baseline="0" dirty="0">
                          <a:ln>
                            <a:noFill/>
                          </a:ln>
                          <a:solidFill>
                            <a:schemeClr val="tx1"/>
                          </a:solidFill>
                          <a:effectLst/>
                          <a:latin typeface="Times New Roman" panose="02020603050405020304" pitchFamily="18" charset="0"/>
                          <a:ea typeface="宋体" pitchFamily="2" charset="-122"/>
                        </a:rPr>
                        <a:t>控制器控制表</a:t>
                      </a: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rPr>
                        <a:t>DCT</a:t>
                      </a:r>
                      <a:endParaRPr kumimoji="0" lang="en-US" altLang="zh-CN" sz="1600" b="1"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8657">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rPr>
                        <a:t>设备类型</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1911">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rPr>
                        <a:t>设备标识符</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75774">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rPr>
                        <a:t>设备状态</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8657">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rPr>
                        <a:t>指向控制器表的指针</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1911">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rPr>
                        <a:t>重复执行次数或时间</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1911">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rPr>
                        <a:t>设备队列的队首指针</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itchFamily="2"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graphicFrame>
        <p:nvGraphicFramePr>
          <p:cNvPr id="45" name="Group 160"/>
          <p:cNvGraphicFramePr>
            <a:graphicFrameLocks noGrp="1"/>
          </p:cNvGraphicFramePr>
          <p:nvPr/>
        </p:nvGraphicFramePr>
        <p:xfrm>
          <a:off x="8832922" y="4507082"/>
          <a:ext cx="2233295" cy="2115820"/>
        </p:xfrm>
        <a:graphic>
          <a:graphicData uri="http://schemas.openxmlformats.org/drawingml/2006/table">
            <a:tbl>
              <a:tblPr/>
              <a:tblGrid>
                <a:gridCol w="2233295"/>
              </a:tblGrid>
              <a:tr h="629920">
                <a:tc>
                  <a:txBody>
                    <a:bodyPr/>
                    <a:lstStyle/>
                    <a:p>
                      <a:pPr marL="0" marR="0" lvl="0" indent="0" algn="ctr" defTabSz="914400" rtl="0" eaLnBrk="1" fontAlgn="base" latinLnBrk="0" hangingPunct="1">
                        <a:lnSpc>
                          <a:spcPct val="115000"/>
                        </a:lnSpc>
                        <a:spcBef>
                          <a:spcPct val="20000"/>
                        </a:spcBef>
                        <a:spcAft>
                          <a:spcPct val="0"/>
                        </a:spcAft>
                        <a:buClrTx/>
                        <a:buSzTx/>
                        <a:buFontTx/>
                        <a:buNone/>
                      </a:pPr>
                      <a:r>
                        <a:rPr lang="zh-CN" altLang="en-US" sz="1600" b="1" dirty="0">
                          <a:ln>
                            <a:noFill/>
                          </a:ln>
                          <a:solidFill>
                            <a:schemeClr val="tx1"/>
                          </a:solidFill>
                          <a:effectLst/>
                          <a:latin typeface="微软雅黑" panose="020B0503020204020204" pitchFamily="34" charset="-122"/>
                          <a:ea typeface="微软雅黑" panose="020B0503020204020204" pitchFamily="34" charset="-122"/>
                        </a:rPr>
                        <a:t>系统设备</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控制表</a:t>
                      </a: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SCT</a:t>
                      </a:r>
                      <a:endPar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3" marB="45703"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371475">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设备类</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371475">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设备标识符</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371475">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DCT</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371475">
                <a:tc>
                  <a:txBody>
                    <a:bodyPr/>
                    <a:lstStyle/>
                    <a:p>
                      <a:pPr marL="0" marR="0" lvl="0" indent="0" algn="l" defTabSz="914400" rtl="0" eaLnBrk="1" fontAlgn="base" latinLnBrk="0" hangingPunct="1">
                        <a:lnSpc>
                          <a:spcPct val="115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驱动程序入口</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bl>
          </a:graphicData>
        </a:graphic>
      </p:graphicFrame>
      <p:cxnSp>
        <p:nvCxnSpPr>
          <p:cNvPr id="46" name="AutoShape 89"/>
          <p:cNvCxnSpPr>
            <a:cxnSpLocks noChangeShapeType="1"/>
          </p:cNvCxnSpPr>
          <p:nvPr/>
        </p:nvCxnSpPr>
        <p:spPr bwMode="auto">
          <a:xfrm rot="5400000" flipH="1" flipV="1">
            <a:off x="8792768" y="4668444"/>
            <a:ext cx="1577181" cy="515935"/>
          </a:xfrm>
          <a:prstGeom prst="curvedConnector3">
            <a:avLst>
              <a:gd name="adj1" fmla="val 50000"/>
            </a:avLst>
          </a:prstGeom>
          <a:noFill/>
          <a:ln w="38100">
            <a:solidFill>
              <a:srgbClr val="C00000"/>
            </a:solidFill>
            <a:round/>
            <a:tailEnd type="triangle" w="med" len="med"/>
          </a:ln>
          <a:extLst>
            <a:ext uri="{909E8E84-426E-40DD-AFC4-6F175D3DCCD1}">
              <a14:hiddenFill xmlns:a14="http://schemas.microsoft.com/office/drawing/2010/main">
                <a:noFill/>
              </a14:hiddenFill>
            </a:ext>
          </a:extLst>
        </p:spPr>
      </p:cxnSp>
      <p:cxnSp>
        <p:nvCxnSpPr>
          <p:cNvPr id="50" name="AutoShape 89"/>
          <p:cNvCxnSpPr>
            <a:cxnSpLocks noChangeShapeType="1"/>
          </p:cNvCxnSpPr>
          <p:nvPr/>
        </p:nvCxnSpPr>
        <p:spPr bwMode="auto">
          <a:xfrm rot="10800000">
            <a:off x="7379308" y="2725738"/>
            <a:ext cx="931674" cy="450851"/>
          </a:xfrm>
          <a:prstGeom prst="curvedConnector3">
            <a:avLst>
              <a:gd name="adj1" fmla="val 50000"/>
            </a:avLst>
          </a:prstGeom>
          <a:noFill/>
          <a:ln w="38100">
            <a:solidFill>
              <a:srgbClr val="C00000"/>
            </a:solidFill>
            <a:round/>
            <a:tailEnd type="triangle" w="med" len="med"/>
          </a:ln>
          <a:extLst>
            <a:ext uri="{909E8E84-426E-40DD-AFC4-6F175D3DCCD1}">
              <a14:hiddenFill xmlns:a14="http://schemas.microsoft.com/office/drawing/2010/main">
                <a:noFill/>
              </a14:hiddenFill>
            </a:ext>
          </a:extLst>
        </p:spPr>
      </p:cxnSp>
      <p:cxnSp>
        <p:nvCxnSpPr>
          <p:cNvPr id="53" name="AutoShape 89"/>
          <p:cNvCxnSpPr>
            <a:cxnSpLocks noChangeShapeType="1"/>
          </p:cNvCxnSpPr>
          <p:nvPr/>
        </p:nvCxnSpPr>
        <p:spPr bwMode="auto">
          <a:xfrm rot="10800000">
            <a:off x="4283623" y="2969617"/>
            <a:ext cx="997990" cy="948929"/>
          </a:xfrm>
          <a:prstGeom prst="curvedConnector3">
            <a:avLst>
              <a:gd name="adj1" fmla="val 50000"/>
            </a:avLst>
          </a:prstGeom>
          <a:noFill/>
          <a:ln w="38100">
            <a:solidFill>
              <a:srgbClr val="C00000"/>
            </a:solidFill>
            <a:round/>
            <a:tailEnd type="triangle" w="med" len="me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1"/>
                                        </p:tgtEl>
                                        <p:attrNameLst>
                                          <p:attrName>style.visibility</p:attrName>
                                        </p:attrNameLst>
                                      </p:cBhvr>
                                      <p:to>
                                        <p:strVal val="visible"/>
                                      </p:to>
                                    </p:set>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241753"/>
                                        </p:tgtEl>
                                        <p:attrNameLst>
                                          <p:attrName>style.visibility</p:attrName>
                                        </p:attrNameLst>
                                      </p:cBhvr>
                                      <p:to>
                                        <p:strVal val="visible"/>
                                      </p:to>
                                    </p:set>
                                    <p:anim calcmode="lin" valueType="num">
                                      <p:cBhvr>
                                        <p:cTn id="14" dur="500" fill="hold"/>
                                        <p:tgtEl>
                                          <p:spTgt spid="241753"/>
                                        </p:tgtEl>
                                        <p:attrNameLst>
                                          <p:attrName>ppt_x</p:attrName>
                                        </p:attrNameLst>
                                      </p:cBhvr>
                                      <p:tavLst>
                                        <p:tav tm="0">
                                          <p:val>
                                            <p:strVal val="#ppt_x-#ppt_w/2"/>
                                          </p:val>
                                        </p:tav>
                                        <p:tav tm="100000">
                                          <p:val>
                                            <p:strVal val="#ppt_x"/>
                                          </p:val>
                                        </p:tav>
                                      </p:tavLst>
                                    </p:anim>
                                    <p:anim calcmode="lin" valueType="num">
                                      <p:cBhvr>
                                        <p:cTn id="15" dur="500" fill="hold"/>
                                        <p:tgtEl>
                                          <p:spTgt spid="241753"/>
                                        </p:tgtEl>
                                        <p:attrNameLst>
                                          <p:attrName>ppt_y</p:attrName>
                                        </p:attrNameLst>
                                      </p:cBhvr>
                                      <p:tavLst>
                                        <p:tav tm="0">
                                          <p:val>
                                            <p:strVal val="#ppt_y"/>
                                          </p:val>
                                        </p:tav>
                                        <p:tav tm="100000">
                                          <p:val>
                                            <p:strVal val="#ppt_y"/>
                                          </p:val>
                                        </p:tav>
                                      </p:tavLst>
                                    </p:anim>
                                    <p:anim calcmode="lin" valueType="num">
                                      <p:cBhvr>
                                        <p:cTn id="16" dur="500" fill="hold"/>
                                        <p:tgtEl>
                                          <p:spTgt spid="241753"/>
                                        </p:tgtEl>
                                        <p:attrNameLst>
                                          <p:attrName>ppt_w</p:attrName>
                                        </p:attrNameLst>
                                      </p:cBhvr>
                                      <p:tavLst>
                                        <p:tav tm="0">
                                          <p:val>
                                            <p:fltVal val="0"/>
                                          </p:val>
                                        </p:tav>
                                        <p:tav tm="100000">
                                          <p:val>
                                            <p:strVal val="#ppt_w"/>
                                          </p:val>
                                        </p:tav>
                                      </p:tavLst>
                                    </p:anim>
                                    <p:anim calcmode="lin" valueType="num">
                                      <p:cBhvr>
                                        <p:cTn id="17" dur="500" fill="hold"/>
                                        <p:tgtEl>
                                          <p:spTgt spid="241753"/>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2418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7" presetClass="entr" presetSubtype="1" fill="hold" nodeType="clickEffect">
                                  <p:stCondLst>
                                    <p:cond delay="0"/>
                                  </p:stCondLst>
                                  <p:childTnLst>
                                    <p:set>
                                      <p:cBhvr>
                                        <p:cTn id="25" dur="1" fill="hold">
                                          <p:stCondLst>
                                            <p:cond delay="0"/>
                                          </p:stCondLst>
                                        </p:cTn>
                                        <p:tgtEl>
                                          <p:spTgt spid="241799"/>
                                        </p:tgtEl>
                                        <p:attrNameLst>
                                          <p:attrName>style.visibility</p:attrName>
                                        </p:attrNameLst>
                                      </p:cBhvr>
                                      <p:to>
                                        <p:strVal val="visible"/>
                                      </p:to>
                                    </p:set>
                                    <p:anim calcmode="lin" valueType="num">
                                      <p:cBhvr>
                                        <p:cTn id="26" dur="500" fill="hold"/>
                                        <p:tgtEl>
                                          <p:spTgt spid="241799"/>
                                        </p:tgtEl>
                                        <p:attrNameLst>
                                          <p:attrName>ppt_x</p:attrName>
                                        </p:attrNameLst>
                                      </p:cBhvr>
                                      <p:tavLst>
                                        <p:tav tm="0">
                                          <p:val>
                                            <p:strVal val="#ppt_x"/>
                                          </p:val>
                                        </p:tav>
                                        <p:tav tm="100000">
                                          <p:val>
                                            <p:strVal val="#ppt_x"/>
                                          </p:val>
                                        </p:tav>
                                      </p:tavLst>
                                    </p:anim>
                                    <p:anim calcmode="lin" valueType="num">
                                      <p:cBhvr>
                                        <p:cTn id="27" dur="500" fill="hold"/>
                                        <p:tgtEl>
                                          <p:spTgt spid="241799"/>
                                        </p:tgtEl>
                                        <p:attrNameLst>
                                          <p:attrName>ppt_y</p:attrName>
                                        </p:attrNameLst>
                                      </p:cBhvr>
                                      <p:tavLst>
                                        <p:tav tm="0">
                                          <p:val>
                                            <p:strVal val="#ppt_y-#ppt_h/2"/>
                                          </p:val>
                                        </p:tav>
                                        <p:tav tm="100000">
                                          <p:val>
                                            <p:strVal val="#ppt_y"/>
                                          </p:val>
                                        </p:tav>
                                      </p:tavLst>
                                    </p:anim>
                                    <p:anim calcmode="lin" valueType="num">
                                      <p:cBhvr>
                                        <p:cTn id="28" dur="500" fill="hold"/>
                                        <p:tgtEl>
                                          <p:spTgt spid="241799"/>
                                        </p:tgtEl>
                                        <p:attrNameLst>
                                          <p:attrName>ppt_w</p:attrName>
                                        </p:attrNameLst>
                                      </p:cBhvr>
                                      <p:tavLst>
                                        <p:tav tm="0">
                                          <p:val>
                                            <p:strVal val="#ppt_w"/>
                                          </p:val>
                                        </p:tav>
                                        <p:tav tm="100000">
                                          <p:val>
                                            <p:strVal val="#ppt_w"/>
                                          </p:val>
                                        </p:tav>
                                      </p:tavLst>
                                    </p:anim>
                                    <p:anim calcmode="lin" valueType="num">
                                      <p:cBhvr>
                                        <p:cTn id="29" dur="500" fill="hold"/>
                                        <p:tgtEl>
                                          <p:spTgt spid="241799"/>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241824"/>
                                        </p:tgtEl>
                                        <p:attrNameLst>
                                          <p:attrName>style.visibility</p:attrName>
                                        </p:attrNameLst>
                                      </p:cBhvr>
                                      <p:to>
                                        <p:strVal val="visible"/>
                                      </p:to>
                                    </p:set>
                                  </p:childTnLst>
                                </p:cTn>
                              </p:par>
                            </p:childTnLst>
                          </p:cTn>
                        </p:par>
                        <p:par>
                          <p:cTn id="34" fill="hold">
                            <p:stCondLst>
                              <p:cond delay="500"/>
                            </p:stCondLst>
                            <p:childTnLst>
                              <p:par>
                                <p:cTn id="35" presetID="17" presetClass="entr" presetSubtype="8"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ppt_x</p:attrName>
                                        </p:attrNameLst>
                                      </p:cBhvr>
                                      <p:tavLst>
                                        <p:tav tm="0">
                                          <p:val>
                                            <p:strVal val="#ppt_x-#ppt_w/2"/>
                                          </p:val>
                                        </p:tav>
                                        <p:tav tm="100000">
                                          <p:val>
                                            <p:strVal val="#ppt_x"/>
                                          </p:val>
                                        </p:tav>
                                      </p:tavLst>
                                    </p:anim>
                                    <p:anim calcmode="lin" valueType="num">
                                      <p:cBhvr>
                                        <p:cTn id="38" dur="500" fill="hold"/>
                                        <p:tgtEl>
                                          <p:spTgt spid="46"/>
                                        </p:tgtEl>
                                        <p:attrNameLst>
                                          <p:attrName>ppt_y</p:attrName>
                                        </p:attrNameLst>
                                      </p:cBhvr>
                                      <p:tavLst>
                                        <p:tav tm="0">
                                          <p:val>
                                            <p:strVal val="#ppt_y"/>
                                          </p:val>
                                        </p:tav>
                                        <p:tav tm="100000">
                                          <p:val>
                                            <p:strVal val="#ppt_y"/>
                                          </p:val>
                                        </p:tav>
                                      </p:tavLst>
                                    </p:anim>
                                    <p:anim calcmode="lin" valueType="num">
                                      <p:cBhvr>
                                        <p:cTn id="39" dur="500" fill="hold"/>
                                        <p:tgtEl>
                                          <p:spTgt spid="46"/>
                                        </p:tgtEl>
                                        <p:attrNameLst>
                                          <p:attrName>ppt_w</p:attrName>
                                        </p:attrNameLst>
                                      </p:cBhvr>
                                      <p:tavLst>
                                        <p:tav tm="0">
                                          <p:val>
                                            <p:fltVal val="0"/>
                                          </p:val>
                                        </p:tav>
                                        <p:tav tm="100000">
                                          <p:val>
                                            <p:strVal val="#ppt_w"/>
                                          </p:val>
                                        </p:tav>
                                      </p:tavLst>
                                    </p:anim>
                                    <p:anim calcmode="lin" valueType="num">
                                      <p:cBhvr>
                                        <p:cTn id="40" dur="500" fill="hold"/>
                                        <p:tgtEl>
                                          <p:spTgt spid="46"/>
                                        </p:tgtEl>
                                        <p:attrNameLst>
                                          <p:attrName>ppt_h</p:attrName>
                                        </p:attrNameLst>
                                      </p:cBhvr>
                                      <p:tavLst>
                                        <p:tav tm="0">
                                          <p:val>
                                            <p:strVal val="#ppt_h"/>
                                          </p:val>
                                        </p:tav>
                                        <p:tav tm="100000">
                                          <p:val>
                                            <p:strVal val="#ppt_h"/>
                                          </p:val>
                                        </p:tav>
                                      </p:tavLst>
                                    </p:anim>
                                  </p:childTnLst>
                                </p:cTn>
                              </p:par>
                            </p:childTnLst>
                          </p:cTn>
                        </p:par>
                        <p:par>
                          <p:cTn id="41" fill="hold">
                            <p:stCondLst>
                              <p:cond delay="1000"/>
                            </p:stCondLst>
                            <p:childTnLst>
                              <p:par>
                                <p:cTn id="42" presetID="17" presetClass="entr" presetSubtype="8" fill="hold" nodeType="afterEffect">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cBhvr>
                                        <p:cTn id="44" dur="500" fill="hold"/>
                                        <p:tgtEl>
                                          <p:spTgt spid="50"/>
                                        </p:tgtEl>
                                        <p:attrNameLst>
                                          <p:attrName>ppt_x</p:attrName>
                                        </p:attrNameLst>
                                      </p:cBhvr>
                                      <p:tavLst>
                                        <p:tav tm="0">
                                          <p:val>
                                            <p:strVal val="#ppt_x-#ppt_w/2"/>
                                          </p:val>
                                        </p:tav>
                                        <p:tav tm="100000">
                                          <p:val>
                                            <p:strVal val="#ppt_x"/>
                                          </p:val>
                                        </p:tav>
                                      </p:tavLst>
                                    </p:anim>
                                    <p:anim calcmode="lin" valueType="num">
                                      <p:cBhvr>
                                        <p:cTn id="45" dur="500" fill="hold"/>
                                        <p:tgtEl>
                                          <p:spTgt spid="50"/>
                                        </p:tgtEl>
                                        <p:attrNameLst>
                                          <p:attrName>ppt_y</p:attrName>
                                        </p:attrNameLst>
                                      </p:cBhvr>
                                      <p:tavLst>
                                        <p:tav tm="0">
                                          <p:val>
                                            <p:strVal val="#ppt_y"/>
                                          </p:val>
                                        </p:tav>
                                        <p:tav tm="100000">
                                          <p:val>
                                            <p:strVal val="#ppt_y"/>
                                          </p:val>
                                        </p:tav>
                                      </p:tavLst>
                                    </p:anim>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strVal val="#ppt_h"/>
                                          </p:val>
                                        </p:tav>
                                        <p:tav tm="100000">
                                          <p:val>
                                            <p:strVal val="#ppt_h"/>
                                          </p:val>
                                        </p:tav>
                                      </p:tavLst>
                                    </p:anim>
                                  </p:childTnLst>
                                </p:cTn>
                              </p:par>
                            </p:childTnLst>
                          </p:cTn>
                        </p:par>
                        <p:par>
                          <p:cTn id="48" fill="hold">
                            <p:stCondLst>
                              <p:cond delay="1500"/>
                            </p:stCondLst>
                            <p:childTnLst>
                              <p:par>
                                <p:cTn id="49" presetID="17" presetClass="entr" presetSubtype="8"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p:cTn id="51" dur="500" fill="hold"/>
                                        <p:tgtEl>
                                          <p:spTgt spid="53"/>
                                        </p:tgtEl>
                                        <p:attrNameLst>
                                          <p:attrName>ppt_x</p:attrName>
                                        </p:attrNameLst>
                                      </p:cBhvr>
                                      <p:tavLst>
                                        <p:tav tm="0">
                                          <p:val>
                                            <p:strVal val="#ppt_x-#ppt_w/2"/>
                                          </p:val>
                                        </p:tav>
                                        <p:tav tm="100000">
                                          <p:val>
                                            <p:strVal val="#ppt_x"/>
                                          </p:val>
                                        </p:tav>
                                      </p:tavLst>
                                    </p:anim>
                                    <p:anim calcmode="lin" valueType="num">
                                      <p:cBhvr>
                                        <p:cTn id="52" dur="500" fill="hold"/>
                                        <p:tgtEl>
                                          <p:spTgt spid="53"/>
                                        </p:tgtEl>
                                        <p:attrNameLst>
                                          <p:attrName>ppt_y</p:attrName>
                                        </p:attrNameLst>
                                      </p:cBhvr>
                                      <p:tavLst>
                                        <p:tav tm="0">
                                          <p:val>
                                            <p:strVal val="#ppt_y"/>
                                          </p:val>
                                        </p:tav>
                                        <p:tav tm="100000">
                                          <p:val>
                                            <p:strVal val="#ppt_y"/>
                                          </p:val>
                                        </p:tav>
                                      </p:tavLst>
                                    </p:anim>
                                    <p:anim calcmode="lin" valueType="num">
                                      <p:cBhvr>
                                        <p:cTn id="53" dur="500" fill="hold"/>
                                        <p:tgtEl>
                                          <p:spTgt spid="53"/>
                                        </p:tgtEl>
                                        <p:attrNameLst>
                                          <p:attrName>ppt_w</p:attrName>
                                        </p:attrNameLst>
                                      </p:cBhvr>
                                      <p:tavLst>
                                        <p:tav tm="0">
                                          <p:val>
                                            <p:fltVal val="0"/>
                                          </p:val>
                                        </p:tav>
                                        <p:tav tm="100000">
                                          <p:val>
                                            <p:strVal val="#ppt_w"/>
                                          </p:val>
                                        </p:tav>
                                      </p:tavLst>
                                    </p:anim>
                                    <p:anim calcmode="lin" valueType="num">
                                      <p:cBhvr>
                                        <p:cTn id="54" dur="500" fill="hold"/>
                                        <p:tgtEl>
                                          <p:spTgt spid="5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F1F0C784-A93B-4AF9-AA22-08E324EFCA96}" type="slidenum">
              <a:rPr lang="en-US" altLang="zh-CN" sz="1400"/>
            </a:fld>
            <a:endParaRPr lang="en-US" altLang="zh-CN" sz="1400"/>
          </a:p>
        </p:txBody>
      </p:sp>
      <p:sp>
        <p:nvSpPr>
          <p:cNvPr id="138243" name="Text Box 2"/>
          <p:cNvSpPr txBox="1">
            <a:spLocks noChangeArrowheads="1"/>
          </p:cNvSpPr>
          <p:nvPr/>
        </p:nvSpPr>
        <p:spPr bwMode="auto">
          <a:xfrm>
            <a:off x="1981200" y="381001"/>
            <a:ext cx="84978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FontTx/>
              <a:buNone/>
            </a:pPr>
            <a:r>
              <a:rPr kumimoji="1" lang="en-US" altLang="zh-CN" sz="2800" b="1" dirty="0">
                <a:solidFill>
                  <a:schemeClr val="accent2"/>
                </a:solidFill>
                <a:latin typeface="微软雅黑" panose="020B0503020204020204" pitchFamily="34" charset="-122"/>
                <a:ea typeface="微软雅黑" panose="020B0503020204020204" pitchFamily="34" charset="-122"/>
              </a:rPr>
              <a:t>3</a:t>
            </a:r>
            <a:r>
              <a:rPr kumimoji="1" lang="zh-CN" altLang="en-US" sz="2800" b="1" dirty="0">
                <a:solidFill>
                  <a:schemeClr val="accent2"/>
                </a:solidFill>
                <a:latin typeface="微软雅黑" panose="020B0503020204020204" pitchFamily="34" charset="-122"/>
                <a:ea typeface="微软雅黑" panose="020B0503020204020204" pitchFamily="34" charset="-122"/>
              </a:rPr>
              <a:t>、设备分配时应考虑的因素</a:t>
            </a:r>
            <a:endParaRPr kumimoji="1"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38244" name="Rectangle 5"/>
          <p:cNvSpPr>
            <a:spLocks noChangeArrowheads="1"/>
          </p:cNvSpPr>
          <p:nvPr/>
        </p:nvSpPr>
        <p:spPr bwMode="auto">
          <a:xfrm>
            <a:off x="838200" y="1371601"/>
            <a:ext cx="10896600" cy="42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har char="•"/>
              <a:defRPr sz="3200">
                <a:solidFill>
                  <a:schemeClr val="tx1"/>
                </a:solidFill>
                <a:latin typeface="Arial" panose="020B0604020202020204" pitchFamily="34" charset="0"/>
                <a:ea typeface="宋体" pitchFamily="2" charset="-122"/>
              </a:defRPr>
            </a:lvl1pPr>
            <a:lvl2pPr marL="914400" indent="-45720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buSzPct val="70000"/>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）设备的固有属性</a:t>
            </a:r>
            <a:endParaRPr lang="zh-CN" altLang="en-US" sz="2400" dirty="0">
              <a:latin typeface="微软雅黑" panose="020B0503020204020204" pitchFamily="34" charset="-122"/>
              <a:ea typeface="微软雅黑" panose="020B0503020204020204" pitchFamily="34" charset="-122"/>
            </a:endParaRPr>
          </a:p>
          <a:p>
            <a:pPr lvl="1">
              <a:lnSpc>
                <a:spcPct val="120000"/>
              </a:lnSpc>
              <a:buClr>
                <a:schemeClr val="accent2"/>
              </a:buClr>
              <a:buFont typeface="Wingdings" panose="05000000000000000000" pitchFamily="2" charset="2"/>
              <a:buChar char="ü"/>
            </a:pPr>
            <a:r>
              <a:rPr lang="zh-CN" altLang="en-US" sz="2000" dirty="0">
                <a:solidFill>
                  <a:srgbClr val="FF0000"/>
                </a:solidFill>
                <a:latin typeface="微软雅黑" panose="020B0503020204020204" pitchFamily="34" charset="-122"/>
                <a:ea typeface="微软雅黑" panose="020B0503020204020204" pitchFamily="34" charset="-122"/>
              </a:rPr>
              <a:t>独占性。</a:t>
            </a:r>
            <a:r>
              <a:rPr lang="zh-CN" altLang="en-US" sz="2000" dirty="0">
                <a:latin typeface="微软雅黑" panose="020B0503020204020204" pitchFamily="34" charset="-122"/>
                <a:ea typeface="微软雅黑" panose="020B0503020204020204" pitchFamily="34" charset="-122"/>
              </a:rPr>
              <a:t>独占设备是不能同时共用的设备，即在一段时间内，该设备只允许一个进程独占。临界资源</a:t>
            </a:r>
            <a:endParaRPr lang="zh-CN" altLang="en-US" sz="2000" dirty="0">
              <a:latin typeface="微软雅黑" panose="020B0503020204020204" pitchFamily="34" charset="-122"/>
              <a:ea typeface="微软雅黑" panose="020B0503020204020204" pitchFamily="34" charset="-122"/>
            </a:endParaRPr>
          </a:p>
          <a:p>
            <a:pPr lvl="1">
              <a:lnSpc>
                <a:spcPct val="120000"/>
              </a:lnSpc>
              <a:buClr>
                <a:schemeClr val="accent2"/>
              </a:buClr>
              <a:buFont typeface="Wingdings" panose="05000000000000000000" pitchFamily="2" charset="2"/>
              <a:buChar char="ü"/>
            </a:pPr>
            <a:r>
              <a:rPr lang="zh-CN" altLang="en-US" sz="2000" dirty="0">
                <a:solidFill>
                  <a:srgbClr val="FF0000"/>
                </a:solidFill>
                <a:latin typeface="微软雅黑" panose="020B0503020204020204" pitchFamily="34" charset="-122"/>
                <a:ea typeface="微软雅黑" panose="020B0503020204020204" pitchFamily="34" charset="-122"/>
              </a:rPr>
              <a:t>共享性。</a:t>
            </a:r>
            <a:r>
              <a:rPr lang="zh-CN" altLang="en-US" sz="2000" dirty="0">
                <a:latin typeface="微软雅黑" panose="020B0503020204020204" pitchFamily="34" charset="-122"/>
                <a:ea typeface="微软雅黑" panose="020B0503020204020204" pitchFamily="34" charset="-122"/>
              </a:rPr>
              <a:t>允许多个进程同时共享</a:t>
            </a:r>
            <a:endParaRPr lang="zh-CN" altLang="en-US" sz="2000" dirty="0">
              <a:latin typeface="微软雅黑" panose="020B0503020204020204" pitchFamily="34" charset="-122"/>
              <a:ea typeface="微软雅黑" panose="020B0503020204020204" pitchFamily="34" charset="-122"/>
            </a:endParaRPr>
          </a:p>
          <a:p>
            <a:pPr lvl="1">
              <a:lnSpc>
                <a:spcPct val="120000"/>
              </a:lnSpc>
              <a:buClr>
                <a:schemeClr val="accent2"/>
              </a:buClr>
              <a:buFont typeface="Wingdings" panose="05000000000000000000" pitchFamily="2" charset="2"/>
              <a:buChar char="ü"/>
            </a:pPr>
            <a:r>
              <a:rPr lang="zh-CN" altLang="en-US" sz="2000" dirty="0">
                <a:solidFill>
                  <a:srgbClr val="FF0000"/>
                </a:solidFill>
                <a:latin typeface="微软雅黑" panose="020B0503020204020204" pitchFamily="34" charset="-122"/>
                <a:ea typeface="微软雅黑" panose="020B0503020204020204" pitchFamily="34" charset="-122"/>
              </a:rPr>
              <a:t>可虚拟性。</a:t>
            </a:r>
            <a:r>
              <a:rPr lang="zh-CN" altLang="en-US" sz="2000" dirty="0">
                <a:latin typeface="微软雅黑" panose="020B0503020204020204" pitchFamily="34" charset="-122"/>
                <a:ea typeface="微软雅黑" panose="020B0503020204020204" pitchFamily="34" charset="-122"/>
              </a:rPr>
              <a:t>虚拟设备是利用某种技术把独占设备改造成可由多个进程共享的设备</a:t>
            </a:r>
            <a:endParaRPr lang="zh-CN" altLang="en-US" sz="2000" dirty="0">
              <a:latin typeface="微软雅黑" panose="020B0503020204020204" pitchFamily="34" charset="-122"/>
              <a:ea typeface="微软雅黑" panose="020B0503020204020204" pitchFamily="34" charset="-122"/>
            </a:endParaRPr>
          </a:p>
          <a:p>
            <a:pPr>
              <a:buSzPct val="70000"/>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）设备分配算法</a:t>
            </a:r>
            <a:endParaRPr lang="zh-CN" altLang="en-US" sz="2400" dirty="0">
              <a:latin typeface="微软雅黑" panose="020B0503020204020204" pitchFamily="34" charset="-122"/>
              <a:ea typeface="微软雅黑" panose="020B0503020204020204" pitchFamily="34" charset="-122"/>
            </a:endParaRPr>
          </a:p>
          <a:p>
            <a:pPr lvl="1">
              <a:buClr>
                <a:schemeClr val="accent2"/>
              </a:buClr>
              <a:buFont typeface="Wingdings" panose="05000000000000000000" pitchFamily="2" charset="2"/>
              <a:buChar char="ü"/>
            </a:pPr>
            <a:r>
              <a:rPr lang="zh-CN" altLang="en-US" sz="2000" dirty="0">
                <a:solidFill>
                  <a:schemeClr val="accent2"/>
                </a:solidFill>
                <a:latin typeface="微软雅黑" panose="020B0503020204020204" pitchFamily="34" charset="-122"/>
                <a:ea typeface="微软雅黑" panose="020B0503020204020204" pitchFamily="34" charset="-122"/>
              </a:rPr>
              <a:t>先来先服务</a:t>
            </a:r>
            <a:endParaRPr lang="zh-CN" altLang="en-US" sz="2000" dirty="0">
              <a:solidFill>
                <a:schemeClr val="accent2"/>
              </a:solidFill>
              <a:latin typeface="微软雅黑" panose="020B0503020204020204" pitchFamily="34" charset="-122"/>
              <a:ea typeface="微软雅黑" panose="020B0503020204020204" pitchFamily="34" charset="-122"/>
            </a:endParaRPr>
          </a:p>
          <a:p>
            <a:pPr lvl="1">
              <a:buClr>
                <a:schemeClr val="accent2"/>
              </a:buClr>
              <a:buFont typeface="Wingdings" panose="05000000000000000000" pitchFamily="2" charset="2"/>
              <a:buChar char="ü"/>
            </a:pPr>
            <a:r>
              <a:rPr lang="zh-CN" altLang="en-US" sz="2000" dirty="0">
                <a:solidFill>
                  <a:schemeClr val="accent2"/>
                </a:solidFill>
                <a:latin typeface="微软雅黑" panose="020B0503020204020204" pitchFamily="34" charset="-122"/>
                <a:ea typeface="微软雅黑" panose="020B0503020204020204" pitchFamily="34" charset="-122"/>
              </a:rPr>
              <a:t>优先级高者优先</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ABD96C99-1652-4840-88B4-725D817C1631}" type="slidenum">
              <a:rPr lang="en-US" altLang="zh-CN" sz="1400"/>
            </a:fld>
            <a:endParaRPr lang="en-US" altLang="zh-CN" sz="1400"/>
          </a:p>
        </p:txBody>
      </p:sp>
      <p:sp>
        <p:nvSpPr>
          <p:cNvPr id="139267" name="Rectangle 4"/>
          <p:cNvSpPr>
            <a:spLocks noChangeArrowheads="1"/>
          </p:cNvSpPr>
          <p:nvPr/>
        </p:nvSpPr>
        <p:spPr bwMode="auto">
          <a:xfrm>
            <a:off x="762000" y="1066801"/>
            <a:ext cx="10744200" cy="50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buSzPct val="70000"/>
              <a:buFont typeface="Wingdings" panose="05000000000000000000" pitchFamily="2" charset="2"/>
              <a:buNone/>
            </a:pPr>
            <a:endParaRPr lang="en-US" altLang="zh-CN" sz="1800" dirty="0">
              <a:solidFill>
                <a:schemeClr val="accent2"/>
              </a:solidFill>
              <a:latin typeface="微软雅黑" panose="020B0503020204020204" pitchFamily="34" charset="-122"/>
              <a:ea typeface="微软雅黑" panose="020B0503020204020204" pitchFamily="34" charset="-122"/>
            </a:endParaRPr>
          </a:p>
          <a:p>
            <a:pPr>
              <a:buSzPct val="70000"/>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）设备分配中的安全性</a:t>
            </a:r>
            <a:endParaRPr lang="zh-CN" altLang="en-US" sz="2400" dirty="0">
              <a:latin typeface="微软雅黑" panose="020B0503020204020204" pitchFamily="34" charset="-122"/>
              <a:ea typeface="微软雅黑" panose="020B0503020204020204" pitchFamily="34" charset="-122"/>
            </a:endParaRPr>
          </a:p>
          <a:p>
            <a:pPr lvl="1">
              <a:buClr>
                <a:schemeClr val="accent2"/>
              </a:buClr>
              <a:buFont typeface="Wingdings" panose="05000000000000000000" pitchFamily="2" charset="2"/>
              <a:buChar char="ü"/>
            </a:pPr>
            <a:r>
              <a:rPr lang="zh-CN" altLang="en-US" sz="2000" dirty="0">
                <a:solidFill>
                  <a:schemeClr val="accent2"/>
                </a:solidFill>
                <a:latin typeface="微软雅黑" panose="020B0503020204020204" pitchFamily="34" charset="-122"/>
                <a:ea typeface="微软雅黑" panose="020B0503020204020204" pitchFamily="34" charset="-122"/>
              </a:rPr>
              <a:t>安全分配方式</a:t>
            </a:r>
            <a:endParaRPr lang="zh-CN" altLang="en-US" sz="2000" dirty="0">
              <a:solidFill>
                <a:schemeClr val="accent2"/>
              </a:solidFill>
              <a:latin typeface="微软雅黑" panose="020B0503020204020204" pitchFamily="34" charset="-122"/>
              <a:ea typeface="微软雅黑" panose="020B0503020204020204" pitchFamily="34" charset="-122"/>
            </a:endParaRPr>
          </a:p>
          <a:p>
            <a:pPr lvl="2">
              <a:buClr>
                <a:srgbClr val="33CCFF"/>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每当进程发出</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请求后，便进入阻塞状态，</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操作完成后唤醒</a:t>
            </a:r>
            <a:endParaRPr lang="zh-CN" altLang="en-US" sz="2000" dirty="0">
              <a:latin typeface="微软雅黑" panose="020B0503020204020204" pitchFamily="34" charset="-122"/>
              <a:ea typeface="微软雅黑" panose="020B0503020204020204" pitchFamily="34" charset="-122"/>
            </a:endParaRPr>
          </a:p>
          <a:p>
            <a:pPr lvl="2">
              <a:buClr>
                <a:srgbClr val="33CCFF"/>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摒弃了“请求和保持”条件，不会产生死锁</a:t>
            </a:r>
            <a:endParaRPr lang="zh-CN" altLang="en-US" sz="2000" dirty="0">
              <a:latin typeface="微软雅黑" panose="020B0503020204020204" pitchFamily="34" charset="-122"/>
              <a:ea typeface="微软雅黑" panose="020B0503020204020204" pitchFamily="34" charset="-122"/>
            </a:endParaRPr>
          </a:p>
          <a:p>
            <a:pPr lvl="2">
              <a:buClr>
                <a:srgbClr val="33CCFF"/>
              </a:buClr>
              <a:buFont typeface="Wingdings" panose="05000000000000000000" pitchFamily="2" charset="2"/>
              <a:buChar char="Ø"/>
            </a:pPr>
            <a:r>
              <a:rPr lang="zh-CN" altLang="en-US" sz="2000" dirty="0">
                <a:solidFill>
                  <a:schemeClr val="hlink"/>
                </a:solidFill>
                <a:latin typeface="微软雅黑" panose="020B0503020204020204" pitchFamily="34" charset="-122"/>
                <a:ea typeface="微软雅黑" panose="020B0503020204020204" pitchFamily="34" charset="-122"/>
              </a:rPr>
              <a:t>缺点</a:t>
            </a:r>
            <a:r>
              <a:rPr lang="zh-CN" altLang="en-US" sz="2000" dirty="0">
                <a:latin typeface="微软雅黑" panose="020B0503020204020204" pitchFamily="34" charset="-122"/>
                <a:ea typeface="微软雅黑" panose="020B0503020204020204" pitchFamily="34" charset="-122"/>
              </a:rPr>
              <a:t>：进程进展缓慢，即</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设备串行工作的</a:t>
            </a:r>
            <a:endParaRPr lang="zh-CN" altLang="en-US" sz="2000" dirty="0">
              <a:latin typeface="微软雅黑" panose="020B0503020204020204" pitchFamily="34" charset="-122"/>
              <a:ea typeface="微软雅黑" panose="020B0503020204020204" pitchFamily="34" charset="-122"/>
            </a:endParaRPr>
          </a:p>
          <a:p>
            <a:pPr lvl="1">
              <a:buClr>
                <a:schemeClr val="accent2"/>
              </a:buClr>
              <a:buFont typeface="Wingdings" panose="05000000000000000000" pitchFamily="2" charset="2"/>
              <a:buChar char="ü"/>
            </a:pPr>
            <a:r>
              <a:rPr lang="zh-CN" altLang="en-US" sz="2000" dirty="0">
                <a:solidFill>
                  <a:schemeClr val="accent2"/>
                </a:solidFill>
                <a:latin typeface="微软雅黑" panose="020B0503020204020204" pitchFamily="34" charset="-122"/>
                <a:ea typeface="微软雅黑" panose="020B0503020204020204" pitchFamily="34" charset="-122"/>
              </a:rPr>
              <a:t>不安全分配方式</a:t>
            </a:r>
            <a:r>
              <a:rPr lang="zh-CN" altLang="en-US"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a:p>
            <a:pPr lvl="2">
              <a:buClr>
                <a:srgbClr val="33CCFF"/>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进程发出</a:t>
            </a: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请求后仍继续运行</a:t>
            </a:r>
            <a:endParaRPr lang="zh-CN" altLang="en-US" sz="2000" dirty="0">
              <a:latin typeface="微软雅黑" panose="020B0503020204020204" pitchFamily="34" charset="-122"/>
              <a:ea typeface="微软雅黑" panose="020B0503020204020204" pitchFamily="34" charset="-122"/>
            </a:endParaRPr>
          </a:p>
          <a:p>
            <a:pPr lvl="2">
              <a:buClr>
                <a:srgbClr val="33CCFF"/>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可操作多个设备</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推进迅速</a:t>
            </a:r>
            <a:endParaRPr lang="zh-CN" altLang="en-US" sz="2000" dirty="0">
              <a:latin typeface="微软雅黑" panose="020B0503020204020204" pitchFamily="34" charset="-122"/>
              <a:ea typeface="微软雅黑" panose="020B0503020204020204" pitchFamily="34" charset="-122"/>
            </a:endParaRPr>
          </a:p>
          <a:p>
            <a:pPr lvl="2">
              <a:buClr>
                <a:srgbClr val="33CCFF"/>
              </a:buClr>
              <a:buFont typeface="Wingdings" panose="05000000000000000000" pitchFamily="2" charset="2"/>
              <a:buChar char="Ø"/>
            </a:pPr>
            <a:r>
              <a:rPr lang="zh-CN" altLang="en-US" sz="2000" dirty="0">
                <a:solidFill>
                  <a:schemeClr val="hlink"/>
                </a:solidFill>
                <a:latin typeface="微软雅黑" panose="020B0503020204020204" pitchFamily="34" charset="-122"/>
                <a:ea typeface="微软雅黑" panose="020B0503020204020204" pitchFamily="34" charset="-122"/>
              </a:rPr>
              <a:t>缺点</a:t>
            </a:r>
            <a:r>
              <a:rPr lang="zh-CN" altLang="en-US" sz="2000" dirty="0">
                <a:latin typeface="微软雅黑" panose="020B0503020204020204" pitchFamily="34" charset="-122"/>
                <a:ea typeface="微软雅黑" panose="020B0503020204020204" pitchFamily="34" charset="-122"/>
              </a:rPr>
              <a:t>：不安全，具备“请求和保持”条件，可能死锁</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0860B533-DDEA-419C-BA55-72AC509C8BC4}" type="slidenum">
              <a:rPr lang="en-US" altLang="zh-CN" sz="1400"/>
            </a:fld>
            <a:endParaRPr lang="en-US" altLang="zh-CN" sz="1400"/>
          </a:p>
        </p:txBody>
      </p:sp>
      <p:sp>
        <p:nvSpPr>
          <p:cNvPr id="141315" name="Rectangle 4"/>
          <p:cNvSpPr>
            <a:spLocks noChangeArrowheads="1"/>
          </p:cNvSpPr>
          <p:nvPr/>
        </p:nvSpPr>
        <p:spPr bwMode="auto">
          <a:xfrm>
            <a:off x="1066800" y="1363444"/>
            <a:ext cx="8193087"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buSzPct val="70000"/>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设备分配程序的改进</a:t>
            </a:r>
            <a:endParaRPr lang="zh-CN" altLang="en-US" sz="2800" dirty="0">
              <a:latin typeface="微软雅黑" panose="020B0503020204020204" pitchFamily="34" charset="-122"/>
              <a:ea typeface="微软雅黑" panose="020B0503020204020204" pitchFamily="34" charset="-122"/>
            </a:endParaRPr>
          </a:p>
          <a:p>
            <a:pPr lvl="1">
              <a:lnSpc>
                <a:spcPct val="120000"/>
              </a:lnSpc>
              <a:buClr>
                <a:srgbClr val="33CCFF"/>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基本分配程序的</a:t>
            </a:r>
            <a:r>
              <a:rPr lang="zh-CN" altLang="en-US" sz="2400" dirty="0">
                <a:solidFill>
                  <a:schemeClr val="hlink"/>
                </a:solidFill>
                <a:latin typeface="微软雅黑" panose="020B0503020204020204" pitchFamily="34" charset="-122"/>
                <a:ea typeface="微软雅黑" panose="020B0503020204020204" pitchFamily="34" charset="-122"/>
              </a:rPr>
              <a:t>问题</a:t>
            </a:r>
            <a:endParaRPr lang="zh-CN" altLang="en-US" sz="2400" dirty="0">
              <a:solidFill>
                <a:schemeClr val="hlink"/>
              </a:solidFill>
              <a:latin typeface="微软雅黑" panose="020B0503020204020204" pitchFamily="34" charset="-122"/>
              <a:ea typeface="微软雅黑" panose="020B0503020204020204" pitchFamily="34" charset="-122"/>
            </a:endParaRPr>
          </a:p>
          <a:p>
            <a:pPr lvl="2">
              <a:lnSpc>
                <a:spcPct val="120000"/>
              </a:lnSpc>
              <a:buClr>
                <a:srgbClr val="33CCFF"/>
              </a:buClr>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进程以物理设备名提出</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请求，无设备独立性。</a:t>
            </a:r>
            <a:endParaRPr lang="zh-CN" altLang="en-US" dirty="0">
              <a:latin typeface="微软雅黑" panose="020B0503020204020204" pitchFamily="34" charset="-122"/>
              <a:ea typeface="微软雅黑" panose="020B0503020204020204" pitchFamily="34" charset="-122"/>
            </a:endParaRPr>
          </a:p>
          <a:p>
            <a:pPr lvl="2">
              <a:lnSpc>
                <a:spcPct val="120000"/>
              </a:lnSpc>
              <a:buClr>
                <a:srgbClr val="33CCFF"/>
              </a:buClr>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采用单通路</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系统结构，容易产生瓶颈。</a:t>
            </a:r>
            <a:endParaRPr lang="zh-CN" altLang="en-US" dirty="0">
              <a:latin typeface="微软雅黑" panose="020B0503020204020204" pitchFamily="34" charset="-122"/>
              <a:ea typeface="微软雅黑" panose="020B0503020204020204" pitchFamily="34" charset="-122"/>
            </a:endParaRPr>
          </a:p>
          <a:p>
            <a:pPr lvl="1">
              <a:lnSpc>
                <a:spcPct val="120000"/>
              </a:lnSpc>
              <a:buClr>
                <a:srgbClr val="33CCFF"/>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改进方案</a:t>
            </a:r>
            <a:endParaRPr lang="zh-CN" altLang="en-US" sz="2400" dirty="0">
              <a:latin typeface="微软雅黑" panose="020B0503020204020204" pitchFamily="34" charset="-122"/>
              <a:ea typeface="微软雅黑" panose="020B0503020204020204" pitchFamily="34" charset="-122"/>
            </a:endParaRPr>
          </a:p>
          <a:p>
            <a:pPr lvl="2">
              <a:lnSpc>
                <a:spcPct val="120000"/>
              </a:lnSpc>
              <a:buClr>
                <a:srgbClr val="33CCFF"/>
              </a:buClr>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增加设备独立性。 </a:t>
            </a:r>
            <a:endParaRPr lang="zh-CN" altLang="en-US" dirty="0">
              <a:latin typeface="微软雅黑" panose="020B0503020204020204" pitchFamily="34" charset="-122"/>
              <a:ea typeface="微软雅黑" panose="020B0503020204020204" pitchFamily="34" charset="-122"/>
            </a:endParaRPr>
          </a:p>
          <a:p>
            <a:pPr lvl="2">
              <a:lnSpc>
                <a:spcPct val="120000"/>
              </a:lnSpc>
              <a:buClr>
                <a:srgbClr val="33CCFF"/>
              </a:buClr>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考虑多通路情况。</a:t>
            </a:r>
            <a:endParaRPr lang="zh-CN" altLang="en-US" dirty="0">
              <a:latin typeface="微软雅黑" panose="020B0503020204020204" pitchFamily="34" charset="-122"/>
              <a:ea typeface="微软雅黑" panose="020B0503020204020204" pitchFamily="34" charset="-122"/>
            </a:endParaRPr>
          </a:p>
          <a:p>
            <a:pPr>
              <a:buSzPct val="70000"/>
              <a:buFont typeface="Wingdings" panose="05000000000000000000" pitchFamily="2" charset="2"/>
              <a:buNone/>
            </a:pPr>
            <a:endParaRPr lang="en-US" altLang="zh-CN" sz="1800"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灯片编号占位符 5"/>
          <p:cNvSpPr>
            <a:spLocks noGrp="1"/>
          </p:cNvSpPr>
          <p:nvPr>
            <p:ph type="sldNum" sz="quarter" idx="11"/>
          </p:nvPr>
        </p:nvSpPr>
        <p:spPr>
          <a:xfrm>
            <a:off x="1981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l">
              <a:spcBef>
                <a:spcPct val="0"/>
              </a:spcBef>
              <a:buClrTx/>
              <a:buSzTx/>
              <a:buFontTx/>
              <a:buNone/>
            </a:pPr>
            <a:fld id="{5625ACB7-ED61-4A38-8E58-E9B94B493673}" type="slidenum">
              <a:rPr lang="en-US" altLang="zh-CN" sz="1200" b="0">
                <a:solidFill>
                  <a:schemeClr val="tx1"/>
                </a:solidFill>
              </a:rPr>
            </a:fld>
            <a:endParaRPr lang="en-US" altLang="zh-CN" sz="1200" b="0">
              <a:solidFill>
                <a:schemeClr val="tx1"/>
              </a:solidFill>
            </a:endParaRPr>
          </a:p>
        </p:txBody>
      </p:sp>
      <p:sp>
        <p:nvSpPr>
          <p:cNvPr id="41987" name="Rectangle 2"/>
          <p:cNvSpPr>
            <a:spLocks noGrp="1" noChangeArrowheads="1"/>
          </p:cNvSpPr>
          <p:nvPr>
            <p:ph type="title"/>
          </p:nvPr>
        </p:nvSpPr>
        <p:spPr>
          <a:xfrm>
            <a:off x="2667001" y="609601"/>
            <a:ext cx="6335713" cy="766763"/>
          </a:xfrm>
        </p:spPr>
        <p:txBody>
          <a:bodyPr/>
          <a:lstStyle/>
          <a:p>
            <a:pPr eaLnBrk="1" hangingPunct="1"/>
            <a:r>
              <a:rPr lang="zh-CN" altLang="en-US">
                <a:solidFill>
                  <a:srgbClr val="FF3300"/>
                </a:solidFill>
                <a:ea typeface="黑体" panose="02010609060101010101" pitchFamily="49" charset="-122"/>
              </a:rPr>
              <a:t>教学目的与要求</a:t>
            </a:r>
            <a:endParaRPr lang="zh-CN" altLang="en-US">
              <a:solidFill>
                <a:srgbClr val="FF3300"/>
              </a:solidFill>
              <a:ea typeface="黑体" panose="02010609060101010101" pitchFamily="49" charset="-122"/>
            </a:endParaRPr>
          </a:p>
        </p:txBody>
      </p:sp>
      <p:sp>
        <p:nvSpPr>
          <p:cNvPr id="41988" name="Rectangle 3"/>
          <p:cNvSpPr>
            <a:spLocks noGrp="1" noChangeArrowheads="1"/>
          </p:cNvSpPr>
          <p:nvPr>
            <p:ph type="body" idx="1"/>
          </p:nvPr>
        </p:nvSpPr>
        <p:spPr>
          <a:xfrm>
            <a:off x="2057401" y="1752600"/>
            <a:ext cx="7915275" cy="3024188"/>
          </a:xfrm>
        </p:spPr>
        <p:txBody>
          <a:bodyPr/>
          <a:lstStyle/>
          <a:p>
            <a:pPr eaLnBrk="1" hangingPunct="1"/>
            <a:r>
              <a:rPr lang="zh-CN" altLang="en-US">
                <a:latin typeface="楷体_GB2312" pitchFamily="49" charset="-122"/>
                <a:ea typeface="楷体_GB2312" pitchFamily="49" charset="-122"/>
              </a:rPr>
              <a:t>了解</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系统的硬件组成和控制方式。</a:t>
            </a:r>
            <a:endParaRPr lang="zh-CN" altLang="en-US">
              <a:latin typeface="楷体_GB2312" pitchFamily="49" charset="-122"/>
              <a:ea typeface="楷体_GB2312" pitchFamily="49" charset="-122"/>
            </a:endParaRPr>
          </a:p>
          <a:p>
            <a:pPr eaLnBrk="1" hangingPunct="1"/>
            <a:r>
              <a:rPr lang="zh-CN" altLang="en-US">
                <a:latin typeface="楷体_GB2312" pitchFamily="49" charset="-122"/>
                <a:ea typeface="楷体_GB2312" pitchFamily="49" charset="-122"/>
              </a:rPr>
              <a:t>掌握缓冲技术、</a:t>
            </a:r>
            <a:r>
              <a:rPr lang="en-US" altLang="zh-CN">
                <a:latin typeface="楷体_GB2312" pitchFamily="49" charset="-122"/>
                <a:ea typeface="楷体_GB2312" pitchFamily="49" charset="-122"/>
              </a:rPr>
              <a:t>SPOOLing</a:t>
            </a:r>
            <a:r>
              <a:rPr lang="zh-CN" altLang="en-US">
                <a:latin typeface="楷体_GB2312" pitchFamily="49" charset="-122"/>
                <a:ea typeface="楷体_GB2312" pitchFamily="49" charset="-122"/>
              </a:rPr>
              <a:t>技术。</a:t>
            </a:r>
            <a:endParaRPr lang="zh-CN" altLang="en-US">
              <a:latin typeface="楷体_GB2312" pitchFamily="49" charset="-122"/>
              <a:ea typeface="楷体_GB2312" pitchFamily="49" charset="-122"/>
            </a:endParaRPr>
          </a:p>
          <a:p>
            <a:pPr eaLnBrk="1" hangingPunct="1"/>
            <a:r>
              <a:rPr lang="zh-CN" altLang="en-US">
                <a:latin typeface="楷体_GB2312" pitchFamily="49" charset="-122"/>
                <a:ea typeface="楷体_GB2312" pitchFamily="49" charset="-122"/>
              </a:rPr>
              <a:t>理解设备驱动程序和</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中断处理程序。</a:t>
            </a:r>
            <a:endParaRPr lang="zh-CN" altLang="en-US">
              <a:latin typeface="楷体_GB2312" pitchFamily="49" charset="-122"/>
              <a:ea typeface="楷体_GB2312" pitchFamily="49" charset="-122"/>
            </a:endParaRPr>
          </a:p>
          <a:p>
            <a:pPr eaLnBrk="1" hangingPunct="1"/>
            <a:r>
              <a:rPr lang="zh-CN" altLang="en-US">
                <a:latin typeface="楷体_GB2312" pitchFamily="49" charset="-122"/>
                <a:ea typeface="楷体_GB2312" pitchFamily="49" charset="-122"/>
              </a:rPr>
              <a:t>掌握磁盘存储器的管理。</a:t>
            </a:r>
            <a:endParaRPr lang="zh-CN" altLang="en-US">
              <a:latin typeface="楷体_GB2312" pitchFamily="49" charset="-122"/>
              <a:ea typeface="楷体_GB2312" pitchFamily="49" charset="-122"/>
            </a:endParaRPr>
          </a:p>
        </p:txBody>
      </p:sp>
      <p:sp>
        <p:nvSpPr>
          <p:cNvPr id="41989" name="Text Box 4"/>
          <p:cNvSpPr txBox="1">
            <a:spLocks noChangeArrowheads="1"/>
          </p:cNvSpPr>
          <p:nvPr/>
        </p:nvSpPr>
        <p:spPr bwMode="auto">
          <a:xfrm>
            <a:off x="2351088" y="4652964"/>
            <a:ext cx="8001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kumimoji="1" lang="zh-CN" altLang="en-US" sz="2800">
                <a:solidFill>
                  <a:srgbClr val="FF3300"/>
                </a:solidFill>
                <a:latin typeface="楷体_GB2312" pitchFamily="49" charset="-122"/>
                <a:ea typeface="楷体_GB2312" pitchFamily="49" charset="-122"/>
              </a:rPr>
              <a:t>教学重点</a:t>
            </a:r>
            <a:r>
              <a:rPr kumimoji="1" lang="zh-CN" altLang="en-US" sz="2800">
                <a:solidFill>
                  <a:schemeClr val="tx1"/>
                </a:solidFill>
                <a:latin typeface="楷体_GB2312" pitchFamily="49" charset="-122"/>
                <a:ea typeface="楷体_GB2312" pitchFamily="49" charset="-122"/>
              </a:rPr>
              <a:t>：</a:t>
            </a:r>
            <a:r>
              <a:rPr lang="zh-CN" altLang="en-US" sz="2800">
                <a:latin typeface="楷体_GB2312" pitchFamily="49" charset="-122"/>
                <a:ea typeface="楷体_GB2312" pitchFamily="49" charset="-122"/>
              </a:rPr>
              <a:t>缓冲技术、</a:t>
            </a:r>
            <a:r>
              <a:rPr lang="en-US" altLang="zh-CN" sz="2800">
                <a:latin typeface="楷体_GB2312" pitchFamily="49" charset="-122"/>
                <a:ea typeface="楷体_GB2312" pitchFamily="49" charset="-122"/>
              </a:rPr>
              <a:t>SPOOLing</a:t>
            </a:r>
            <a:r>
              <a:rPr lang="zh-CN" altLang="en-US" sz="2800">
                <a:latin typeface="楷体_GB2312" pitchFamily="49" charset="-122"/>
                <a:ea typeface="楷体_GB2312" pitchFamily="49" charset="-122"/>
              </a:rPr>
              <a:t>技术</a:t>
            </a:r>
            <a:r>
              <a:rPr kumimoji="1" lang="zh-CN" altLang="en-US" sz="2800">
                <a:latin typeface="楷体_GB2312" pitchFamily="49" charset="-122"/>
                <a:ea typeface="楷体_GB2312" pitchFamily="49" charset="-122"/>
              </a:rPr>
              <a:t>和磁盘</a:t>
            </a:r>
            <a:r>
              <a:rPr lang="zh-CN" altLang="en-US" sz="2800">
                <a:latin typeface="楷体_GB2312" pitchFamily="49" charset="-122"/>
                <a:ea typeface="楷体_GB2312" pitchFamily="49" charset="-122"/>
              </a:rPr>
              <a:t>存储器的管理</a:t>
            </a:r>
            <a:endParaRPr lang="zh-CN" altLang="en-US" sz="2800">
              <a:latin typeface="楷体_GB2312" pitchFamily="49" charset="-122"/>
              <a:ea typeface="楷体_GB2312" pitchFamily="49" charset="-122"/>
            </a:endParaRPr>
          </a:p>
          <a:p>
            <a:pPr eaLnBrk="1" hangingPunct="1">
              <a:spcBef>
                <a:spcPct val="0"/>
              </a:spcBef>
              <a:buClrTx/>
              <a:buSzTx/>
              <a:buFontTx/>
              <a:buNone/>
            </a:pPr>
            <a:r>
              <a:rPr kumimoji="1" lang="zh-CN" altLang="en-US" sz="2800">
                <a:solidFill>
                  <a:srgbClr val="FF3300"/>
                </a:solidFill>
                <a:latin typeface="楷体_GB2312" pitchFamily="49" charset="-122"/>
                <a:ea typeface="楷体_GB2312" pitchFamily="49" charset="-122"/>
              </a:rPr>
              <a:t>教学难点</a:t>
            </a:r>
            <a:r>
              <a:rPr kumimoji="1" lang="zh-CN" altLang="en-US" sz="2800">
                <a:solidFill>
                  <a:schemeClr val="tx1"/>
                </a:solidFill>
                <a:latin typeface="楷体_GB2312" pitchFamily="49" charset="-122"/>
                <a:ea typeface="楷体_GB2312" pitchFamily="49" charset="-122"/>
              </a:rPr>
              <a:t>：</a:t>
            </a:r>
            <a:r>
              <a:rPr kumimoji="1" lang="zh-CN" altLang="en-US" sz="2800">
                <a:latin typeface="楷体_GB2312" pitchFamily="49" charset="-122"/>
                <a:ea typeface="楷体_GB2312" pitchFamily="49" charset="-122"/>
              </a:rPr>
              <a:t>缓冲技术，磁盘调度</a:t>
            </a:r>
            <a:endParaRPr kumimoji="1" lang="zh-CN" altLang="en-US" sz="2800">
              <a:latin typeface="楷体_GB2312" pitchFamily="49" charset="-122"/>
              <a:ea typeface="楷体_GB2312" pitchFamily="49" charset="-122"/>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FA1D2957-A38E-4FEA-8507-CA82D2E11F73}" type="slidenum">
              <a:rPr lang="en-US" altLang="zh-CN" sz="1400"/>
            </a:fld>
            <a:endParaRPr lang="en-US" altLang="zh-CN" sz="1400"/>
          </a:p>
        </p:txBody>
      </p:sp>
      <p:sp>
        <p:nvSpPr>
          <p:cNvPr id="142339" name="Rectangle 2"/>
          <p:cNvSpPr>
            <a:spLocks noChangeArrowheads="1"/>
          </p:cNvSpPr>
          <p:nvPr/>
        </p:nvSpPr>
        <p:spPr bwMode="auto">
          <a:xfrm>
            <a:off x="2133600" y="1371600"/>
            <a:ext cx="8193088"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10000"/>
              </a:lnSpc>
              <a:buSzPct val="70000"/>
              <a:buFont typeface="Wingdings" panose="05000000000000000000" pitchFamily="2" charset="2"/>
              <a:buNone/>
            </a:pPr>
            <a:r>
              <a:rPr lang="en-US" altLang="zh-CN" sz="2400"/>
              <a:t>1</a:t>
            </a:r>
            <a:r>
              <a:rPr lang="zh-CN" altLang="en-US" sz="2400"/>
              <a:t>、逻辑设备表</a:t>
            </a:r>
            <a:r>
              <a:rPr lang="en-US" altLang="zh-CN" sz="2400"/>
              <a:t>(LUT)</a:t>
            </a:r>
            <a:endParaRPr lang="en-US" altLang="zh-CN" sz="2400"/>
          </a:p>
          <a:p>
            <a:pPr lvl="1">
              <a:lnSpc>
                <a:spcPct val="110000"/>
              </a:lnSpc>
              <a:buClr>
                <a:srgbClr val="33CCFF"/>
              </a:buClr>
              <a:buFont typeface="Wingdings" panose="05000000000000000000" pitchFamily="2" charset="2"/>
              <a:buNone/>
            </a:pPr>
            <a:r>
              <a:rPr lang="zh-CN" altLang="en-US" sz="2000"/>
              <a:t>用于实现将应用程序中的逻辑设备名映射为物理设备名。</a:t>
            </a:r>
            <a:endParaRPr lang="en-US" altLang="zh-CN" sz="2000"/>
          </a:p>
          <a:p>
            <a:pPr lvl="1">
              <a:lnSpc>
                <a:spcPct val="110000"/>
              </a:lnSpc>
              <a:buClr>
                <a:srgbClr val="33CCFF"/>
              </a:buClr>
              <a:buFont typeface="Wingdings" panose="05000000000000000000" pitchFamily="2" charset="2"/>
              <a:buNone/>
            </a:pPr>
            <a:endParaRPr lang="en-US" altLang="zh-CN" sz="1800"/>
          </a:p>
          <a:p>
            <a:pPr lvl="1">
              <a:lnSpc>
                <a:spcPct val="110000"/>
              </a:lnSpc>
              <a:buClr>
                <a:srgbClr val="33CCFF"/>
              </a:buClr>
              <a:buFont typeface="Wingdings" panose="05000000000000000000" pitchFamily="2" charset="2"/>
              <a:buNone/>
            </a:pPr>
            <a:endParaRPr lang="en-US" altLang="zh-CN" sz="1800"/>
          </a:p>
          <a:p>
            <a:pPr lvl="1">
              <a:lnSpc>
                <a:spcPct val="110000"/>
              </a:lnSpc>
              <a:buClr>
                <a:srgbClr val="33CCFF"/>
              </a:buClr>
              <a:buFont typeface="Wingdings" panose="05000000000000000000" pitchFamily="2" charset="2"/>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a:lnSpc>
                <a:spcPct val="110000"/>
              </a:lnSpc>
              <a:buSzPct val="70000"/>
              <a:buFont typeface="Wingdings" panose="05000000000000000000" pitchFamily="2" charset="2"/>
              <a:buNone/>
            </a:pPr>
            <a:r>
              <a:rPr lang="en-US" altLang="zh-CN" sz="2400"/>
              <a:t>2</a:t>
            </a:r>
            <a:r>
              <a:rPr lang="zh-CN" altLang="en-US" sz="2400"/>
              <a:t>、逻辑设备表的设置</a:t>
            </a:r>
            <a:endParaRPr lang="zh-CN" altLang="en-US" sz="2400"/>
          </a:p>
          <a:p>
            <a:pPr lvl="1">
              <a:lnSpc>
                <a:spcPct val="110000"/>
              </a:lnSpc>
              <a:buClr>
                <a:srgbClr val="33CCFF"/>
              </a:buClr>
              <a:buFont typeface="Wingdings" panose="05000000000000000000" pitchFamily="2" charset="2"/>
              <a:buChar char="Ø"/>
            </a:pPr>
            <a:r>
              <a:rPr lang="zh-CN" altLang="en-US" sz="2000"/>
              <a:t>整个系统中设置一张</a:t>
            </a:r>
            <a:r>
              <a:rPr lang="en-US" altLang="zh-CN" sz="2000"/>
              <a:t>LUT</a:t>
            </a:r>
            <a:endParaRPr lang="en-US" altLang="zh-CN" sz="2000"/>
          </a:p>
          <a:p>
            <a:pPr lvl="1">
              <a:lnSpc>
                <a:spcPct val="110000"/>
              </a:lnSpc>
              <a:buClr>
                <a:srgbClr val="33CCFF"/>
              </a:buClr>
              <a:buFont typeface="Wingdings" panose="05000000000000000000" pitchFamily="2" charset="2"/>
              <a:buChar char="Ø"/>
            </a:pPr>
            <a:r>
              <a:rPr lang="zh-CN" altLang="en-US" sz="2000"/>
              <a:t>为每个用户设置一张</a:t>
            </a:r>
            <a:r>
              <a:rPr lang="en-US" altLang="zh-CN" sz="2000"/>
              <a:t>LUT</a:t>
            </a:r>
            <a:endParaRPr lang="en-US" altLang="zh-CN" sz="2000"/>
          </a:p>
        </p:txBody>
      </p:sp>
      <p:graphicFrame>
        <p:nvGraphicFramePr>
          <p:cNvPr id="142340" name="Object 3"/>
          <p:cNvGraphicFramePr>
            <a:graphicFrameLocks noChangeAspect="1"/>
          </p:cNvGraphicFramePr>
          <p:nvPr/>
        </p:nvGraphicFramePr>
        <p:xfrm>
          <a:off x="2039938" y="2492376"/>
          <a:ext cx="8304212" cy="2232025"/>
        </p:xfrm>
        <a:graphic>
          <a:graphicData uri="http://schemas.openxmlformats.org/presentationml/2006/ole">
            <mc:AlternateContent xmlns:mc="http://schemas.openxmlformats.org/markup-compatibility/2006">
              <mc:Choice xmlns:v="urn:schemas-microsoft-com:vml" Requires="v">
                <p:oleObj spid="_x0000_s20543" name="Visio" r:id="rId1" imgW="7518400" imgH="2286000" progId="Visio.Drawing.11">
                  <p:embed/>
                </p:oleObj>
              </mc:Choice>
              <mc:Fallback>
                <p:oleObj name="Visio" r:id="rId1" imgW="7518400" imgH="2286000" progId="Visio.Drawing.11">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938" y="2492376"/>
                        <a:ext cx="8304212"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2341" name="Text Box 4"/>
          <p:cNvSpPr txBox="1">
            <a:spLocks noChangeArrowheads="1"/>
          </p:cNvSpPr>
          <p:nvPr/>
        </p:nvSpPr>
        <p:spPr bwMode="auto">
          <a:xfrm>
            <a:off x="5181600" y="4800600"/>
            <a:ext cx="21595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1800"/>
              <a:t>图</a:t>
            </a:r>
            <a:r>
              <a:rPr lang="en-US" altLang="zh-CN" sz="1800"/>
              <a:t>6-19 </a:t>
            </a:r>
            <a:r>
              <a:rPr lang="zh-CN" altLang="en-US" sz="1800"/>
              <a:t>逻辑设备表 </a:t>
            </a:r>
            <a:endParaRPr lang="zh-CN" altLang="en-US" sz="1800"/>
          </a:p>
        </p:txBody>
      </p:sp>
      <p:sp>
        <p:nvSpPr>
          <p:cNvPr id="142342" name="矩形 5"/>
          <p:cNvSpPr>
            <a:spLocks noChangeArrowheads="1"/>
          </p:cNvSpPr>
          <p:nvPr/>
        </p:nvSpPr>
        <p:spPr bwMode="auto">
          <a:xfrm>
            <a:off x="2667001" y="381000"/>
            <a:ext cx="7800533"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10000"/>
              </a:lnSpc>
              <a:buSzPct val="70000"/>
              <a:buFont typeface="Wingdings" panose="05000000000000000000" pitchFamily="2" charset="2"/>
              <a:buNone/>
            </a:pPr>
            <a:r>
              <a:rPr lang="en-US" altLang="zh-CN" b="1" dirty="0">
                <a:solidFill>
                  <a:schemeClr val="accent2"/>
                </a:solidFill>
              </a:rPr>
              <a:t>5.5.4</a:t>
            </a:r>
            <a:r>
              <a:rPr lang="zh-CN" altLang="en-US" b="1" dirty="0">
                <a:solidFill>
                  <a:schemeClr val="accent2"/>
                </a:solidFill>
              </a:rPr>
              <a:t>逻辑设备名到物理设备名映射的实现</a:t>
            </a:r>
            <a:r>
              <a:rPr lang="zh-CN" altLang="en-US" b="1" dirty="0"/>
              <a:t> </a:t>
            </a:r>
            <a:endParaRPr lang="zh-CN" altLang="en-US" b="1" dirty="0"/>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D9C72EFF-C1AA-40C3-9AC3-43BCD4BE6E5B}" type="slidenum">
              <a:rPr lang="en-US" altLang="zh-CN" sz="1400">
                <a:solidFill>
                  <a:srgbClr val="000000"/>
                </a:solidFill>
              </a:rPr>
            </a:fld>
            <a:endParaRPr lang="en-US" altLang="zh-CN" sz="1400">
              <a:solidFill>
                <a:srgbClr val="000000"/>
              </a:solidFill>
            </a:endParaRPr>
          </a:p>
        </p:txBody>
      </p:sp>
      <p:grpSp>
        <p:nvGrpSpPr>
          <p:cNvPr id="2" name="Group 4"/>
          <p:cNvGrpSpPr/>
          <p:nvPr/>
        </p:nvGrpSpPr>
        <p:grpSpPr bwMode="auto">
          <a:xfrm>
            <a:off x="2743200" y="1828801"/>
            <a:ext cx="6858000" cy="1533525"/>
            <a:chOff x="-3" y="-3"/>
            <a:chExt cx="3212" cy="1926"/>
          </a:xfrm>
        </p:grpSpPr>
        <p:grpSp>
          <p:nvGrpSpPr>
            <p:cNvPr id="143413" name="Group 5"/>
            <p:cNvGrpSpPr/>
            <p:nvPr/>
          </p:nvGrpSpPr>
          <p:grpSpPr bwMode="auto">
            <a:xfrm>
              <a:off x="0" y="0"/>
              <a:ext cx="3206" cy="1920"/>
              <a:chOff x="0" y="0"/>
              <a:chExt cx="3206" cy="1920"/>
            </a:xfrm>
          </p:grpSpPr>
          <p:grpSp>
            <p:nvGrpSpPr>
              <p:cNvPr id="143415" name="Group 6"/>
              <p:cNvGrpSpPr/>
              <p:nvPr/>
            </p:nvGrpSpPr>
            <p:grpSpPr bwMode="auto">
              <a:xfrm>
                <a:off x="0" y="0"/>
                <a:ext cx="796" cy="384"/>
                <a:chOff x="0" y="0"/>
                <a:chExt cx="796" cy="384"/>
              </a:xfrm>
            </p:grpSpPr>
            <p:sp>
              <p:nvSpPr>
                <p:cNvPr id="143458" name="Rectangle 7"/>
                <p:cNvSpPr>
                  <a:spLocks noChangeArrowheads="1"/>
                </p:cNvSpPr>
                <p:nvPr/>
              </p:nvSpPr>
              <p:spPr bwMode="auto">
                <a:xfrm>
                  <a:off x="43" y="0"/>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zh-CN" altLang="en-US" sz="1600" b="1">
                      <a:latin typeface="宋体" pitchFamily="2" charset="-122"/>
                    </a:rPr>
                    <a:t>物理设备名</a:t>
                  </a:r>
                  <a:endParaRPr lang="zh-CN" altLang="en-US" sz="1600" b="1"/>
                </a:p>
              </p:txBody>
            </p:sp>
            <p:sp>
              <p:nvSpPr>
                <p:cNvPr id="143459" name="Rectangle 8"/>
                <p:cNvSpPr>
                  <a:spLocks noChangeArrowheads="1"/>
                </p:cNvSpPr>
                <p:nvPr/>
              </p:nvSpPr>
              <p:spPr bwMode="auto">
                <a:xfrm>
                  <a:off x="0" y="0"/>
                  <a:ext cx="7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16" name="Group 9"/>
              <p:cNvGrpSpPr/>
              <p:nvPr/>
            </p:nvGrpSpPr>
            <p:grpSpPr bwMode="auto">
              <a:xfrm>
                <a:off x="796" y="0"/>
                <a:ext cx="1392" cy="384"/>
                <a:chOff x="796" y="0"/>
                <a:chExt cx="1392" cy="384"/>
              </a:xfrm>
            </p:grpSpPr>
            <p:sp>
              <p:nvSpPr>
                <p:cNvPr id="143456" name="Rectangle 10"/>
                <p:cNvSpPr>
                  <a:spLocks noChangeArrowheads="1"/>
                </p:cNvSpPr>
                <p:nvPr/>
              </p:nvSpPr>
              <p:spPr bwMode="auto">
                <a:xfrm>
                  <a:off x="839" y="0"/>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zh-CN" altLang="en-US" sz="1600" b="1">
                      <a:latin typeface="宋体" pitchFamily="2" charset="-122"/>
                    </a:rPr>
                    <a:t>逻辑设备名</a:t>
                  </a:r>
                  <a:endParaRPr lang="zh-CN" altLang="en-US" sz="1600" b="1"/>
                </a:p>
              </p:txBody>
            </p:sp>
            <p:sp>
              <p:nvSpPr>
                <p:cNvPr id="143457" name="Rectangle 11"/>
                <p:cNvSpPr>
                  <a:spLocks noChangeArrowheads="1"/>
                </p:cNvSpPr>
                <p:nvPr/>
              </p:nvSpPr>
              <p:spPr bwMode="auto">
                <a:xfrm>
                  <a:off x="796" y="0"/>
                  <a:ext cx="139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17" name="Group 12"/>
              <p:cNvGrpSpPr/>
              <p:nvPr/>
            </p:nvGrpSpPr>
            <p:grpSpPr bwMode="auto">
              <a:xfrm>
                <a:off x="2188" y="0"/>
                <a:ext cx="1018" cy="384"/>
                <a:chOff x="2188" y="0"/>
                <a:chExt cx="1018" cy="384"/>
              </a:xfrm>
            </p:grpSpPr>
            <p:sp>
              <p:nvSpPr>
                <p:cNvPr id="143454" name="Rectangle 13"/>
                <p:cNvSpPr>
                  <a:spLocks noChangeArrowheads="1"/>
                </p:cNvSpPr>
                <p:nvPr/>
              </p:nvSpPr>
              <p:spPr bwMode="auto">
                <a:xfrm>
                  <a:off x="2231" y="0"/>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zh-CN" altLang="en-US" sz="1600" b="1">
                      <a:latin typeface="宋体" pitchFamily="2" charset="-122"/>
                    </a:rPr>
                    <a:t>驱动程序入口地址</a:t>
                  </a:r>
                  <a:endParaRPr lang="zh-CN" altLang="en-US" sz="1600" b="1"/>
                </a:p>
              </p:txBody>
            </p:sp>
            <p:sp>
              <p:nvSpPr>
                <p:cNvPr id="143455" name="Rectangle 14"/>
                <p:cNvSpPr>
                  <a:spLocks noChangeArrowheads="1"/>
                </p:cNvSpPr>
                <p:nvPr/>
              </p:nvSpPr>
              <p:spPr bwMode="auto">
                <a:xfrm>
                  <a:off x="2188" y="0"/>
                  <a:ext cx="101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18" name="Group 15"/>
              <p:cNvGrpSpPr/>
              <p:nvPr/>
            </p:nvGrpSpPr>
            <p:grpSpPr bwMode="auto">
              <a:xfrm>
                <a:off x="0" y="384"/>
                <a:ext cx="796" cy="384"/>
                <a:chOff x="0" y="384"/>
                <a:chExt cx="796" cy="384"/>
              </a:xfrm>
            </p:grpSpPr>
            <p:sp>
              <p:nvSpPr>
                <p:cNvPr id="143452" name="Rectangle 16"/>
                <p:cNvSpPr>
                  <a:spLocks noChangeArrowheads="1"/>
                </p:cNvSpPr>
                <p:nvPr/>
              </p:nvSpPr>
              <p:spPr bwMode="auto">
                <a:xfrm>
                  <a:off x="43" y="384"/>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3</a:t>
                  </a:r>
                  <a:endParaRPr lang="en-US" altLang="zh-CN" sz="1600" b="1"/>
                </a:p>
              </p:txBody>
            </p:sp>
            <p:sp>
              <p:nvSpPr>
                <p:cNvPr id="143453" name="Rectangle 17"/>
                <p:cNvSpPr>
                  <a:spLocks noChangeArrowheads="1"/>
                </p:cNvSpPr>
                <p:nvPr/>
              </p:nvSpPr>
              <p:spPr bwMode="auto">
                <a:xfrm>
                  <a:off x="0" y="384"/>
                  <a:ext cx="7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19" name="Group 18"/>
              <p:cNvGrpSpPr/>
              <p:nvPr/>
            </p:nvGrpSpPr>
            <p:grpSpPr bwMode="auto">
              <a:xfrm>
                <a:off x="796" y="384"/>
                <a:ext cx="1392" cy="384"/>
                <a:chOff x="796" y="384"/>
                <a:chExt cx="1392" cy="384"/>
              </a:xfrm>
            </p:grpSpPr>
            <p:sp>
              <p:nvSpPr>
                <p:cNvPr id="143450" name="Rectangle 19"/>
                <p:cNvSpPr>
                  <a:spLocks noChangeArrowheads="1"/>
                </p:cNvSpPr>
                <p:nvPr/>
              </p:nvSpPr>
              <p:spPr bwMode="auto">
                <a:xfrm>
                  <a:off x="839" y="384"/>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/dev/tty1 (</a:t>
                  </a:r>
                  <a:r>
                    <a:rPr lang="zh-CN" altLang="en-US" sz="1600" b="1">
                      <a:latin typeface="宋体" pitchFamily="2" charset="-122"/>
                    </a:rPr>
                    <a:t>键盘输入设备</a:t>
                  </a:r>
                  <a:r>
                    <a:rPr lang="en-US" altLang="zh-CN" sz="1600" b="1">
                      <a:latin typeface="宋体" pitchFamily="2" charset="-122"/>
                    </a:rPr>
                    <a:t>1)</a:t>
                  </a:r>
                  <a:endParaRPr lang="en-US" altLang="zh-CN" sz="1600" b="1"/>
                </a:p>
              </p:txBody>
            </p:sp>
            <p:sp>
              <p:nvSpPr>
                <p:cNvPr id="143451" name="Rectangle 20"/>
                <p:cNvSpPr>
                  <a:spLocks noChangeArrowheads="1"/>
                </p:cNvSpPr>
                <p:nvPr/>
              </p:nvSpPr>
              <p:spPr bwMode="auto">
                <a:xfrm>
                  <a:off x="796" y="384"/>
                  <a:ext cx="139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20" name="Group 21"/>
              <p:cNvGrpSpPr/>
              <p:nvPr/>
            </p:nvGrpSpPr>
            <p:grpSpPr bwMode="auto">
              <a:xfrm>
                <a:off x="2188" y="384"/>
                <a:ext cx="1018" cy="384"/>
                <a:chOff x="2188" y="384"/>
                <a:chExt cx="1018" cy="384"/>
              </a:xfrm>
            </p:grpSpPr>
            <p:sp>
              <p:nvSpPr>
                <p:cNvPr id="143448" name="Rectangle 22"/>
                <p:cNvSpPr>
                  <a:spLocks noChangeArrowheads="1"/>
                </p:cNvSpPr>
                <p:nvPr/>
              </p:nvSpPr>
              <p:spPr bwMode="auto">
                <a:xfrm>
                  <a:off x="2231" y="384"/>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3000</a:t>
                  </a:r>
                  <a:endParaRPr lang="en-US" altLang="zh-CN" sz="1600" b="1"/>
                </a:p>
              </p:txBody>
            </p:sp>
            <p:sp>
              <p:nvSpPr>
                <p:cNvPr id="143449" name="Rectangle 23"/>
                <p:cNvSpPr>
                  <a:spLocks noChangeArrowheads="1"/>
                </p:cNvSpPr>
                <p:nvPr/>
              </p:nvSpPr>
              <p:spPr bwMode="auto">
                <a:xfrm>
                  <a:off x="2188" y="384"/>
                  <a:ext cx="101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21" name="Group 24"/>
              <p:cNvGrpSpPr/>
              <p:nvPr/>
            </p:nvGrpSpPr>
            <p:grpSpPr bwMode="auto">
              <a:xfrm>
                <a:off x="0" y="768"/>
                <a:ext cx="796" cy="384"/>
                <a:chOff x="0" y="768"/>
                <a:chExt cx="796" cy="384"/>
              </a:xfrm>
            </p:grpSpPr>
            <p:sp>
              <p:nvSpPr>
                <p:cNvPr id="143446" name="Rectangle 25"/>
                <p:cNvSpPr>
                  <a:spLocks noChangeArrowheads="1"/>
                </p:cNvSpPr>
                <p:nvPr/>
              </p:nvSpPr>
              <p:spPr bwMode="auto">
                <a:xfrm>
                  <a:off x="43" y="768"/>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3</a:t>
                  </a:r>
                  <a:endParaRPr lang="en-US" altLang="zh-CN" sz="1600" b="1"/>
                </a:p>
              </p:txBody>
            </p:sp>
            <p:sp>
              <p:nvSpPr>
                <p:cNvPr id="143447" name="Rectangle 26"/>
                <p:cNvSpPr>
                  <a:spLocks noChangeArrowheads="1"/>
                </p:cNvSpPr>
                <p:nvPr/>
              </p:nvSpPr>
              <p:spPr bwMode="auto">
                <a:xfrm>
                  <a:off x="0" y="768"/>
                  <a:ext cx="7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22" name="Group 27"/>
              <p:cNvGrpSpPr/>
              <p:nvPr/>
            </p:nvGrpSpPr>
            <p:grpSpPr bwMode="auto">
              <a:xfrm>
                <a:off x="796" y="768"/>
                <a:ext cx="1392" cy="384"/>
                <a:chOff x="796" y="768"/>
                <a:chExt cx="1392" cy="384"/>
              </a:xfrm>
            </p:grpSpPr>
            <p:sp>
              <p:nvSpPr>
                <p:cNvPr id="143444" name="Rectangle 28"/>
                <p:cNvSpPr>
                  <a:spLocks noChangeArrowheads="1"/>
                </p:cNvSpPr>
                <p:nvPr/>
              </p:nvSpPr>
              <p:spPr bwMode="auto">
                <a:xfrm>
                  <a:off x="839" y="768"/>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/dev/tty2</a:t>
                  </a:r>
                  <a:r>
                    <a:rPr lang="zh-CN" altLang="en-US" sz="1600" b="1">
                      <a:latin typeface="宋体" pitchFamily="2" charset="-122"/>
                    </a:rPr>
                    <a:t>（键盘输入设备</a:t>
                  </a:r>
                  <a:r>
                    <a:rPr lang="en-US" altLang="zh-CN" sz="1600" b="1">
                      <a:latin typeface="宋体" pitchFamily="2" charset="-122"/>
                    </a:rPr>
                    <a:t>2</a:t>
                  </a:r>
                  <a:r>
                    <a:rPr lang="zh-CN" altLang="en-US" sz="1600" b="1">
                      <a:latin typeface="宋体" pitchFamily="2" charset="-122"/>
                    </a:rPr>
                    <a:t>）</a:t>
                  </a:r>
                  <a:endParaRPr lang="zh-CN" altLang="en-US" sz="1600" b="1"/>
                </a:p>
              </p:txBody>
            </p:sp>
            <p:sp>
              <p:nvSpPr>
                <p:cNvPr id="143445" name="Rectangle 29"/>
                <p:cNvSpPr>
                  <a:spLocks noChangeArrowheads="1"/>
                </p:cNvSpPr>
                <p:nvPr/>
              </p:nvSpPr>
              <p:spPr bwMode="auto">
                <a:xfrm>
                  <a:off x="796" y="768"/>
                  <a:ext cx="139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23" name="Group 30"/>
              <p:cNvGrpSpPr/>
              <p:nvPr/>
            </p:nvGrpSpPr>
            <p:grpSpPr bwMode="auto">
              <a:xfrm>
                <a:off x="2188" y="768"/>
                <a:ext cx="1018" cy="384"/>
                <a:chOff x="2188" y="768"/>
                <a:chExt cx="1018" cy="384"/>
              </a:xfrm>
            </p:grpSpPr>
            <p:sp>
              <p:nvSpPr>
                <p:cNvPr id="143442" name="Rectangle 31"/>
                <p:cNvSpPr>
                  <a:spLocks noChangeArrowheads="1"/>
                </p:cNvSpPr>
                <p:nvPr/>
              </p:nvSpPr>
              <p:spPr bwMode="auto">
                <a:xfrm>
                  <a:off x="2231" y="768"/>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3000</a:t>
                  </a:r>
                  <a:endParaRPr lang="en-US" altLang="zh-CN" sz="1600" b="1"/>
                </a:p>
              </p:txBody>
            </p:sp>
            <p:sp>
              <p:nvSpPr>
                <p:cNvPr id="143443" name="Rectangle 32"/>
                <p:cNvSpPr>
                  <a:spLocks noChangeArrowheads="1"/>
                </p:cNvSpPr>
                <p:nvPr/>
              </p:nvSpPr>
              <p:spPr bwMode="auto">
                <a:xfrm>
                  <a:off x="2188" y="768"/>
                  <a:ext cx="101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24" name="Group 33"/>
              <p:cNvGrpSpPr/>
              <p:nvPr/>
            </p:nvGrpSpPr>
            <p:grpSpPr bwMode="auto">
              <a:xfrm>
                <a:off x="0" y="1152"/>
                <a:ext cx="796" cy="384"/>
                <a:chOff x="0" y="1152"/>
                <a:chExt cx="796" cy="384"/>
              </a:xfrm>
            </p:grpSpPr>
            <p:sp>
              <p:nvSpPr>
                <p:cNvPr id="143440" name="Rectangle 34"/>
                <p:cNvSpPr>
                  <a:spLocks noChangeArrowheads="1"/>
                </p:cNvSpPr>
                <p:nvPr/>
              </p:nvSpPr>
              <p:spPr bwMode="auto">
                <a:xfrm>
                  <a:off x="43" y="1152"/>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5(</a:t>
                  </a:r>
                  <a:r>
                    <a:rPr lang="zh-CN" altLang="en-US" sz="1600" b="1">
                      <a:latin typeface="宋体" pitchFamily="2" charset="-122"/>
                    </a:rPr>
                    <a:t>针式打印机</a:t>
                  </a:r>
                  <a:r>
                    <a:rPr lang="en-US" altLang="zh-CN" sz="1600" b="1">
                      <a:latin typeface="宋体" pitchFamily="2" charset="-122"/>
                    </a:rPr>
                    <a:t>)</a:t>
                  </a:r>
                  <a:endParaRPr lang="en-US" altLang="zh-CN" sz="1600" b="1"/>
                </a:p>
              </p:txBody>
            </p:sp>
            <p:sp>
              <p:nvSpPr>
                <p:cNvPr id="143441" name="Rectangle 35"/>
                <p:cNvSpPr>
                  <a:spLocks noChangeArrowheads="1"/>
                </p:cNvSpPr>
                <p:nvPr/>
              </p:nvSpPr>
              <p:spPr bwMode="auto">
                <a:xfrm>
                  <a:off x="0" y="1152"/>
                  <a:ext cx="7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25" name="Group 36"/>
              <p:cNvGrpSpPr/>
              <p:nvPr/>
            </p:nvGrpSpPr>
            <p:grpSpPr bwMode="auto">
              <a:xfrm>
                <a:off x="796" y="1152"/>
                <a:ext cx="1392" cy="384"/>
                <a:chOff x="796" y="1152"/>
                <a:chExt cx="1392" cy="384"/>
              </a:xfrm>
            </p:grpSpPr>
            <p:sp>
              <p:nvSpPr>
                <p:cNvPr id="143438" name="Rectangle 37"/>
                <p:cNvSpPr>
                  <a:spLocks noChangeArrowheads="1"/>
                </p:cNvSpPr>
                <p:nvPr/>
              </p:nvSpPr>
              <p:spPr bwMode="auto">
                <a:xfrm>
                  <a:off x="839" y="1152"/>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solidFill>
                        <a:schemeClr val="hlink"/>
                      </a:solidFill>
                      <a:latin typeface="宋体" pitchFamily="2" charset="-122"/>
                    </a:rPr>
                    <a:t>/dev/lp</a:t>
                  </a:r>
                  <a:r>
                    <a:rPr lang="zh-CN" altLang="en-US" sz="1600" b="1">
                      <a:latin typeface="宋体" pitchFamily="2" charset="-122"/>
                    </a:rPr>
                    <a:t>（打印机）</a:t>
                  </a:r>
                  <a:endParaRPr lang="zh-CN" altLang="en-US" sz="1600" b="1"/>
                </a:p>
              </p:txBody>
            </p:sp>
            <p:sp>
              <p:nvSpPr>
                <p:cNvPr id="143439" name="Rectangle 38"/>
                <p:cNvSpPr>
                  <a:spLocks noChangeArrowheads="1"/>
                </p:cNvSpPr>
                <p:nvPr/>
              </p:nvSpPr>
              <p:spPr bwMode="auto">
                <a:xfrm>
                  <a:off x="796" y="1152"/>
                  <a:ext cx="139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26" name="Group 39"/>
              <p:cNvGrpSpPr/>
              <p:nvPr/>
            </p:nvGrpSpPr>
            <p:grpSpPr bwMode="auto">
              <a:xfrm>
                <a:off x="2188" y="1152"/>
                <a:ext cx="1018" cy="384"/>
                <a:chOff x="2188" y="1152"/>
                <a:chExt cx="1018" cy="384"/>
              </a:xfrm>
            </p:grpSpPr>
            <p:sp>
              <p:nvSpPr>
                <p:cNvPr id="143436" name="Rectangle 40"/>
                <p:cNvSpPr>
                  <a:spLocks noChangeArrowheads="1"/>
                </p:cNvSpPr>
                <p:nvPr/>
              </p:nvSpPr>
              <p:spPr bwMode="auto">
                <a:xfrm>
                  <a:off x="2231" y="1152"/>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5000</a:t>
                  </a:r>
                  <a:endParaRPr lang="en-US" altLang="zh-CN" sz="1600" b="1"/>
                </a:p>
              </p:txBody>
            </p:sp>
            <p:sp>
              <p:nvSpPr>
                <p:cNvPr id="143437" name="Rectangle 41"/>
                <p:cNvSpPr>
                  <a:spLocks noChangeArrowheads="1"/>
                </p:cNvSpPr>
                <p:nvPr/>
              </p:nvSpPr>
              <p:spPr bwMode="auto">
                <a:xfrm>
                  <a:off x="2188" y="1152"/>
                  <a:ext cx="101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27" name="Group 42"/>
              <p:cNvGrpSpPr/>
              <p:nvPr/>
            </p:nvGrpSpPr>
            <p:grpSpPr bwMode="auto">
              <a:xfrm>
                <a:off x="0" y="1536"/>
                <a:ext cx="796" cy="384"/>
                <a:chOff x="0" y="1536"/>
                <a:chExt cx="796" cy="384"/>
              </a:xfrm>
            </p:grpSpPr>
            <p:sp>
              <p:nvSpPr>
                <p:cNvPr id="143434" name="Rectangle 43"/>
                <p:cNvSpPr>
                  <a:spLocks noChangeArrowheads="1"/>
                </p:cNvSpPr>
                <p:nvPr/>
              </p:nvSpPr>
              <p:spPr bwMode="auto">
                <a:xfrm>
                  <a:off x="43" y="1536"/>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6</a:t>
                  </a:r>
                  <a:endParaRPr lang="en-US" altLang="zh-CN" sz="1600" b="1"/>
                </a:p>
              </p:txBody>
            </p:sp>
            <p:sp>
              <p:nvSpPr>
                <p:cNvPr id="143435" name="Rectangle 44"/>
                <p:cNvSpPr>
                  <a:spLocks noChangeArrowheads="1"/>
                </p:cNvSpPr>
                <p:nvPr/>
              </p:nvSpPr>
              <p:spPr bwMode="auto">
                <a:xfrm>
                  <a:off x="0" y="1536"/>
                  <a:ext cx="7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28" name="Group 45"/>
              <p:cNvGrpSpPr/>
              <p:nvPr/>
            </p:nvGrpSpPr>
            <p:grpSpPr bwMode="auto">
              <a:xfrm>
                <a:off x="796" y="1536"/>
                <a:ext cx="1392" cy="384"/>
                <a:chOff x="796" y="1536"/>
                <a:chExt cx="1392" cy="384"/>
              </a:xfrm>
            </p:grpSpPr>
            <p:sp>
              <p:nvSpPr>
                <p:cNvPr id="143432" name="Rectangle 46"/>
                <p:cNvSpPr>
                  <a:spLocks noChangeArrowheads="1"/>
                </p:cNvSpPr>
                <p:nvPr/>
              </p:nvSpPr>
              <p:spPr bwMode="auto">
                <a:xfrm>
                  <a:off x="839" y="1536"/>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/dev/ethN</a:t>
                  </a:r>
                  <a:r>
                    <a:rPr lang="zh-CN" altLang="en-US" sz="1600" b="1">
                      <a:latin typeface="宋体" pitchFamily="2" charset="-122"/>
                    </a:rPr>
                    <a:t>（网卡）</a:t>
                  </a:r>
                  <a:endParaRPr lang="zh-CN" altLang="en-US" sz="1600" b="1"/>
                </a:p>
              </p:txBody>
            </p:sp>
            <p:sp>
              <p:nvSpPr>
                <p:cNvPr id="143433" name="Rectangle 47"/>
                <p:cNvSpPr>
                  <a:spLocks noChangeArrowheads="1"/>
                </p:cNvSpPr>
                <p:nvPr/>
              </p:nvSpPr>
              <p:spPr bwMode="auto">
                <a:xfrm>
                  <a:off x="796" y="1536"/>
                  <a:ext cx="139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429" name="Group 48"/>
              <p:cNvGrpSpPr/>
              <p:nvPr/>
            </p:nvGrpSpPr>
            <p:grpSpPr bwMode="auto">
              <a:xfrm>
                <a:off x="2188" y="1536"/>
                <a:ext cx="1018" cy="384"/>
                <a:chOff x="2188" y="1536"/>
                <a:chExt cx="1018" cy="384"/>
              </a:xfrm>
            </p:grpSpPr>
            <p:sp>
              <p:nvSpPr>
                <p:cNvPr id="143430" name="Rectangle 49"/>
                <p:cNvSpPr>
                  <a:spLocks noChangeArrowheads="1"/>
                </p:cNvSpPr>
                <p:nvPr/>
              </p:nvSpPr>
              <p:spPr bwMode="auto">
                <a:xfrm>
                  <a:off x="2231" y="1536"/>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4000</a:t>
                  </a:r>
                  <a:endParaRPr lang="en-US" altLang="zh-CN" sz="1600" b="1"/>
                </a:p>
              </p:txBody>
            </p:sp>
            <p:sp>
              <p:nvSpPr>
                <p:cNvPr id="143431" name="Rectangle 50"/>
                <p:cNvSpPr>
                  <a:spLocks noChangeArrowheads="1"/>
                </p:cNvSpPr>
                <p:nvPr/>
              </p:nvSpPr>
              <p:spPr bwMode="auto">
                <a:xfrm>
                  <a:off x="2188" y="1536"/>
                  <a:ext cx="101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sp>
          <p:nvSpPr>
            <p:cNvPr id="143414" name="Rectangle 51"/>
            <p:cNvSpPr>
              <a:spLocks noChangeArrowheads="1"/>
            </p:cNvSpPr>
            <p:nvPr/>
          </p:nvSpPr>
          <p:spPr bwMode="auto">
            <a:xfrm>
              <a:off x="-3" y="-3"/>
              <a:ext cx="3212" cy="1926"/>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sp>
        <p:nvSpPr>
          <p:cNvPr id="429108" name="Text Box 52"/>
          <p:cNvSpPr txBox="1">
            <a:spLocks noChangeArrowheads="1"/>
          </p:cNvSpPr>
          <p:nvPr/>
        </p:nvSpPr>
        <p:spPr bwMode="auto">
          <a:xfrm>
            <a:off x="2819400" y="3505200"/>
            <a:ext cx="7162800" cy="457200"/>
          </a:xfrm>
          <a:prstGeom prst="rect">
            <a:avLst/>
          </a:prstGeom>
          <a:noFill/>
          <a:ln w="9525">
            <a:noFill/>
            <a:miter lim="800000"/>
          </a:ln>
          <a:effectLst/>
        </p:spPr>
        <p:txBody>
          <a:bodyPr>
            <a:spAutoFit/>
          </a:bodyPr>
          <a:lstStyle/>
          <a:p>
            <a:pPr eaLnBrk="1" hangingPunct="1">
              <a:spcBef>
                <a:spcPct val="50000"/>
              </a:spcBef>
              <a:buSzPct val="140000"/>
              <a:buFont typeface="Wingdings" panose="05000000000000000000" pitchFamily="2" charset="2"/>
              <a:buChar char="§"/>
              <a:defRPr/>
            </a:pPr>
            <a:r>
              <a:rPr lang="en-US" altLang="zh-CN" sz="2400" dirty="0">
                <a:latin typeface="Tahoma" panose="020B0604030504040204" pitchFamily="34" charset="0"/>
              </a:rPr>
              <a:t> </a:t>
            </a:r>
            <a:r>
              <a:rPr lang="zh-CN" altLang="en-US" sz="2400" b="1" dirty="0">
                <a:solidFill>
                  <a:schemeClr val="folHlink"/>
                </a:solidFill>
                <a:effectLst>
                  <a:outerShdw blurRad="38100" dist="38100" dir="2700000" algn="tl">
                    <a:srgbClr val="C0C0C0"/>
                  </a:outerShdw>
                </a:effectLst>
                <a:latin typeface="Tahoma" panose="020B0604030504040204" pitchFamily="34" charset="0"/>
              </a:rPr>
              <a:t>用激光打印机替换针式打印机后的</a:t>
            </a:r>
            <a:r>
              <a:rPr lang="en-US" altLang="zh-CN" sz="2400" b="1" dirty="0">
                <a:solidFill>
                  <a:schemeClr val="folHlink"/>
                </a:solidFill>
                <a:effectLst>
                  <a:outerShdw blurRad="38100" dist="38100" dir="2700000" algn="tl">
                    <a:srgbClr val="C0C0C0"/>
                  </a:outerShdw>
                </a:effectLst>
                <a:latin typeface="Tahoma" panose="020B0604030504040204" pitchFamily="34" charset="0"/>
              </a:rPr>
              <a:t>LUT</a:t>
            </a:r>
            <a:r>
              <a:rPr lang="zh-CN" altLang="en-US" sz="2400" b="1" dirty="0">
                <a:solidFill>
                  <a:schemeClr val="folHlink"/>
                </a:solidFill>
                <a:effectLst>
                  <a:outerShdw blurRad="38100" dist="38100" dir="2700000" algn="tl">
                    <a:srgbClr val="C0C0C0"/>
                  </a:outerShdw>
                </a:effectLst>
                <a:latin typeface="Tahoma" panose="020B0604030504040204" pitchFamily="34" charset="0"/>
              </a:rPr>
              <a:t>表：</a:t>
            </a:r>
            <a:endParaRPr lang="zh-CN" altLang="en-US" sz="2400" b="1" dirty="0">
              <a:solidFill>
                <a:schemeClr val="folHlink"/>
              </a:solidFill>
              <a:effectLst>
                <a:outerShdw blurRad="38100" dist="38100" dir="2700000" algn="tl">
                  <a:srgbClr val="C0C0C0"/>
                </a:outerShdw>
              </a:effectLst>
              <a:latin typeface="Tahoma" panose="020B0604030504040204" pitchFamily="34" charset="0"/>
            </a:endParaRPr>
          </a:p>
        </p:txBody>
      </p:sp>
      <p:grpSp>
        <p:nvGrpSpPr>
          <p:cNvPr id="19" name="Group 53"/>
          <p:cNvGrpSpPr/>
          <p:nvPr/>
        </p:nvGrpSpPr>
        <p:grpSpPr bwMode="auto">
          <a:xfrm>
            <a:off x="2743200" y="4114800"/>
            <a:ext cx="6858000" cy="1905000"/>
            <a:chOff x="-3" y="-3"/>
            <a:chExt cx="3212" cy="1926"/>
          </a:xfrm>
        </p:grpSpPr>
        <p:grpSp>
          <p:nvGrpSpPr>
            <p:cNvPr id="143366" name="Group 54"/>
            <p:cNvGrpSpPr/>
            <p:nvPr/>
          </p:nvGrpSpPr>
          <p:grpSpPr bwMode="auto">
            <a:xfrm>
              <a:off x="0" y="0"/>
              <a:ext cx="3206" cy="1920"/>
              <a:chOff x="0" y="0"/>
              <a:chExt cx="3206" cy="1920"/>
            </a:xfrm>
          </p:grpSpPr>
          <p:grpSp>
            <p:nvGrpSpPr>
              <p:cNvPr id="143368" name="Group 55"/>
              <p:cNvGrpSpPr/>
              <p:nvPr/>
            </p:nvGrpSpPr>
            <p:grpSpPr bwMode="auto">
              <a:xfrm>
                <a:off x="0" y="0"/>
                <a:ext cx="796" cy="384"/>
                <a:chOff x="0" y="0"/>
                <a:chExt cx="796" cy="384"/>
              </a:xfrm>
            </p:grpSpPr>
            <p:sp>
              <p:nvSpPr>
                <p:cNvPr id="143411" name="Rectangle 56"/>
                <p:cNvSpPr>
                  <a:spLocks noChangeArrowheads="1"/>
                </p:cNvSpPr>
                <p:nvPr/>
              </p:nvSpPr>
              <p:spPr bwMode="auto">
                <a:xfrm>
                  <a:off x="43" y="0"/>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zh-CN" altLang="en-US" sz="1600" b="1">
                      <a:latin typeface="宋体" pitchFamily="2" charset="-122"/>
                    </a:rPr>
                    <a:t>物理设备名</a:t>
                  </a:r>
                  <a:endParaRPr lang="zh-CN" altLang="en-US" sz="1600" b="1"/>
                </a:p>
              </p:txBody>
            </p:sp>
            <p:sp>
              <p:nvSpPr>
                <p:cNvPr id="143412" name="Rectangle 57"/>
                <p:cNvSpPr>
                  <a:spLocks noChangeArrowheads="1"/>
                </p:cNvSpPr>
                <p:nvPr/>
              </p:nvSpPr>
              <p:spPr bwMode="auto">
                <a:xfrm>
                  <a:off x="0" y="0"/>
                  <a:ext cx="7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69" name="Group 58"/>
              <p:cNvGrpSpPr/>
              <p:nvPr/>
            </p:nvGrpSpPr>
            <p:grpSpPr bwMode="auto">
              <a:xfrm>
                <a:off x="796" y="0"/>
                <a:ext cx="1392" cy="384"/>
                <a:chOff x="796" y="0"/>
                <a:chExt cx="1392" cy="384"/>
              </a:xfrm>
            </p:grpSpPr>
            <p:sp>
              <p:nvSpPr>
                <p:cNvPr id="143409" name="Rectangle 59"/>
                <p:cNvSpPr>
                  <a:spLocks noChangeArrowheads="1"/>
                </p:cNvSpPr>
                <p:nvPr/>
              </p:nvSpPr>
              <p:spPr bwMode="auto">
                <a:xfrm>
                  <a:off x="839" y="0"/>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zh-CN" altLang="en-US" sz="1600" b="1">
                      <a:latin typeface="宋体" pitchFamily="2" charset="-122"/>
                    </a:rPr>
                    <a:t>逻辑设备名</a:t>
                  </a:r>
                  <a:endParaRPr lang="zh-CN" altLang="en-US" sz="1600" b="1"/>
                </a:p>
              </p:txBody>
            </p:sp>
            <p:sp>
              <p:nvSpPr>
                <p:cNvPr id="143410" name="Rectangle 60"/>
                <p:cNvSpPr>
                  <a:spLocks noChangeArrowheads="1"/>
                </p:cNvSpPr>
                <p:nvPr/>
              </p:nvSpPr>
              <p:spPr bwMode="auto">
                <a:xfrm>
                  <a:off x="796" y="0"/>
                  <a:ext cx="139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70" name="Group 61"/>
              <p:cNvGrpSpPr/>
              <p:nvPr/>
            </p:nvGrpSpPr>
            <p:grpSpPr bwMode="auto">
              <a:xfrm>
                <a:off x="2188" y="0"/>
                <a:ext cx="1018" cy="384"/>
                <a:chOff x="2188" y="0"/>
                <a:chExt cx="1018" cy="384"/>
              </a:xfrm>
            </p:grpSpPr>
            <p:sp>
              <p:nvSpPr>
                <p:cNvPr id="143407" name="Rectangle 62"/>
                <p:cNvSpPr>
                  <a:spLocks noChangeArrowheads="1"/>
                </p:cNvSpPr>
                <p:nvPr/>
              </p:nvSpPr>
              <p:spPr bwMode="auto">
                <a:xfrm>
                  <a:off x="2231" y="0"/>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zh-CN" altLang="en-US" sz="1600" b="1">
                      <a:latin typeface="宋体" pitchFamily="2" charset="-122"/>
                    </a:rPr>
                    <a:t>驱动程序入口地址</a:t>
                  </a:r>
                  <a:endParaRPr lang="zh-CN" altLang="en-US" sz="1600" b="1">
                    <a:latin typeface="宋体" pitchFamily="2" charset="-122"/>
                  </a:endParaRPr>
                </a:p>
              </p:txBody>
            </p:sp>
            <p:sp>
              <p:nvSpPr>
                <p:cNvPr id="143408" name="Rectangle 63"/>
                <p:cNvSpPr>
                  <a:spLocks noChangeArrowheads="1"/>
                </p:cNvSpPr>
                <p:nvPr/>
              </p:nvSpPr>
              <p:spPr bwMode="auto">
                <a:xfrm>
                  <a:off x="2188" y="0"/>
                  <a:ext cx="101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71" name="Group 64"/>
              <p:cNvGrpSpPr/>
              <p:nvPr/>
            </p:nvGrpSpPr>
            <p:grpSpPr bwMode="auto">
              <a:xfrm>
                <a:off x="0" y="384"/>
                <a:ext cx="796" cy="384"/>
                <a:chOff x="0" y="384"/>
                <a:chExt cx="796" cy="384"/>
              </a:xfrm>
            </p:grpSpPr>
            <p:sp>
              <p:nvSpPr>
                <p:cNvPr id="143405" name="Rectangle 65"/>
                <p:cNvSpPr>
                  <a:spLocks noChangeArrowheads="1"/>
                </p:cNvSpPr>
                <p:nvPr/>
              </p:nvSpPr>
              <p:spPr bwMode="auto">
                <a:xfrm>
                  <a:off x="43" y="384"/>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3</a:t>
                  </a:r>
                  <a:endParaRPr lang="en-US" altLang="zh-CN" sz="1600" b="1"/>
                </a:p>
              </p:txBody>
            </p:sp>
            <p:sp>
              <p:nvSpPr>
                <p:cNvPr id="143406" name="Rectangle 66"/>
                <p:cNvSpPr>
                  <a:spLocks noChangeArrowheads="1"/>
                </p:cNvSpPr>
                <p:nvPr/>
              </p:nvSpPr>
              <p:spPr bwMode="auto">
                <a:xfrm>
                  <a:off x="0" y="384"/>
                  <a:ext cx="7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72" name="Group 67"/>
              <p:cNvGrpSpPr/>
              <p:nvPr/>
            </p:nvGrpSpPr>
            <p:grpSpPr bwMode="auto">
              <a:xfrm>
                <a:off x="796" y="384"/>
                <a:ext cx="1392" cy="384"/>
                <a:chOff x="796" y="384"/>
                <a:chExt cx="1392" cy="384"/>
              </a:xfrm>
            </p:grpSpPr>
            <p:sp>
              <p:nvSpPr>
                <p:cNvPr id="143403" name="Rectangle 68"/>
                <p:cNvSpPr>
                  <a:spLocks noChangeArrowheads="1"/>
                </p:cNvSpPr>
                <p:nvPr/>
              </p:nvSpPr>
              <p:spPr bwMode="auto">
                <a:xfrm>
                  <a:off x="839" y="384"/>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/dev/tty1 (</a:t>
                  </a:r>
                  <a:r>
                    <a:rPr lang="zh-CN" altLang="en-US" sz="1600" b="1">
                      <a:latin typeface="宋体" pitchFamily="2" charset="-122"/>
                    </a:rPr>
                    <a:t>键盘输入设备</a:t>
                  </a:r>
                  <a:r>
                    <a:rPr lang="en-US" altLang="zh-CN" sz="1600" b="1">
                      <a:latin typeface="宋体" pitchFamily="2" charset="-122"/>
                    </a:rPr>
                    <a:t>1)</a:t>
                  </a:r>
                  <a:endParaRPr lang="en-US" altLang="zh-CN" sz="1600" b="1"/>
                </a:p>
              </p:txBody>
            </p:sp>
            <p:sp>
              <p:nvSpPr>
                <p:cNvPr id="143404" name="Rectangle 69"/>
                <p:cNvSpPr>
                  <a:spLocks noChangeArrowheads="1"/>
                </p:cNvSpPr>
                <p:nvPr/>
              </p:nvSpPr>
              <p:spPr bwMode="auto">
                <a:xfrm>
                  <a:off x="796" y="384"/>
                  <a:ext cx="139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73" name="Group 70"/>
              <p:cNvGrpSpPr/>
              <p:nvPr/>
            </p:nvGrpSpPr>
            <p:grpSpPr bwMode="auto">
              <a:xfrm>
                <a:off x="2188" y="384"/>
                <a:ext cx="1018" cy="384"/>
                <a:chOff x="2188" y="384"/>
                <a:chExt cx="1018" cy="384"/>
              </a:xfrm>
            </p:grpSpPr>
            <p:sp>
              <p:nvSpPr>
                <p:cNvPr id="143401" name="Rectangle 71"/>
                <p:cNvSpPr>
                  <a:spLocks noChangeArrowheads="1"/>
                </p:cNvSpPr>
                <p:nvPr/>
              </p:nvSpPr>
              <p:spPr bwMode="auto">
                <a:xfrm>
                  <a:off x="2231" y="384"/>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3000</a:t>
                  </a:r>
                  <a:endParaRPr lang="en-US" altLang="zh-CN" sz="1600" b="1"/>
                </a:p>
              </p:txBody>
            </p:sp>
            <p:sp>
              <p:nvSpPr>
                <p:cNvPr id="143402" name="Rectangle 72"/>
                <p:cNvSpPr>
                  <a:spLocks noChangeArrowheads="1"/>
                </p:cNvSpPr>
                <p:nvPr/>
              </p:nvSpPr>
              <p:spPr bwMode="auto">
                <a:xfrm>
                  <a:off x="2188" y="384"/>
                  <a:ext cx="101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74" name="Group 73"/>
              <p:cNvGrpSpPr/>
              <p:nvPr/>
            </p:nvGrpSpPr>
            <p:grpSpPr bwMode="auto">
              <a:xfrm>
                <a:off x="0" y="768"/>
                <a:ext cx="796" cy="384"/>
                <a:chOff x="0" y="768"/>
                <a:chExt cx="796" cy="384"/>
              </a:xfrm>
            </p:grpSpPr>
            <p:sp>
              <p:nvSpPr>
                <p:cNvPr id="143399" name="Rectangle 74"/>
                <p:cNvSpPr>
                  <a:spLocks noChangeArrowheads="1"/>
                </p:cNvSpPr>
                <p:nvPr/>
              </p:nvSpPr>
              <p:spPr bwMode="auto">
                <a:xfrm>
                  <a:off x="43" y="768"/>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3</a:t>
                  </a:r>
                  <a:endParaRPr lang="en-US" altLang="zh-CN" sz="1600" b="1"/>
                </a:p>
              </p:txBody>
            </p:sp>
            <p:sp>
              <p:nvSpPr>
                <p:cNvPr id="143400" name="Rectangle 75"/>
                <p:cNvSpPr>
                  <a:spLocks noChangeArrowheads="1"/>
                </p:cNvSpPr>
                <p:nvPr/>
              </p:nvSpPr>
              <p:spPr bwMode="auto">
                <a:xfrm>
                  <a:off x="0" y="768"/>
                  <a:ext cx="7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75" name="Group 76"/>
              <p:cNvGrpSpPr/>
              <p:nvPr/>
            </p:nvGrpSpPr>
            <p:grpSpPr bwMode="auto">
              <a:xfrm>
                <a:off x="796" y="768"/>
                <a:ext cx="1392" cy="384"/>
                <a:chOff x="796" y="768"/>
                <a:chExt cx="1392" cy="384"/>
              </a:xfrm>
            </p:grpSpPr>
            <p:sp>
              <p:nvSpPr>
                <p:cNvPr id="143397" name="Rectangle 77"/>
                <p:cNvSpPr>
                  <a:spLocks noChangeArrowheads="1"/>
                </p:cNvSpPr>
                <p:nvPr/>
              </p:nvSpPr>
              <p:spPr bwMode="auto">
                <a:xfrm>
                  <a:off x="839" y="768"/>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/dev/tty2</a:t>
                  </a:r>
                  <a:r>
                    <a:rPr lang="zh-CN" altLang="en-US" sz="1600" b="1">
                      <a:latin typeface="宋体" pitchFamily="2" charset="-122"/>
                    </a:rPr>
                    <a:t>（键盘输入设备</a:t>
                  </a:r>
                  <a:r>
                    <a:rPr lang="en-US" altLang="zh-CN" sz="1600" b="1">
                      <a:latin typeface="宋体" pitchFamily="2" charset="-122"/>
                    </a:rPr>
                    <a:t>2</a:t>
                  </a:r>
                  <a:r>
                    <a:rPr lang="zh-CN" altLang="en-US" sz="1600" b="1">
                      <a:latin typeface="宋体" pitchFamily="2" charset="-122"/>
                    </a:rPr>
                    <a:t>）</a:t>
                  </a:r>
                  <a:endParaRPr lang="zh-CN" altLang="en-US" sz="1600" b="1"/>
                </a:p>
              </p:txBody>
            </p:sp>
            <p:sp>
              <p:nvSpPr>
                <p:cNvPr id="143398" name="Rectangle 78"/>
                <p:cNvSpPr>
                  <a:spLocks noChangeArrowheads="1"/>
                </p:cNvSpPr>
                <p:nvPr/>
              </p:nvSpPr>
              <p:spPr bwMode="auto">
                <a:xfrm>
                  <a:off x="796" y="768"/>
                  <a:ext cx="139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76" name="Group 79"/>
              <p:cNvGrpSpPr/>
              <p:nvPr/>
            </p:nvGrpSpPr>
            <p:grpSpPr bwMode="auto">
              <a:xfrm>
                <a:off x="2188" y="768"/>
                <a:ext cx="1018" cy="384"/>
                <a:chOff x="2188" y="768"/>
                <a:chExt cx="1018" cy="384"/>
              </a:xfrm>
            </p:grpSpPr>
            <p:sp>
              <p:nvSpPr>
                <p:cNvPr id="143395" name="Rectangle 80"/>
                <p:cNvSpPr>
                  <a:spLocks noChangeArrowheads="1"/>
                </p:cNvSpPr>
                <p:nvPr/>
              </p:nvSpPr>
              <p:spPr bwMode="auto">
                <a:xfrm>
                  <a:off x="2231" y="768"/>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3000</a:t>
                  </a:r>
                  <a:endParaRPr lang="en-US" altLang="zh-CN" sz="1600" b="1"/>
                </a:p>
              </p:txBody>
            </p:sp>
            <p:sp>
              <p:nvSpPr>
                <p:cNvPr id="143396" name="Rectangle 81"/>
                <p:cNvSpPr>
                  <a:spLocks noChangeArrowheads="1"/>
                </p:cNvSpPr>
                <p:nvPr/>
              </p:nvSpPr>
              <p:spPr bwMode="auto">
                <a:xfrm>
                  <a:off x="2188" y="768"/>
                  <a:ext cx="101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77" name="Group 82"/>
              <p:cNvGrpSpPr/>
              <p:nvPr/>
            </p:nvGrpSpPr>
            <p:grpSpPr bwMode="auto">
              <a:xfrm>
                <a:off x="0" y="1152"/>
                <a:ext cx="796" cy="384"/>
                <a:chOff x="0" y="1152"/>
                <a:chExt cx="796" cy="384"/>
              </a:xfrm>
            </p:grpSpPr>
            <p:sp>
              <p:nvSpPr>
                <p:cNvPr id="143393" name="Rectangle 83"/>
                <p:cNvSpPr>
                  <a:spLocks noChangeArrowheads="1"/>
                </p:cNvSpPr>
                <p:nvPr/>
              </p:nvSpPr>
              <p:spPr bwMode="auto">
                <a:xfrm>
                  <a:off x="43" y="1152"/>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solidFill>
                        <a:schemeClr val="folHlink"/>
                      </a:solidFill>
                      <a:latin typeface="宋体" pitchFamily="2" charset="-122"/>
                    </a:rPr>
                    <a:t>7</a:t>
                  </a:r>
                  <a:r>
                    <a:rPr lang="zh-CN" altLang="en-US" sz="1600" b="1">
                      <a:solidFill>
                        <a:schemeClr val="folHlink"/>
                      </a:solidFill>
                      <a:latin typeface="宋体" pitchFamily="2" charset="-122"/>
                    </a:rPr>
                    <a:t>（激光打印机）</a:t>
                  </a:r>
                  <a:endParaRPr lang="zh-CN" altLang="en-US" sz="1600" b="1">
                    <a:solidFill>
                      <a:schemeClr val="folHlink"/>
                    </a:solidFill>
                  </a:endParaRPr>
                </a:p>
              </p:txBody>
            </p:sp>
            <p:sp>
              <p:nvSpPr>
                <p:cNvPr id="143394" name="Rectangle 84"/>
                <p:cNvSpPr>
                  <a:spLocks noChangeArrowheads="1"/>
                </p:cNvSpPr>
                <p:nvPr/>
              </p:nvSpPr>
              <p:spPr bwMode="auto">
                <a:xfrm>
                  <a:off x="0" y="1152"/>
                  <a:ext cx="7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78" name="Group 85"/>
              <p:cNvGrpSpPr/>
              <p:nvPr/>
            </p:nvGrpSpPr>
            <p:grpSpPr bwMode="auto">
              <a:xfrm>
                <a:off x="796" y="1152"/>
                <a:ext cx="1392" cy="384"/>
                <a:chOff x="796" y="1152"/>
                <a:chExt cx="1392" cy="384"/>
              </a:xfrm>
            </p:grpSpPr>
            <p:sp>
              <p:nvSpPr>
                <p:cNvPr id="143391" name="Rectangle 86"/>
                <p:cNvSpPr>
                  <a:spLocks noChangeArrowheads="1"/>
                </p:cNvSpPr>
                <p:nvPr/>
              </p:nvSpPr>
              <p:spPr bwMode="auto">
                <a:xfrm>
                  <a:off x="839" y="1152"/>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solidFill>
                        <a:schemeClr val="hlink"/>
                      </a:solidFill>
                      <a:latin typeface="宋体" pitchFamily="2" charset="-122"/>
                    </a:rPr>
                    <a:t>/dev/lp</a:t>
                  </a:r>
                  <a:r>
                    <a:rPr lang="zh-CN" altLang="en-US" sz="1600" b="1">
                      <a:latin typeface="宋体" pitchFamily="2" charset="-122"/>
                    </a:rPr>
                    <a:t>（打印机）</a:t>
                  </a:r>
                  <a:endParaRPr lang="zh-CN" altLang="en-US" sz="1600" b="1"/>
                </a:p>
              </p:txBody>
            </p:sp>
            <p:sp>
              <p:nvSpPr>
                <p:cNvPr id="143392" name="Rectangle 87"/>
                <p:cNvSpPr>
                  <a:spLocks noChangeArrowheads="1"/>
                </p:cNvSpPr>
                <p:nvPr/>
              </p:nvSpPr>
              <p:spPr bwMode="auto">
                <a:xfrm>
                  <a:off x="796" y="1152"/>
                  <a:ext cx="139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79" name="Group 88"/>
              <p:cNvGrpSpPr/>
              <p:nvPr/>
            </p:nvGrpSpPr>
            <p:grpSpPr bwMode="auto">
              <a:xfrm>
                <a:off x="2188" y="1152"/>
                <a:ext cx="1018" cy="384"/>
                <a:chOff x="2188" y="1152"/>
                <a:chExt cx="1018" cy="384"/>
              </a:xfrm>
            </p:grpSpPr>
            <p:sp>
              <p:nvSpPr>
                <p:cNvPr id="143389" name="Rectangle 89"/>
                <p:cNvSpPr>
                  <a:spLocks noChangeArrowheads="1"/>
                </p:cNvSpPr>
                <p:nvPr/>
              </p:nvSpPr>
              <p:spPr bwMode="auto">
                <a:xfrm>
                  <a:off x="2231" y="1152"/>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solidFill>
                        <a:schemeClr val="folHlink"/>
                      </a:solidFill>
                      <a:latin typeface="宋体" pitchFamily="2" charset="-122"/>
                    </a:rPr>
                    <a:t>7000</a:t>
                  </a:r>
                  <a:endParaRPr lang="en-US" altLang="zh-CN" sz="1600" b="1">
                    <a:solidFill>
                      <a:schemeClr val="folHlink"/>
                    </a:solidFill>
                  </a:endParaRPr>
                </a:p>
              </p:txBody>
            </p:sp>
            <p:sp>
              <p:nvSpPr>
                <p:cNvPr id="143390" name="Rectangle 90"/>
                <p:cNvSpPr>
                  <a:spLocks noChangeArrowheads="1"/>
                </p:cNvSpPr>
                <p:nvPr/>
              </p:nvSpPr>
              <p:spPr bwMode="auto">
                <a:xfrm>
                  <a:off x="2188" y="1152"/>
                  <a:ext cx="101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80" name="Group 91"/>
              <p:cNvGrpSpPr/>
              <p:nvPr/>
            </p:nvGrpSpPr>
            <p:grpSpPr bwMode="auto">
              <a:xfrm>
                <a:off x="0" y="1536"/>
                <a:ext cx="796" cy="384"/>
                <a:chOff x="0" y="1536"/>
                <a:chExt cx="796" cy="384"/>
              </a:xfrm>
            </p:grpSpPr>
            <p:sp>
              <p:nvSpPr>
                <p:cNvPr id="143387" name="Rectangle 92"/>
                <p:cNvSpPr>
                  <a:spLocks noChangeArrowheads="1"/>
                </p:cNvSpPr>
                <p:nvPr/>
              </p:nvSpPr>
              <p:spPr bwMode="auto">
                <a:xfrm>
                  <a:off x="43" y="1536"/>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6</a:t>
                  </a:r>
                  <a:endParaRPr lang="en-US" altLang="zh-CN" sz="1600" b="1"/>
                </a:p>
              </p:txBody>
            </p:sp>
            <p:sp>
              <p:nvSpPr>
                <p:cNvPr id="143388" name="Rectangle 93"/>
                <p:cNvSpPr>
                  <a:spLocks noChangeArrowheads="1"/>
                </p:cNvSpPr>
                <p:nvPr/>
              </p:nvSpPr>
              <p:spPr bwMode="auto">
                <a:xfrm>
                  <a:off x="0" y="1536"/>
                  <a:ext cx="7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81" name="Group 94"/>
              <p:cNvGrpSpPr/>
              <p:nvPr/>
            </p:nvGrpSpPr>
            <p:grpSpPr bwMode="auto">
              <a:xfrm>
                <a:off x="796" y="1536"/>
                <a:ext cx="1392" cy="384"/>
                <a:chOff x="796" y="1536"/>
                <a:chExt cx="1392" cy="384"/>
              </a:xfrm>
            </p:grpSpPr>
            <p:sp>
              <p:nvSpPr>
                <p:cNvPr id="143385" name="Rectangle 95"/>
                <p:cNvSpPr>
                  <a:spLocks noChangeArrowheads="1"/>
                </p:cNvSpPr>
                <p:nvPr/>
              </p:nvSpPr>
              <p:spPr bwMode="auto">
                <a:xfrm>
                  <a:off x="839" y="1536"/>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/dev/ethN</a:t>
                  </a:r>
                  <a:r>
                    <a:rPr lang="zh-CN" altLang="en-US" sz="1600" b="1">
                      <a:latin typeface="宋体" pitchFamily="2" charset="-122"/>
                    </a:rPr>
                    <a:t>（网卡）</a:t>
                  </a:r>
                  <a:endParaRPr lang="zh-CN" altLang="en-US" sz="1600" b="1"/>
                </a:p>
              </p:txBody>
            </p:sp>
            <p:sp>
              <p:nvSpPr>
                <p:cNvPr id="143386" name="Rectangle 96"/>
                <p:cNvSpPr>
                  <a:spLocks noChangeArrowheads="1"/>
                </p:cNvSpPr>
                <p:nvPr/>
              </p:nvSpPr>
              <p:spPr bwMode="auto">
                <a:xfrm>
                  <a:off x="796" y="1536"/>
                  <a:ext cx="139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nvGrpSpPr>
              <p:cNvPr id="143382" name="Group 97"/>
              <p:cNvGrpSpPr/>
              <p:nvPr/>
            </p:nvGrpSpPr>
            <p:grpSpPr bwMode="auto">
              <a:xfrm>
                <a:off x="2188" y="1536"/>
                <a:ext cx="1018" cy="384"/>
                <a:chOff x="2188" y="1536"/>
                <a:chExt cx="1018" cy="384"/>
              </a:xfrm>
            </p:grpSpPr>
            <p:sp>
              <p:nvSpPr>
                <p:cNvPr id="143383" name="Rectangle 98"/>
                <p:cNvSpPr>
                  <a:spLocks noChangeArrowheads="1"/>
                </p:cNvSpPr>
                <p:nvPr/>
              </p:nvSpPr>
              <p:spPr bwMode="auto">
                <a:xfrm>
                  <a:off x="2231" y="1536"/>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0"/>
                    </a:spcBef>
                    <a:buFontTx/>
                    <a:buNone/>
                  </a:pPr>
                  <a:r>
                    <a:rPr lang="en-US" altLang="zh-CN" sz="1600" b="1">
                      <a:latin typeface="宋体" pitchFamily="2" charset="-122"/>
                    </a:rPr>
                    <a:t>4000</a:t>
                  </a:r>
                  <a:endParaRPr lang="en-US" altLang="zh-CN" sz="1600" b="1">
                    <a:latin typeface="宋体" pitchFamily="2" charset="-122"/>
                  </a:endParaRPr>
                </a:p>
              </p:txBody>
            </p:sp>
            <p:sp>
              <p:nvSpPr>
                <p:cNvPr id="143384" name="Rectangle 99"/>
                <p:cNvSpPr>
                  <a:spLocks noChangeArrowheads="1"/>
                </p:cNvSpPr>
                <p:nvPr/>
              </p:nvSpPr>
              <p:spPr bwMode="auto">
                <a:xfrm>
                  <a:off x="2188" y="1536"/>
                  <a:ext cx="101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grpSp>
        <p:sp>
          <p:nvSpPr>
            <p:cNvPr id="143367" name="Rectangle 100"/>
            <p:cNvSpPr>
              <a:spLocks noChangeArrowheads="1"/>
            </p:cNvSpPr>
            <p:nvPr/>
          </p:nvSpPr>
          <p:spPr bwMode="auto">
            <a:xfrm>
              <a:off x="-3" y="-3"/>
              <a:ext cx="3212" cy="1926"/>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29108"/>
                                        </p:tgtEl>
                                        <p:attrNameLst>
                                          <p:attrName>style.visibility</p:attrName>
                                        </p:attrNameLst>
                                      </p:cBhvr>
                                      <p:to>
                                        <p:strVal val="visible"/>
                                      </p:to>
                                    </p:set>
                                    <p:animEffect transition="in" filter="slide(fromBottom)">
                                      <p:cBhvr>
                                        <p:cTn id="12" dur="500"/>
                                        <p:tgtEl>
                                          <p:spTgt spid="42910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Bottom)">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10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2"/>
          <p:cNvSpPr txBox="1">
            <a:spLocks noChangeArrowheads="1"/>
          </p:cNvSpPr>
          <p:nvPr/>
        </p:nvSpPr>
        <p:spPr bwMode="auto">
          <a:xfrm>
            <a:off x="4558941" y="228600"/>
            <a:ext cx="2419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lang="zh-CN" altLang="en-US" sz="4400" dirty="0">
                <a:solidFill>
                  <a:srgbClr val="002060"/>
                </a:solidFill>
                <a:latin typeface="微软雅黑" panose="020B0503020204020204" pitchFamily="34" charset="-122"/>
                <a:ea typeface="微软雅黑" panose="020B0503020204020204" pitchFamily="34" charset="-122"/>
              </a:rPr>
              <a:t>内容概述</a:t>
            </a:r>
            <a:endParaRPr lang="zh-CN" altLang="en-US" sz="4400" dirty="0">
              <a:solidFill>
                <a:srgbClr val="002060"/>
              </a:solidFill>
              <a:latin typeface="微软雅黑" panose="020B0503020204020204" pitchFamily="34" charset="-122"/>
              <a:ea typeface="微软雅黑" panose="020B0503020204020204" pitchFamily="34" charset="-122"/>
            </a:endParaRPr>
          </a:p>
        </p:txBody>
      </p:sp>
      <p:sp>
        <p:nvSpPr>
          <p:cNvPr id="17" name="Text Box 3"/>
          <p:cNvSpPr txBox="1">
            <a:spLocks noChangeArrowheads="1"/>
          </p:cNvSpPr>
          <p:nvPr/>
        </p:nvSpPr>
        <p:spPr bwMode="auto">
          <a:xfrm>
            <a:off x="3392130" y="1808163"/>
            <a:ext cx="475297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5.1 I/O</a:t>
            </a:r>
            <a:r>
              <a:rPr lang="zh-CN" altLang="en-US" sz="2400" dirty="0">
                <a:solidFill>
                  <a:srgbClr val="002060"/>
                </a:solidFill>
                <a:latin typeface="微软雅黑" panose="020B0503020204020204" pitchFamily="34" charset="-122"/>
                <a:ea typeface="微软雅黑" panose="020B0503020204020204" pitchFamily="34" charset="-122"/>
              </a:rPr>
              <a:t>系统的功能、模型和接口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5.2 I/O</a:t>
            </a:r>
            <a:r>
              <a:rPr lang="zh-CN" altLang="en-US" sz="2400" dirty="0">
                <a:solidFill>
                  <a:srgbClr val="002060"/>
                </a:solidFill>
                <a:latin typeface="微软雅黑" panose="020B0503020204020204" pitchFamily="34" charset="-122"/>
                <a:ea typeface="微软雅黑" panose="020B0503020204020204" pitchFamily="34" charset="-122"/>
              </a:rPr>
              <a:t>设备和设备控制器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5.3 </a:t>
            </a:r>
            <a:r>
              <a:rPr lang="zh-CN" altLang="en-US" sz="2400" dirty="0">
                <a:solidFill>
                  <a:srgbClr val="002060"/>
                </a:solidFill>
                <a:latin typeface="微软雅黑" panose="020B0503020204020204" pitchFamily="34" charset="-122"/>
                <a:ea typeface="微软雅黑" panose="020B0503020204020204" pitchFamily="34" charset="-122"/>
              </a:rPr>
              <a:t>中断机构和中断处理程序</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5.4 </a:t>
            </a:r>
            <a:r>
              <a:rPr lang="zh-CN" altLang="en-US" sz="2400" dirty="0">
                <a:solidFill>
                  <a:srgbClr val="002060"/>
                </a:solidFill>
                <a:latin typeface="微软雅黑" panose="020B0503020204020204" pitchFamily="34" charset="-122"/>
                <a:ea typeface="微软雅黑" panose="020B0503020204020204" pitchFamily="34" charset="-122"/>
              </a:rPr>
              <a:t>设备驱动程序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18" name="Text Box 7"/>
          <p:cNvSpPr txBox="1">
            <a:spLocks noChangeArrowheads="1"/>
          </p:cNvSpPr>
          <p:nvPr/>
        </p:nvSpPr>
        <p:spPr bwMode="auto">
          <a:xfrm>
            <a:off x="3392130" y="3914211"/>
            <a:ext cx="421942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5.5 </a:t>
            </a:r>
            <a:r>
              <a:rPr lang="zh-CN" altLang="en-US" sz="2400" dirty="0">
                <a:solidFill>
                  <a:srgbClr val="002060"/>
                </a:solidFill>
                <a:latin typeface="微软雅黑" panose="020B0503020204020204" pitchFamily="34" charset="-122"/>
                <a:ea typeface="微软雅黑" panose="020B0503020204020204" pitchFamily="34" charset="-122"/>
              </a:rPr>
              <a:t>与设备无关的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C00000"/>
                </a:solidFill>
                <a:latin typeface="微软雅黑" panose="020B0503020204020204" pitchFamily="34" charset="-122"/>
                <a:ea typeface="微软雅黑" panose="020B0503020204020204" pitchFamily="34" charset="-122"/>
              </a:rPr>
              <a:t>5.6 </a:t>
            </a:r>
            <a:r>
              <a:rPr lang="zh-CN" altLang="en-US" sz="2400" dirty="0">
                <a:solidFill>
                  <a:srgbClr val="C00000"/>
                </a:solidFill>
                <a:latin typeface="微软雅黑" panose="020B0503020204020204" pitchFamily="34" charset="-122"/>
                <a:ea typeface="微软雅黑" panose="020B0503020204020204" pitchFamily="34" charset="-122"/>
              </a:rPr>
              <a:t>用户层的</a:t>
            </a:r>
            <a:r>
              <a:rPr lang="en-US" altLang="zh-CN" sz="2400" dirty="0">
                <a:solidFill>
                  <a:srgbClr val="C00000"/>
                </a:solidFill>
                <a:latin typeface="微软雅黑" panose="020B0503020204020204" pitchFamily="34" charset="-122"/>
                <a:ea typeface="微软雅黑" panose="020B0503020204020204" pitchFamily="34" charset="-122"/>
              </a:rPr>
              <a:t>I/O</a:t>
            </a:r>
            <a:r>
              <a:rPr lang="zh-CN" altLang="en-US" sz="2400" dirty="0">
                <a:solidFill>
                  <a:srgbClr val="C00000"/>
                </a:solidFill>
                <a:latin typeface="微软雅黑" panose="020B0503020204020204" pitchFamily="34" charset="-122"/>
                <a:ea typeface="微软雅黑" panose="020B0503020204020204" pitchFamily="34" charset="-122"/>
              </a:rPr>
              <a:t>软件</a:t>
            </a:r>
            <a:endParaRPr lang="zh-CN" altLang="en-US" sz="2400" dirty="0">
              <a:solidFill>
                <a:srgbClr val="C0000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5.7 </a:t>
            </a:r>
            <a:r>
              <a:rPr lang="zh-CN" altLang="en-US" sz="2400" dirty="0">
                <a:solidFill>
                  <a:srgbClr val="002060"/>
                </a:solidFill>
                <a:latin typeface="微软雅黑" panose="020B0503020204020204" pitchFamily="34" charset="-122"/>
                <a:ea typeface="微软雅黑" panose="020B0503020204020204" pitchFamily="34" charset="-122"/>
              </a:rPr>
              <a:t>缓冲管理</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5.8 </a:t>
            </a:r>
            <a:r>
              <a:rPr lang="zh-CN" altLang="en-US" sz="2400" dirty="0">
                <a:solidFill>
                  <a:srgbClr val="002060"/>
                </a:solidFill>
                <a:latin typeface="微软雅黑" panose="020B0503020204020204" pitchFamily="34" charset="-122"/>
                <a:ea typeface="微软雅黑" panose="020B0503020204020204" pitchFamily="34" charset="-122"/>
              </a:rPr>
              <a:t>磁盘存储器的性能和调度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8B027F2D-1817-42A7-8312-5D7EF89277E3}" type="slidenum">
              <a:rPr lang="en-US" altLang="zh-CN" sz="1400"/>
            </a:fld>
            <a:endParaRPr lang="en-US" altLang="zh-CN" sz="1400"/>
          </a:p>
        </p:txBody>
      </p:sp>
      <p:sp>
        <p:nvSpPr>
          <p:cNvPr id="145411" name="Text Box 2"/>
          <p:cNvSpPr txBox="1">
            <a:spLocks noChangeArrowheads="1"/>
          </p:cNvSpPr>
          <p:nvPr/>
        </p:nvSpPr>
        <p:spPr bwMode="auto">
          <a:xfrm>
            <a:off x="2819401" y="381001"/>
            <a:ext cx="4546437"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342900" indent="-342900">
              <a:lnSpc>
                <a:spcPct val="110000"/>
              </a:lnSpc>
              <a:spcBef>
                <a:spcPct val="20000"/>
              </a:spcBef>
              <a:buSzPct val="70000"/>
              <a:buFont typeface="Wingdings" panose="05000000000000000000" pitchFamily="2" charset="2"/>
              <a:buNone/>
              <a:defRPr sz="3200" b="1">
                <a:solidFill>
                  <a:schemeClr val="accent2"/>
                </a:solidFill>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en-US" altLang="zh-CN" sz="3600" dirty="0">
                <a:latin typeface="微软雅黑" panose="020B0503020204020204" pitchFamily="34" charset="-122"/>
                <a:ea typeface="微软雅黑" panose="020B0503020204020204" pitchFamily="34" charset="-122"/>
              </a:rPr>
              <a:t>5.6 </a:t>
            </a:r>
            <a:r>
              <a:rPr lang="zh-CN" altLang="en-US" sz="3600" dirty="0">
                <a:latin typeface="微软雅黑" panose="020B0503020204020204" pitchFamily="34" charset="-122"/>
                <a:ea typeface="微软雅黑" panose="020B0503020204020204" pitchFamily="34" charset="-122"/>
              </a:rPr>
              <a:t>用户层的</a:t>
            </a:r>
            <a:r>
              <a:rPr lang="en-US" altLang="zh-CN" sz="3600" dirty="0">
                <a:latin typeface="微软雅黑" panose="020B0503020204020204" pitchFamily="34" charset="-122"/>
                <a:ea typeface="微软雅黑" panose="020B0503020204020204" pitchFamily="34" charset="-122"/>
              </a:rPr>
              <a:t>I/O</a:t>
            </a:r>
            <a:r>
              <a:rPr lang="zh-CN" altLang="en-US" sz="3600" dirty="0">
                <a:latin typeface="微软雅黑" panose="020B0503020204020204" pitchFamily="34" charset="-122"/>
                <a:ea typeface="微软雅黑" panose="020B0503020204020204" pitchFamily="34" charset="-122"/>
              </a:rPr>
              <a:t>软件</a:t>
            </a:r>
            <a:endParaRPr lang="zh-CN" altLang="en-US" sz="3600" dirty="0">
              <a:latin typeface="微软雅黑" panose="020B0503020204020204" pitchFamily="34" charset="-122"/>
              <a:ea typeface="微软雅黑" panose="020B0503020204020204" pitchFamily="34" charset="-122"/>
            </a:endParaRPr>
          </a:p>
        </p:txBody>
      </p:sp>
      <p:sp>
        <p:nvSpPr>
          <p:cNvPr id="145412" name="Rectangle 3"/>
          <p:cNvSpPr>
            <a:spLocks noChangeArrowheads="1"/>
          </p:cNvSpPr>
          <p:nvPr/>
        </p:nvSpPr>
        <p:spPr bwMode="auto">
          <a:xfrm>
            <a:off x="1992314" y="1700213"/>
            <a:ext cx="8193087"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buSzPct val="70000"/>
              <a:buFont typeface="Wingdings" panose="05000000000000000000" pitchFamily="2" charset="2"/>
              <a:buNone/>
            </a:pPr>
            <a:endParaRPr lang="zh-CN" altLang="zh-CN" sz="1800">
              <a:latin typeface="Times New Roman" panose="02020603050405020304" pitchFamily="18" charset="0"/>
            </a:endParaRPr>
          </a:p>
        </p:txBody>
      </p:sp>
      <p:sp>
        <p:nvSpPr>
          <p:cNvPr id="145413" name="Text Box 4"/>
          <p:cNvSpPr txBox="1">
            <a:spLocks noChangeArrowheads="1"/>
          </p:cNvSpPr>
          <p:nvPr/>
        </p:nvSpPr>
        <p:spPr bwMode="auto">
          <a:xfrm>
            <a:off x="1828801" y="1524000"/>
            <a:ext cx="8458199"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buClr>
                <a:schemeClr val="accent2"/>
              </a:buClr>
              <a:buFont typeface="Wingdings" panose="05000000000000000000" pitchFamily="2" charset="2"/>
              <a:buChar char="Ø"/>
            </a:pPr>
            <a:r>
              <a:rPr lang="en-US" altLang="zh-CN" sz="1800" dirty="0"/>
              <a:t> </a:t>
            </a:r>
            <a:r>
              <a:rPr lang="zh-CN" altLang="en-US" sz="2400" dirty="0"/>
              <a:t>大部分</a:t>
            </a:r>
            <a:r>
              <a:rPr lang="en-US" altLang="zh-CN" sz="2400" dirty="0"/>
              <a:t>I/O</a:t>
            </a:r>
            <a:r>
              <a:rPr lang="zh-CN" altLang="en-US" sz="2400" dirty="0"/>
              <a:t>软件都在操作系统内部，只有一小部分在用户层。</a:t>
            </a:r>
            <a:endParaRPr lang="zh-CN" altLang="en-US" sz="2400" dirty="0"/>
          </a:p>
          <a:p>
            <a:pPr>
              <a:lnSpc>
                <a:spcPct val="120000"/>
              </a:lnSpc>
              <a:buClr>
                <a:schemeClr val="accent2"/>
              </a:buClr>
              <a:buFont typeface="Wingdings" panose="05000000000000000000" pitchFamily="2" charset="2"/>
              <a:buChar char="Ø"/>
            </a:pPr>
            <a:r>
              <a:rPr lang="zh-CN" altLang="en-US" sz="2400" dirty="0"/>
              <a:t> 用户层软件必须通过一组</a:t>
            </a:r>
            <a:r>
              <a:rPr lang="zh-CN" altLang="en-US" sz="2400" dirty="0">
                <a:solidFill>
                  <a:srgbClr val="FF0000"/>
                </a:solidFill>
              </a:rPr>
              <a:t>系统调用</a:t>
            </a:r>
            <a:r>
              <a:rPr lang="zh-CN" altLang="en-US" sz="2400" dirty="0"/>
              <a:t>来取得操作系统服务。</a:t>
            </a:r>
            <a:endParaRPr lang="zh-CN" altLang="en-US" sz="2400" dirty="0"/>
          </a:p>
          <a:p>
            <a:pPr>
              <a:lnSpc>
                <a:spcPct val="120000"/>
              </a:lnSpc>
              <a:buClr>
                <a:schemeClr val="accent2"/>
              </a:buClr>
              <a:buFont typeface="Wingdings" panose="05000000000000000000" pitchFamily="2" charset="2"/>
              <a:buChar char="Ø"/>
            </a:pPr>
            <a:r>
              <a:rPr lang="zh-CN" altLang="en-US" sz="2400" dirty="0"/>
              <a:t> 现代高级语言通常提供了与各系统调用对应的库函数，</a:t>
            </a:r>
            <a:endParaRPr lang="en-US" altLang="zh-CN" sz="2400" dirty="0"/>
          </a:p>
          <a:p>
            <a:pPr>
              <a:lnSpc>
                <a:spcPct val="120000"/>
              </a:lnSpc>
              <a:buClr>
                <a:schemeClr val="accent2"/>
              </a:buClr>
              <a:buFontTx/>
              <a:buNone/>
            </a:pPr>
            <a:r>
              <a:rPr lang="en-US" altLang="zh-CN" sz="2400" dirty="0"/>
              <a:t>    </a:t>
            </a:r>
            <a:r>
              <a:rPr lang="zh-CN" altLang="en-US" sz="2400" dirty="0"/>
              <a:t>用户程序通过调用对应的库函数使用系统调用。</a:t>
            </a:r>
            <a:endParaRPr lang="zh-CN" altLang="en-US" sz="2400" dirty="0"/>
          </a:p>
          <a:p>
            <a:pPr>
              <a:lnSpc>
                <a:spcPct val="120000"/>
              </a:lnSpc>
              <a:buClr>
                <a:schemeClr val="accent2"/>
              </a:buClr>
              <a:buFont typeface="Wingdings" panose="05000000000000000000" pitchFamily="2" charset="2"/>
              <a:buNone/>
            </a:pPr>
            <a:r>
              <a:rPr lang="en-US" altLang="zh-CN" b="1" dirty="0">
                <a:solidFill>
                  <a:schemeClr val="accent2"/>
                </a:solidFill>
                <a:latin typeface="微软雅黑" panose="020B0503020204020204" pitchFamily="34" charset="-122"/>
                <a:ea typeface="微软雅黑" panose="020B0503020204020204" pitchFamily="34" charset="-122"/>
              </a:rPr>
              <a:t>5.6.1 </a:t>
            </a:r>
            <a:r>
              <a:rPr lang="zh-CN" altLang="en-US" b="1" dirty="0">
                <a:solidFill>
                  <a:schemeClr val="accent2"/>
                </a:solidFill>
                <a:latin typeface="微软雅黑" panose="020B0503020204020204" pitchFamily="34" charset="-122"/>
                <a:ea typeface="微软雅黑" panose="020B0503020204020204" pitchFamily="34" charset="-122"/>
              </a:rPr>
              <a:t>系统调用与库函数</a:t>
            </a:r>
            <a:endParaRPr lang="zh-CN" altLang="en-US" b="1" dirty="0">
              <a:solidFill>
                <a:schemeClr val="accent2"/>
              </a:solidFill>
              <a:latin typeface="微软雅黑" panose="020B0503020204020204" pitchFamily="34" charset="-122"/>
              <a:ea typeface="微软雅黑" panose="020B0503020204020204" pitchFamily="34" charset="-122"/>
            </a:endParaRPr>
          </a:p>
          <a:p>
            <a:pPr>
              <a:lnSpc>
                <a:spcPct val="120000"/>
              </a:lnSpc>
              <a:buClr>
                <a:schemeClr val="accent2"/>
              </a:buClr>
              <a:buFont typeface="Wingdings" panose="05000000000000000000" pitchFamily="2" charset="2"/>
              <a:buNone/>
            </a:pPr>
            <a:r>
              <a:rPr lang="en-US" altLang="zh-CN" sz="2400" dirty="0"/>
              <a:t>1</a:t>
            </a:r>
            <a:r>
              <a:rPr lang="zh-CN" altLang="en-US" sz="2400" dirty="0"/>
              <a:t>、系统调用</a:t>
            </a:r>
            <a:endParaRPr lang="zh-CN" altLang="en-US" sz="2400" dirty="0"/>
          </a:p>
          <a:p>
            <a:pPr>
              <a:lnSpc>
                <a:spcPct val="120000"/>
              </a:lnSpc>
              <a:buClr>
                <a:schemeClr val="accent2"/>
              </a:buClr>
              <a:buFont typeface="Wingdings" panose="05000000000000000000" pitchFamily="2" charset="2"/>
              <a:buNone/>
            </a:pPr>
            <a:r>
              <a:rPr lang="en-US" altLang="zh-CN" sz="2400" dirty="0"/>
              <a:t>2</a:t>
            </a:r>
            <a:r>
              <a:rPr lang="zh-CN" altLang="en-US" sz="2400" dirty="0"/>
              <a:t>、库函数（</a:t>
            </a:r>
            <a:r>
              <a:rPr lang="en-US" altLang="zh-CN" sz="2400" dirty="0"/>
              <a:t>Win32 API</a:t>
            </a:r>
            <a:r>
              <a:rPr lang="zh-CN" altLang="en-US" sz="2400" dirty="0"/>
              <a:t>）</a:t>
            </a:r>
            <a:endParaRPr lang="zh-CN" altLang="en-US" sz="2400" dirty="0"/>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E8047102-7970-44D1-944E-4105042CD266}" type="slidenum">
              <a:rPr lang="en-US" altLang="zh-CN" sz="1400"/>
            </a:fld>
            <a:endParaRPr lang="en-US" altLang="zh-CN" sz="1400" dirty="0"/>
          </a:p>
        </p:txBody>
      </p:sp>
      <p:sp>
        <p:nvSpPr>
          <p:cNvPr id="146435" name="Rectangle 2"/>
          <p:cNvSpPr>
            <a:spLocks noGrp="1" noChangeArrowheads="1"/>
          </p:cNvSpPr>
          <p:nvPr>
            <p:ph type="title"/>
          </p:nvPr>
        </p:nvSpPr>
        <p:spPr>
          <a:xfrm>
            <a:off x="2625497" y="388759"/>
            <a:ext cx="6014788" cy="6340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algn="l">
              <a:lnSpc>
                <a:spcPct val="110000"/>
              </a:lnSpc>
              <a:spcBef>
                <a:spcPct val="20000"/>
              </a:spcBef>
              <a:buSzPct val="70000"/>
            </a:pPr>
            <a:r>
              <a:rPr lang="en-US" altLang="zh-CN" sz="3200" b="1" kern="1200" dirty="0">
                <a:solidFill>
                  <a:schemeClr val="accent2"/>
                </a:solidFill>
                <a:latin typeface="微软雅黑" panose="020B0503020204020204" pitchFamily="34" charset="-122"/>
                <a:ea typeface="微软雅黑" panose="020B0503020204020204" pitchFamily="34" charset="-122"/>
                <a:cs typeface="+mn-cs"/>
              </a:rPr>
              <a:t>5.6.2 </a:t>
            </a:r>
            <a:r>
              <a:rPr lang="zh-CN" altLang="en-US" sz="3200" b="1" kern="1200" dirty="0">
                <a:solidFill>
                  <a:schemeClr val="accent2"/>
                </a:solidFill>
                <a:latin typeface="微软雅黑" panose="020B0503020204020204" pitchFamily="34" charset="-122"/>
                <a:ea typeface="微软雅黑" panose="020B0503020204020204" pitchFamily="34" charset="-122"/>
                <a:cs typeface="+mn-cs"/>
              </a:rPr>
              <a:t>假脱机（</a:t>
            </a:r>
            <a:r>
              <a:rPr lang="en-US" altLang="zh-CN" sz="3200" b="1" kern="1200" dirty="0">
                <a:solidFill>
                  <a:schemeClr val="accent2"/>
                </a:solidFill>
                <a:latin typeface="微软雅黑" panose="020B0503020204020204" pitchFamily="34" charset="-122"/>
                <a:ea typeface="微软雅黑" panose="020B0503020204020204" pitchFamily="34" charset="-122"/>
                <a:cs typeface="+mn-cs"/>
              </a:rPr>
              <a:t>Spooling</a:t>
            </a:r>
            <a:r>
              <a:rPr lang="zh-CN" altLang="en-US" sz="3200" b="1" kern="1200" dirty="0">
                <a:solidFill>
                  <a:schemeClr val="accent2"/>
                </a:solidFill>
                <a:latin typeface="微软雅黑" panose="020B0503020204020204" pitchFamily="34" charset="-122"/>
                <a:ea typeface="微软雅黑" panose="020B0503020204020204" pitchFamily="34" charset="-122"/>
                <a:cs typeface="+mn-cs"/>
              </a:rPr>
              <a:t>）技术</a:t>
            </a:r>
            <a:endParaRPr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336899" name="Rectangle 3"/>
          <p:cNvSpPr>
            <a:spLocks noGrp="1" noChangeArrowheads="1"/>
          </p:cNvSpPr>
          <p:nvPr>
            <p:ph type="body" idx="1"/>
          </p:nvPr>
        </p:nvSpPr>
        <p:spPr/>
        <p:txBody>
          <a:bodyPr/>
          <a:lstStyle/>
          <a:p>
            <a:pPr>
              <a:lnSpc>
                <a:spcPct val="130000"/>
              </a:lnSpc>
            </a:pPr>
            <a:r>
              <a:rPr lang="zh-CN" altLang="en-US" sz="2800" b="1" dirty="0">
                <a:solidFill>
                  <a:srgbClr val="002060"/>
                </a:solidFill>
                <a:latin typeface="微软雅黑" panose="020B0503020204020204" pitchFamily="34" charset="-122"/>
                <a:ea typeface="微软雅黑" panose="020B0503020204020204" pitchFamily="34" charset="-122"/>
              </a:rPr>
              <a:t>如前所述，</a:t>
            </a:r>
            <a:r>
              <a:rPr lang="zh-CN" altLang="en-US" sz="2800" b="1" dirty="0">
                <a:solidFill>
                  <a:srgbClr val="C00000"/>
                </a:solidFill>
                <a:latin typeface="微软雅黑" panose="020B0503020204020204" pitchFamily="34" charset="-122"/>
                <a:ea typeface="微软雅黑" panose="020B0503020204020204" pitchFamily="34" charset="-122"/>
              </a:rPr>
              <a:t>虚拟性</a:t>
            </a:r>
            <a:r>
              <a:rPr lang="zh-CN" altLang="en-US" sz="2800" b="1" dirty="0">
                <a:solidFill>
                  <a:srgbClr val="002060"/>
                </a:solidFill>
                <a:latin typeface="微软雅黑" panose="020B0503020204020204" pitchFamily="34" charset="-122"/>
                <a:ea typeface="微软雅黑" panose="020B0503020204020204" pitchFamily="34" charset="-122"/>
              </a:rPr>
              <a:t>是</a:t>
            </a:r>
            <a:r>
              <a:rPr lang="en-US" altLang="zh-CN" sz="2800" b="1" dirty="0">
                <a:solidFill>
                  <a:srgbClr val="002060"/>
                </a:solidFill>
                <a:latin typeface="微软雅黑" panose="020B0503020204020204" pitchFamily="34" charset="-122"/>
                <a:ea typeface="微软雅黑" panose="020B0503020204020204" pitchFamily="34" charset="-122"/>
              </a:rPr>
              <a:t>OS</a:t>
            </a:r>
            <a:r>
              <a:rPr lang="zh-CN" altLang="en-US" sz="2800" b="1" dirty="0">
                <a:solidFill>
                  <a:srgbClr val="002060"/>
                </a:solidFill>
                <a:latin typeface="微软雅黑" panose="020B0503020204020204" pitchFamily="34" charset="-122"/>
                <a:ea typeface="微软雅黑" panose="020B0503020204020204" pitchFamily="34" charset="-122"/>
              </a:rPr>
              <a:t>的四大特征之一。</a:t>
            </a:r>
            <a:endParaRPr lang="en-US" altLang="zh-CN" sz="2800" b="1" dirty="0">
              <a:solidFill>
                <a:srgbClr val="002060"/>
              </a:solidFill>
              <a:latin typeface="微软雅黑" panose="020B0503020204020204" pitchFamily="34" charset="-122"/>
              <a:ea typeface="微软雅黑" panose="020B0503020204020204" pitchFamily="34" charset="-122"/>
            </a:endParaRPr>
          </a:p>
          <a:p>
            <a:pPr lvl="1">
              <a:lnSpc>
                <a:spcPct val="130000"/>
              </a:lnSpc>
            </a:pPr>
            <a:r>
              <a:rPr lang="zh-CN" altLang="en-US" sz="2400" b="1" dirty="0">
                <a:solidFill>
                  <a:srgbClr val="002060"/>
                </a:solidFill>
                <a:latin typeface="微软雅黑" panose="020B0503020204020204" pitchFamily="34" charset="-122"/>
                <a:ea typeface="微软雅黑" panose="020B0503020204020204" pitchFamily="34" charset="-122"/>
              </a:rPr>
              <a:t>多道程序技术将一台物理</a:t>
            </a:r>
            <a:r>
              <a:rPr lang="en-US" altLang="zh-CN" sz="2400" b="1" dirty="0">
                <a:solidFill>
                  <a:srgbClr val="002060"/>
                </a:solidFill>
                <a:latin typeface="微软雅黑" panose="020B0503020204020204" pitchFamily="34" charset="-122"/>
                <a:ea typeface="微软雅黑" panose="020B0503020204020204" pitchFamily="34" charset="-122"/>
              </a:rPr>
              <a:t>CPU</a:t>
            </a:r>
            <a:r>
              <a:rPr lang="zh-CN" altLang="en-US" sz="2400" b="1" dirty="0">
                <a:solidFill>
                  <a:srgbClr val="002060"/>
                </a:solidFill>
                <a:latin typeface="微软雅黑" panose="020B0503020204020204" pitchFamily="34" charset="-122"/>
                <a:ea typeface="微软雅黑" panose="020B0503020204020204" pitchFamily="34" charset="-122"/>
              </a:rPr>
              <a:t>虚拟为多台逻辑</a:t>
            </a:r>
            <a:r>
              <a:rPr lang="en-US" altLang="zh-CN" sz="2400" b="1" dirty="0">
                <a:solidFill>
                  <a:srgbClr val="002060"/>
                </a:solidFill>
                <a:latin typeface="微软雅黑" panose="020B0503020204020204" pitchFamily="34" charset="-122"/>
                <a:ea typeface="微软雅黑" panose="020B0503020204020204" pitchFamily="34" charset="-122"/>
              </a:rPr>
              <a:t>CPU</a:t>
            </a:r>
            <a:r>
              <a:rPr lang="zh-CN" altLang="en-US" sz="2400" b="1" dirty="0">
                <a:solidFill>
                  <a:srgbClr val="002060"/>
                </a:solidFill>
                <a:latin typeface="微软雅黑" panose="020B0503020204020204" pitchFamily="34" charset="-122"/>
                <a:ea typeface="微软雅黑" panose="020B0503020204020204" pitchFamily="34" charset="-122"/>
              </a:rPr>
              <a:t>，从而允许多个用户共享一台主机</a:t>
            </a:r>
            <a:endParaRPr lang="en-US" altLang="zh-CN" sz="2400" b="1" dirty="0">
              <a:solidFill>
                <a:srgbClr val="002060"/>
              </a:solidFill>
              <a:latin typeface="微软雅黑" panose="020B0503020204020204" pitchFamily="34" charset="-122"/>
              <a:ea typeface="微软雅黑" panose="020B0503020204020204" pitchFamily="34" charset="-122"/>
            </a:endParaRPr>
          </a:p>
          <a:p>
            <a:pPr lvl="1">
              <a:lnSpc>
                <a:spcPct val="130000"/>
              </a:lnSpc>
            </a:pPr>
            <a:r>
              <a:rPr lang="en-US" altLang="zh-CN" sz="2400" b="1" dirty="0" err="1">
                <a:solidFill>
                  <a:srgbClr val="C00000"/>
                </a:solidFill>
                <a:latin typeface="微软雅黑" panose="020B0503020204020204" pitchFamily="34" charset="-122"/>
                <a:ea typeface="微软雅黑" panose="020B0503020204020204" pitchFamily="34" charset="-122"/>
              </a:rPr>
              <a:t>SPOOLing</a:t>
            </a:r>
            <a:r>
              <a:rPr lang="zh-CN" altLang="en-US" sz="2400" b="1" dirty="0">
                <a:solidFill>
                  <a:srgbClr val="002060"/>
                </a:solidFill>
                <a:latin typeface="微软雅黑" panose="020B0503020204020204" pitchFamily="34" charset="-122"/>
                <a:ea typeface="微软雅黑" panose="020B0503020204020204" pitchFamily="34" charset="-122"/>
              </a:rPr>
              <a:t>技术将一台物理</a:t>
            </a:r>
            <a:r>
              <a:rPr lang="en-US" altLang="zh-CN" sz="2400" b="1" dirty="0">
                <a:solidFill>
                  <a:srgbClr val="002060"/>
                </a:solidFill>
                <a:latin typeface="微软雅黑" panose="020B0503020204020204" pitchFamily="34" charset="-122"/>
                <a:ea typeface="微软雅黑" panose="020B0503020204020204" pitchFamily="34" charset="-122"/>
              </a:rPr>
              <a:t>I/O</a:t>
            </a:r>
            <a:r>
              <a:rPr lang="zh-CN" altLang="en-US" sz="2400" b="1" dirty="0">
                <a:solidFill>
                  <a:srgbClr val="002060"/>
                </a:solidFill>
                <a:latin typeface="微软雅黑" panose="020B0503020204020204" pitchFamily="34" charset="-122"/>
                <a:ea typeface="微软雅黑" panose="020B0503020204020204" pitchFamily="34" charset="-122"/>
              </a:rPr>
              <a:t>设备虚拟为多台逻辑</a:t>
            </a:r>
            <a:r>
              <a:rPr lang="en-US" altLang="zh-CN" sz="2400" b="1" dirty="0">
                <a:solidFill>
                  <a:srgbClr val="002060"/>
                </a:solidFill>
                <a:latin typeface="微软雅黑" panose="020B0503020204020204" pitchFamily="34" charset="-122"/>
                <a:ea typeface="微软雅黑" panose="020B0503020204020204" pitchFamily="34" charset="-122"/>
              </a:rPr>
              <a:t>I/O</a:t>
            </a:r>
            <a:r>
              <a:rPr lang="zh-CN" altLang="en-US" sz="2400" b="1" dirty="0">
                <a:solidFill>
                  <a:srgbClr val="002060"/>
                </a:solidFill>
                <a:latin typeface="微软雅黑" panose="020B0503020204020204" pitchFamily="34" charset="-122"/>
                <a:ea typeface="微软雅黑" panose="020B0503020204020204" pitchFamily="34" charset="-122"/>
              </a:rPr>
              <a:t>设备，同样允许多个用户共享一台物理</a:t>
            </a:r>
            <a:r>
              <a:rPr lang="en-US" altLang="zh-CN" sz="2400" b="1" dirty="0">
                <a:solidFill>
                  <a:srgbClr val="002060"/>
                </a:solidFill>
                <a:latin typeface="微软雅黑" panose="020B0503020204020204" pitchFamily="34" charset="-122"/>
                <a:ea typeface="微软雅黑" panose="020B0503020204020204" pitchFamily="34" charset="-122"/>
              </a:rPr>
              <a:t>I/O</a:t>
            </a:r>
            <a:r>
              <a:rPr lang="zh-CN" altLang="en-US" sz="2400" b="1" dirty="0">
                <a:solidFill>
                  <a:srgbClr val="002060"/>
                </a:solidFill>
                <a:latin typeface="微软雅黑" panose="020B0503020204020204" pitchFamily="34" charset="-122"/>
                <a:ea typeface="微软雅黑" panose="020B0503020204020204" pitchFamily="34" charset="-122"/>
              </a:rPr>
              <a:t>设备</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3689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368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autoUpdateAnimBg="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9965C00F-EB65-48FA-835D-C1A2AEA4692C}" type="slidenum">
              <a:rPr lang="en-US" altLang="zh-CN" sz="1400"/>
            </a:fld>
            <a:endParaRPr lang="en-US" altLang="zh-CN" sz="1400"/>
          </a:p>
        </p:txBody>
      </p:sp>
      <p:sp>
        <p:nvSpPr>
          <p:cNvPr id="148483" name="Rectangle 2"/>
          <p:cNvSpPr>
            <a:spLocks noChangeArrowheads="1"/>
          </p:cNvSpPr>
          <p:nvPr/>
        </p:nvSpPr>
        <p:spPr bwMode="auto">
          <a:xfrm>
            <a:off x="2055814" y="1524000"/>
            <a:ext cx="800258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30000"/>
              </a:lnSpc>
              <a:buClr>
                <a:schemeClr val="hlink"/>
              </a:buClr>
              <a:buFont typeface="Wingdings" panose="05000000000000000000" pitchFamily="2" charset="2"/>
              <a:buChar char="§"/>
            </a:pP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引入：在多道程序系统中，专门利用一道程序（</a:t>
            </a:r>
            <a:r>
              <a:rPr lang="en-US" altLang="zh-CN" sz="2800" b="1" dirty="0" err="1">
                <a:solidFill>
                  <a:schemeClr val="accent6">
                    <a:lumMod val="75000"/>
                  </a:schemeClr>
                </a:solidFill>
                <a:latin typeface="微软雅黑" panose="020B0503020204020204" pitchFamily="34" charset="-122"/>
                <a:ea typeface="微软雅黑" panose="020B0503020204020204" pitchFamily="34" charset="-122"/>
              </a:rPr>
              <a:t>SPOOLing</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程序）来完成对设备的</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I/O</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操作。无需使用外围</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I/O</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处理机</a:t>
            </a:r>
            <a:endParaRPr lang="zh-CN" altLang="en-US" sz="2800" b="1" dirty="0">
              <a:solidFill>
                <a:schemeClr val="accent6">
                  <a:lumMod val="75000"/>
                </a:schemeClr>
              </a:solidFill>
              <a:latin typeface="微软雅黑" panose="020B0503020204020204" pitchFamily="34" charset="-122"/>
              <a:ea typeface="微软雅黑" panose="020B0503020204020204" pitchFamily="34" charset="-122"/>
            </a:endParaRPr>
          </a:p>
        </p:txBody>
      </p:sp>
      <p:graphicFrame>
        <p:nvGraphicFramePr>
          <p:cNvPr id="148484" name="Object 2"/>
          <p:cNvGraphicFramePr>
            <a:graphicFrameLocks noChangeAspect="1"/>
          </p:cNvGraphicFramePr>
          <p:nvPr/>
        </p:nvGraphicFramePr>
        <p:xfrm>
          <a:off x="2514600" y="3581400"/>
          <a:ext cx="7086600" cy="2209800"/>
        </p:xfrm>
        <a:graphic>
          <a:graphicData uri="http://schemas.openxmlformats.org/presentationml/2006/ole">
            <mc:AlternateContent xmlns:mc="http://schemas.openxmlformats.org/markup-compatibility/2006">
              <mc:Choice xmlns:v="urn:schemas-microsoft-com:vml" Requires="v">
                <p:oleObj spid="_x0000_s21567" name="Visio" r:id="rId1" imgW="7289800" imgH="2247900" progId="Visio.Drawing.11">
                  <p:embed/>
                </p:oleObj>
              </mc:Choice>
              <mc:Fallback>
                <p:oleObj name="Visio" r:id="rId1" imgW="7289800" imgH="224790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581400"/>
                        <a:ext cx="7086600" cy="2209800"/>
                      </a:xfrm>
                      <a:prstGeom prst="rect">
                        <a:avLst/>
                      </a:prstGeom>
                      <a:solidFill>
                        <a:srgbClr val="FEE6B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8485" name="Rectangle 4"/>
          <p:cNvSpPr>
            <a:spLocks noRot="1" noChangeArrowheads="1"/>
          </p:cNvSpPr>
          <p:nvPr/>
        </p:nvSpPr>
        <p:spPr bwMode="auto">
          <a:xfrm>
            <a:off x="2514600" y="228601"/>
            <a:ext cx="854075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3600" b="1">
                <a:solidFill>
                  <a:schemeClr val="tx2"/>
                </a:solidFill>
              </a:rPr>
              <a:t>5.5.4 SPOOLing</a:t>
            </a:r>
            <a:r>
              <a:rPr lang="zh-CN" altLang="en-US" sz="3600" b="1">
                <a:solidFill>
                  <a:schemeClr val="tx2"/>
                </a:solidFill>
              </a:rPr>
              <a:t>技术</a:t>
            </a:r>
            <a:endParaRPr lang="zh-CN" altLang="en-US" sz="3600" b="1">
              <a:solidFill>
                <a:schemeClr val="tx2"/>
              </a:solidFil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AD445D0B-9698-42D0-8BE4-28D058FC8A0D}" type="slidenum">
              <a:rPr lang="en-US" altLang="zh-CN" sz="1400"/>
            </a:fld>
            <a:endParaRPr lang="en-US" altLang="zh-CN" sz="1400"/>
          </a:p>
        </p:txBody>
      </p:sp>
      <p:sp>
        <p:nvSpPr>
          <p:cNvPr id="150531" name="Rectangle 2"/>
          <p:cNvSpPr>
            <a:spLocks noGrp="1" noChangeArrowheads="1"/>
          </p:cNvSpPr>
          <p:nvPr>
            <p:ph type="title"/>
          </p:nvPr>
        </p:nvSpPr>
        <p:spPr>
          <a:xfrm>
            <a:off x="1981200" y="274638"/>
            <a:ext cx="8229600" cy="715962"/>
          </a:xfrm>
        </p:spPr>
        <p:txBody>
          <a:bodyPr/>
          <a:lstStyle/>
          <a:p>
            <a:r>
              <a:rPr lang="zh-CN" altLang="en-US" b="1" dirty="0"/>
              <a:t>什么是</a:t>
            </a:r>
            <a:r>
              <a:rPr lang="en-US" altLang="zh-CN" b="1" dirty="0" err="1"/>
              <a:t>SPOOLing</a:t>
            </a:r>
            <a:endParaRPr lang="en-US" altLang="zh-CN" b="1" dirty="0"/>
          </a:p>
        </p:txBody>
      </p:sp>
      <p:sp>
        <p:nvSpPr>
          <p:cNvPr id="150532" name="Rectangle 3"/>
          <p:cNvSpPr>
            <a:spLocks noGrp="1" noChangeArrowheads="1"/>
          </p:cNvSpPr>
          <p:nvPr>
            <p:ph type="body" idx="1"/>
          </p:nvPr>
        </p:nvSpPr>
        <p:spPr>
          <a:xfrm>
            <a:off x="990600" y="1550988"/>
            <a:ext cx="10591800" cy="4684712"/>
          </a:xfrm>
        </p:spPr>
        <p:txBody>
          <a:bodyPr/>
          <a:lstStyle/>
          <a:p>
            <a:pPr>
              <a:lnSpc>
                <a:spcPct val="120000"/>
              </a:lnSpc>
              <a:buClr>
                <a:srgbClr val="33CCFF"/>
              </a:buClr>
              <a:buSzPct val="70000"/>
              <a:buFontTx/>
              <a:buNone/>
            </a:pPr>
            <a:r>
              <a:rPr lang="en-US" altLang="zh-CN" sz="2400" dirty="0">
                <a:latin typeface="Times New Roman" panose="02020603050405020304" pitchFamily="18" charset="0"/>
              </a:rPr>
              <a:t>(1) </a:t>
            </a:r>
            <a:r>
              <a:rPr lang="zh-CN" altLang="en-US" sz="2400" dirty="0">
                <a:latin typeface="Times New Roman" panose="02020603050405020304" pitchFamily="18" charset="0"/>
              </a:rPr>
              <a:t>脱机输入、输出技术</a:t>
            </a:r>
            <a:endParaRPr lang="zh-CN" altLang="en-US" sz="2400" dirty="0">
              <a:latin typeface="Times New Roman" panose="02020603050405020304" pitchFamily="18" charset="0"/>
            </a:endParaRPr>
          </a:p>
          <a:p>
            <a:pPr>
              <a:lnSpc>
                <a:spcPct val="120000"/>
              </a:lnSpc>
              <a:buClr>
                <a:srgbClr val="33CCFF"/>
              </a:buClr>
              <a:buSzPct val="70000"/>
              <a:buFontTx/>
              <a:buNone/>
            </a:pPr>
            <a:r>
              <a:rPr lang="en-US" altLang="zh-CN" sz="2400" dirty="0">
                <a:latin typeface="Times New Roman" panose="02020603050405020304" pitchFamily="18" charset="0"/>
              </a:rPr>
              <a:t>(2) </a:t>
            </a:r>
            <a:r>
              <a:rPr lang="zh-CN" altLang="en-US" sz="2400" dirty="0">
                <a:latin typeface="Times New Roman" panose="02020603050405020304" pitchFamily="18" charset="0"/>
              </a:rPr>
              <a:t>在主机的直接控制下，实现脱机输入、输出功能，此时的外围操作与</a:t>
            </a:r>
            <a:r>
              <a:rPr lang="en-US" altLang="zh-CN" sz="2400" dirty="0">
                <a:latin typeface="Times New Roman" panose="02020603050405020304" pitchFamily="18" charset="0"/>
              </a:rPr>
              <a:t>CPU</a:t>
            </a:r>
            <a:r>
              <a:rPr lang="zh-CN" altLang="en-US" sz="2400" dirty="0">
                <a:latin typeface="Times New Roman" panose="02020603050405020304" pitchFamily="18" charset="0"/>
              </a:rPr>
              <a:t>对数据的处理同时进行。</a:t>
            </a:r>
            <a:endParaRPr lang="zh-CN" altLang="en-US" sz="2400" dirty="0">
              <a:latin typeface="Times New Roman" panose="02020603050405020304" pitchFamily="18" charset="0"/>
            </a:endParaRPr>
          </a:p>
          <a:p>
            <a:pPr>
              <a:lnSpc>
                <a:spcPct val="120000"/>
              </a:lnSpc>
              <a:buClr>
                <a:srgbClr val="33CCFF"/>
              </a:buClr>
              <a:buSzPct val="70000"/>
              <a:buFont typeface="Wingdings" panose="05000000000000000000" pitchFamily="2" charset="2"/>
              <a:buChar char="Ø"/>
            </a:pPr>
            <a:r>
              <a:rPr lang="zh-CN" altLang="en-US" sz="2400" dirty="0">
                <a:latin typeface="Times New Roman" panose="02020603050405020304" pitchFamily="18" charset="0"/>
              </a:rPr>
              <a:t>把这种在联机情况下实现的同时外围操作称为</a:t>
            </a:r>
            <a:r>
              <a:rPr lang="en-US" altLang="zh-CN" sz="2400" dirty="0" err="1">
                <a:solidFill>
                  <a:schemeClr val="accent2"/>
                </a:solidFill>
                <a:latin typeface="Times New Roman" panose="02020603050405020304" pitchFamily="18" charset="0"/>
              </a:rPr>
              <a:t>SPOOLing</a:t>
            </a:r>
            <a:r>
              <a:rPr lang="en-US" altLang="zh-CN" sz="2400" dirty="0">
                <a:solidFill>
                  <a:schemeClr val="accent2"/>
                </a:solidFill>
                <a:latin typeface="Times New Roman" panose="02020603050405020304" pitchFamily="18" charset="0"/>
              </a:rPr>
              <a:t>(</a:t>
            </a:r>
            <a:r>
              <a:rPr lang="en-US" altLang="zh-CN" sz="2400" dirty="0" err="1">
                <a:solidFill>
                  <a:schemeClr val="accent2"/>
                </a:solidFill>
                <a:latin typeface="Times New Roman" panose="02020603050405020304" pitchFamily="18" charset="0"/>
              </a:rPr>
              <a:t>Simultaneaus</a:t>
            </a:r>
            <a:r>
              <a:rPr lang="en-US" altLang="zh-CN" sz="2400" dirty="0">
                <a:solidFill>
                  <a:schemeClr val="accent2"/>
                </a:solidFill>
                <a:latin typeface="Times New Roman" panose="02020603050405020304" pitchFamily="18" charset="0"/>
              </a:rPr>
              <a:t> </a:t>
            </a:r>
            <a:r>
              <a:rPr lang="en-US" altLang="zh-CN" sz="2400" dirty="0" err="1">
                <a:solidFill>
                  <a:schemeClr val="accent2"/>
                </a:solidFill>
                <a:latin typeface="Times New Roman" panose="02020603050405020304" pitchFamily="18" charset="0"/>
              </a:rPr>
              <a:t>Periphernal</a:t>
            </a:r>
            <a:r>
              <a:rPr lang="en-US" altLang="zh-CN" sz="2400" dirty="0">
                <a:solidFill>
                  <a:schemeClr val="accent2"/>
                </a:solidFill>
                <a:latin typeface="Times New Roman" panose="02020603050405020304" pitchFamily="18" charset="0"/>
              </a:rPr>
              <a:t> Operating On-Line)</a:t>
            </a:r>
            <a:r>
              <a:rPr lang="en-US" altLang="zh-CN" sz="2400" dirty="0">
                <a:latin typeface="Times New Roman" panose="02020603050405020304" pitchFamily="18" charset="0"/>
              </a:rPr>
              <a:t>,</a:t>
            </a:r>
            <a:r>
              <a:rPr lang="zh-CN" altLang="en-US" sz="2400" dirty="0">
                <a:latin typeface="Times New Roman" panose="02020603050405020304" pitchFamily="18" charset="0"/>
              </a:rPr>
              <a:t>或称为</a:t>
            </a:r>
            <a:r>
              <a:rPr lang="zh-CN" altLang="en-US" sz="2400" dirty="0">
                <a:solidFill>
                  <a:schemeClr val="accent2"/>
                </a:solidFill>
                <a:latin typeface="Times New Roman" panose="02020603050405020304" pitchFamily="18" charset="0"/>
              </a:rPr>
              <a:t>假脱机操作</a:t>
            </a:r>
            <a:endParaRPr lang="zh-CN" altLang="en-US" sz="2400" b="1" dirty="0">
              <a:solidFill>
                <a:schemeClr val="hlink"/>
              </a:solidFill>
            </a:endParaRPr>
          </a:p>
        </p:txBody>
      </p:sp>
      <p:sp>
        <p:nvSpPr>
          <p:cNvPr id="5" name="矩形 4"/>
          <p:cNvSpPr>
            <a:spLocks noChangeArrowheads="1"/>
          </p:cNvSpPr>
          <p:nvPr/>
        </p:nvSpPr>
        <p:spPr bwMode="auto">
          <a:xfrm>
            <a:off x="2209800" y="4648200"/>
            <a:ext cx="7162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zh-CN" altLang="en-US" sz="2400" b="1" dirty="0">
                <a:solidFill>
                  <a:schemeClr val="hlink"/>
                </a:solidFill>
              </a:rPr>
              <a:t>通过独占设备来模拟共享设备，将独占设备改造成共享设备，从而提高了设备利用率和系统效率，这种技术被称为</a:t>
            </a:r>
            <a:r>
              <a:rPr lang="en-US" altLang="zh-CN" sz="2400" b="1" dirty="0">
                <a:solidFill>
                  <a:schemeClr val="hlink"/>
                </a:solidFill>
              </a:rPr>
              <a:t>Spooling</a:t>
            </a:r>
            <a:r>
              <a:rPr lang="zh-CN" altLang="en-US" sz="2400" b="1" dirty="0">
                <a:solidFill>
                  <a:schemeClr val="hlink"/>
                </a:solidFill>
              </a:rPr>
              <a:t>技术。</a:t>
            </a:r>
            <a:endParaRPr lang="en-US" altLang="zh-CN" sz="2400" b="1" dirty="0">
              <a:solidFill>
                <a:schemeClr val="hlink"/>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607EC9B5-1915-4CDE-8A28-8591AC072FAC}" type="slidenum">
              <a:rPr lang="en-US" altLang="zh-CN" sz="1400"/>
            </a:fld>
            <a:endParaRPr lang="en-US" altLang="zh-CN" sz="1400"/>
          </a:p>
        </p:txBody>
      </p:sp>
      <p:graphicFrame>
        <p:nvGraphicFramePr>
          <p:cNvPr id="154627" name="Object 2"/>
          <p:cNvGraphicFramePr>
            <a:graphicFrameLocks noChangeAspect="1"/>
          </p:cNvGraphicFramePr>
          <p:nvPr/>
        </p:nvGraphicFramePr>
        <p:xfrm>
          <a:off x="1763260" y="1981201"/>
          <a:ext cx="8447540" cy="3112251"/>
        </p:xfrm>
        <a:graphic>
          <a:graphicData uri="http://schemas.openxmlformats.org/presentationml/2006/ole">
            <mc:AlternateContent xmlns:mc="http://schemas.openxmlformats.org/markup-compatibility/2006">
              <mc:Choice xmlns:v="urn:schemas-microsoft-com:vml" Requires="v">
                <p:oleObj spid="_x0000_s22591" name="Visio" r:id="rId1" imgW="3680460" imgH="1354455" progId="Visio.Drawing.11">
                  <p:embed/>
                </p:oleObj>
              </mc:Choice>
              <mc:Fallback>
                <p:oleObj name="Visio" r:id="rId1" imgW="3680460" imgH="135445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260" y="1981201"/>
                        <a:ext cx="8447540" cy="3112251"/>
                      </a:xfrm>
                      <a:prstGeom prst="rect">
                        <a:avLst/>
                      </a:prstGeom>
                      <a:noFill/>
                      <a:ln>
                        <a:noFill/>
                      </a:ln>
                      <a:effectLst/>
                    </p:spPr>
                  </p:pic>
                </p:oleObj>
              </mc:Fallback>
            </mc:AlternateContent>
          </a:graphicData>
        </a:graphic>
      </p:graphicFrame>
      <p:sp>
        <p:nvSpPr>
          <p:cNvPr id="7" name="矩形 6"/>
          <p:cNvSpPr/>
          <p:nvPr/>
        </p:nvSpPr>
        <p:spPr>
          <a:xfrm>
            <a:off x="5029200" y="1600200"/>
            <a:ext cx="1371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rPr>
              <a:t>内存</a:t>
            </a:r>
            <a:endParaRPr lang="zh-CN" altLang="en-US" b="1" dirty="0">
              <a:solidFill>
                <a:schemeClr val="tx1"/>
              </a:solidFill>
            </a:endParaRPr>
          </a:p>
        </p:txBody>
      </p:sp>
      <p:sp>
        <p:nvSpPr>
          <p:cNvPr id="154629" name="Text Box 3"/>
          <p:cNvSpPr txBox="1">
            <a:spLocks noChangeArrowheads="1"/>
          </p:cNvSpPr>
          <p:nvPr/>
        </p:nvSpPr>
        <p:spPr bwMode="auto">
          <a:xfrm>
            <a:off x="2895600" y="304801"/>
            <a:ext cx="4827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r>
              <a:rPr lang="en-US" altLang="zh-CN" sz="3600"/>
              <a:t>SPOOLing</a:t>
            </a:r>
            <a:r>
              <a:rPr lang="zh-CN" altLang="en-US" sz="3600"/>
              <a:t>系统的组成 </a:t>
            </a:r>
            <a:endParaRPr lang="zh-CN" altLang="en-US" sz="3600"/>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F5458E02-75A5-40EB-A088-8FCA16AC265D}" type="slidenum">
              <a:rPr lang="en-US" altLang="zh-CN" sz="1400"/>
            </a:fld>
            <a:endParaRPr lang="en-US" altLang="zh-CN" sz="1400"/>
          </a:p>
        </p:txBody>
      </p:sp>
      <p:sp>
        <p:nvSpPr>
          <p:cNvPr id="155651" name="Rectangle 2"/>
          <p:cNvSpPr>
            <a:spLocks noGrp="1" noChangeArrowheads="1"/>
          </p:cNvSpPr>
          <p:nvPr>
            <p:ph type="title"/>
          </p:nvPr>
        </p:nvSpPr>
        <p:spPr>
          <a:xfrm>
            <a:off x="2133600" y="57919"/>
            <a:ext cx="8229600" cy="1143000"/>
          </a:xfrm>
        </p:spPr>
        <p:txBody>
          <a:bodyPr/>
          <a:lstStyle/>
          <a:p>
            <a:r>
              <a:rPr lang="en-US" altLang="zh-CN" b="1" dirty="0" err="1"/>
              <a:t>SPOOLing</a:t>
            </a:r>
            <a:r>
              <a:rPr lang="zh-CN" altLang="en-US" b="1" dirty="0"/>
              <a:t>系统的处理过程</a:t>
            </a:r>
            <a:endParaRPr lang="zh-CN" altLang="en-US" b="1" dirty="0"/>
          </a:p>
        </p:txBody>
      </p:sp>
      <p:sp>
        <p:nvSpPr>
          <p:cNvPr id="155652" name="Rectangle 25"/>
          <p:cNvSpPr>
            <a:spLocks noGrp="1" noChangeArrowheads="1"/>
          </p:cNvSpPr>
          <p:nvPr>
            <p:ph type="body" idx="1"/>
          </p:nvPr>
        </p:nvSpPr>
        <p:spPr>
          <a:xfrm>
            <a:off x="762000" y="1524000"/>
            <a:ext cx="11049000" cy="5044306"/>
          </a:xfrm>
        </p:spPr>
        <p:txBody>
          <a:bodyPr/>
          <a:lstStyle/>
          <a:p>
            <a:pPr eaLnBrk="1" hangingPunct="1">
              <a:lnSpc>
                <a:spcPct val="120000"/>
              </a:lnSpc>
              <a:spcBef>
                <a:spcPts val="0"/>
              </a:spcBef>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）输入</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20000"/>
              </a:lnSpc>
              <a:spcBef>
                <a:spcPts val="0"/>
              </a:spcBef>
              <a:buNone/>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进程</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请求</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—&gt; </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SPi</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为进程</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在输入井中分配空间</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设备数据由输入缓冲区送输入井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生成</a:t>
            </a:r>
            <a:r>
              <a:rPr lang="zh-CN" altLang="en-US" sz="2400" dirty="0">
                <a:solidFill>
                  <a:srgbClr val="FF3300"/>
                </a:solidFill>
                <a:latin typeface="微软雅黑" panose="020B0503020204020204" pitchFamily="34" charset="-122"/>
                <a:ea typeface="微软雅黑" panose="020B0503020204020204" pitchFamily="34" charset="-122"/>
                <a:cs typeface="Times New Roman" panose="02020603050405020304" pitchFamily="18" charset="0"/>
              </a:rPr>
              <a:t>输入请求表</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挂输入请求队列。</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lnSpc>
                <a:spcPct val="120000"/>
              </a:lnSpc>
              <a:spcBef>
                <a:spcPts val="0"/>
              </a:spcBef>
              <a:buNone/>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b. CPU</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空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取请求表中的任务</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送进程缓冲区。</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20000"/>
              </a:lnSpc>
              <a:spcBef>
                <a:spcPts val="0"/>
              </a:spcBef>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）输出：（打印）</a:t>
            </a:r>
            <a:endParaRPr lang="zh-CN" altLang="en-US" sz="2400" b="1" dirty="0">
              <a:latin typeface="微软雅黑" panose="020B0503020204020204" pitchFamily="34" charset="-122"/>
              <a:ea typeface="微软雅黑" panose="020B0503020204020204" pitchFamily="34" charset="-122"/>
            </a:endParaRPr>
          </a:p>
          <a:p>
            <a:pPr lvl="1" eaLnBrk="1" hangingPunct="1">
              <a:lnSpc>
                <a:spcPct val="120000"/>
              </a:lnSpc>
              <a:spcBef>
                <a:spcPts val="0"/>
              </a:spcBef>
              <a:buNone/>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进程</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请求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&gt;</a:t>
            </a:r>
            <a:r>
              <a:rPr lang="en-US" altLang="zh-CN" sz="2400" dirty="0" err="1">
                <a:latin typeface="微软雅黑" panose="020B0503020204020204" pitchFamily="34" charset="-122"/>
                <a:ea typeface="微软雅黑" panose="020B0503020204020204" pitchFamily="34" charset="-122"/>
              </a:rPr>
              <a:t>SPo</a:t>
            </a:r>
            <a:r>
              <a:rPr lang="zh-CN" altLang="en-US" sz="2400" dirty="0">
                <a:latin typeface="微软雅黑" panose="020B0503020204020204" pitchFamily="34" charset="-122"/>
                <a:ea typeface="微软雅黑" panose="020B0503020204020204" pitchFamily="34" charset="-122"/>
              </a:rPr>
              <a:t>为进程</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在输出井中分配空间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将数据由进程缓冲区转到输出井 </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生成一</a:t>
            </a:r>
            <a:r>
              <a:rPr lang="zh-CN" altLang="en-US" sz="2400" dirty="0">
                <a:solidFill>
                  <a:srgbClr val="FF3300"/>
                </a:solidFill>
                <a:latin typeface="微软雅黑" panose="020B0503020204020204" pitchFamily="34" charset="-122"/>
                <a:ea typeface="微软雅黑" panose="020B0503020204020204" pitchFamily="34" charset="-122"/>
              </a:rPr>
              <a:t>打印请求表</a:t>
            </a:r>
            <a:r>
              <a:rPr lang="zh-CN" altLang="en-US" sz="2400" dirty="0">
                <a:latin typeface="微软雅黑" panose="020B0503020204020204" pitchFamily="34" charset="-122"/>
                <a:ea typeface="微软雅黑" panose="020B0503020204020204" pitchFamily="34" charset="-122"/>
              </a:rPr>
              <a:t>挂打印请求队列。</a:t>
            </a:r>
            <a:endParaRPr lang="zh-CN" altLang="en-US" sz="2400" dirty="0">
              <a:latin typeface="微软雅黑" panose="020B0503020204020204" pitchFamily="34" charset="-122"/>
              <a:ea typeface="微软雅黑" panose="020B0503020204020204" pitchFamily="34" charset="-122"/>
            </a:endParaRPr>
          </a:p>
          <a:p>
            <a:pPr lvl="1" eaLnBrk="1" hangingPunct="1">
              <a:lnSpc>
                <a:spcPct val="120000"/>
              </a:lnSpc>
              <a:spcBef>
                <a:spcPts val="0"/>
              </a:spcBef>
              <a:buNone/>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打印机空 </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查打印请求表中的任务 </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取输出井中对应的数据 </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输出缓冲区</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打印</a:t>
            </a:r>
            <a:endParaRPr lang="zh-CN" altLang="en-US" sz="2400" dirty="0">
              <a:latin typeface="微软雅黑" panose="020B0503020204020204" pitchFamily="34" charset="-122"/>
              <a:ea typeface="微软雅黑" panose="020B0503020204020204" pitchFamily="34" charset="-122"/>
            </a:endParaRPr>
          </a:p>
        </p:txBody>
      </p:sp>
      <p:sp>
        <p:nvSpPr>
          <p:cNvPr id="5" name="矩形 5"/>
          <p:cNvSpPr>
            <a:spLocks noChangeArrowheads="1"/>
          </p:cNvSpPr>
          <p:nvPr/>
        </p:nvSpPr>
        <p:spPr bwMode="auto">
          <a:xfrm>
            <a:off x="1828800" y="6229995"/>
            <a:ext cx="8686800" cy="535531"/>
          </a:xfrm>
          <a:prstGeom prst="rect">
            <a:avLst/>
          </a:prstGeom>
          <a:solidFill>
            <a:srgbClr val="FFFF00"/>
          </a:solidFill>
          <a:ln>
            <a:noFill/>
          </a:ln>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457200" lvl="1" indent="-443230">
              <a:lnSpc>
                <a:spcPct val="120000"/>
              </a:lnSpc>
              <a:buClr>
                <a:srgbClr val="33CCFF"/>
              </a:buClr>
              <a:buNone/>
            </a:pPr>
            <a:r>
              <a:rPr lang="zh-CN" altLang="en-US" sz="2400" b="1" dirty="0"/>
              <a:t>打印机为</a:t>
            </a:r>
            <a:r>
              <a:rPr lang="zh-CN" altLang="en-US" sz="2400" b="1" dirty="0">
                <a:solidFill>
                  <a:schemeClr val="accent2"/>
                </a:solidFill>
              </a:rPr>
              <a:t>独占</a:t>
            </a:r>
            <a:r>
              <a:rPr lang="zh-CN" altLang="en-US" sz="2400" b="1" dirty="0"/>
              <a:t>设备</a:t>
            </a:r>
            <a:r>
              <a:rPr lang="en-US" altLang="zh-CN" sz="2400" b="1" dirty="0"/>
              <a:t>,</a:t>
            </a:r>
            <a:r>
              <a:rPr lang="zh-CN" altLang="en-US" sz="2400" b="1" dirty="0"/>
              <a:t>利用</a:t>
            </a:r>
            <a:r>
              <a:rPr lang="en-US" altLang="zh-CN" sz="2400" b="1" dirty="0" err="1"/>
              <a:t>SPOOLing</a:t>
            </a:r>
            <a:r>
              <a:rPr lang="zh-CN" altLang="en-US" sz="2400" b="1" dirty="0"/>
              <a:t>技术</a:t>
            </a:r>
            <a:r>
              <a:rPr lang="en-US" altLang="zh-CN" sz="2400" b="1" dirty="0"/>
              <a:t>,</a:t>
            </a:r>
            <a:r>
              <a:rPr lang="zh-CN" altLang="en-US" sz="2400" b="1" dirty="0"/>
              <a:t>可将之改造为</a:t>
            </a:r>
            <a:r>
              <a:rPr lang="zh-CN" altLang="en-US" sz="2400" b="1" dirty="0">
                <a:solidFill>
                  <a:schemeClr val="accent2"/>
                </a:solidFill>
              </a:rPr>
              <a:t>共享</a:t>
            </a:r>
            <a:r>
              <a:rPr lang="zh-CN" altLang="en-US" sz="2400" b="1" dirty="0"/>
              <a:t>设备</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652">
                                            <p:txEl>
                                              <p:pRg st="1" end="1"/>
                                            </p:txEl>
                                          </p:spTgt>
                                        </p:tgtEl>
                                        <p:attrNameLst>
                                          <p:attrName>style.visibility</p:attrName>
                                        </p:attrNameLst>
                                      </p:cBhvr>
                                      <p:to>
                                        <p:strVal val="visible"/>
                                      </p:to>
                                    </p:set>
                                    <p:animEffect transition="in" filter="wipe(left)">
                                      <p:cBhvr>
                                        <p:cTn id="7" dur="500"/>
                                        <p:tgtEl>
                                          <p:spTgt spid="15565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5652">
                                            <p:txEl>
                                              <p:pRg st="2" end="2"/>
                                            </p:txEl>
                                          </p:spTgt>
                                        </p:tgtEl>
                                        <p:attrNameLst>
                                          <p:attrName>style.visibility</p:attrName>
                                        </p:attrNameLst>
                                      </p:cBhvr>
                                      <p:to>
                                        <p:strVal val="visible"/>
                                      </p:to>
                                    </p:set>
                                    <p:animEffect transition="in" filter="wipe(left)">
                                      <p:cBhvr>
                                        <p:cTn id="12" dur="500"/>
                                        <p:tgtEl>
                                          <p:spTgt spid="15565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5652">
                                            <p:txEl>
                                              <p:pRg st="4" end="4"/>
                                            </p:txEl>
                                          </p:spTgt>
                                        </p:tgtEl>
                                        <p:attrNameLst>
                                          <p:attrName>style.visibility</p:attrName>
                                        </p:attrNameLst>
                                      </p:cBhvr>
                                      <p:to>
                                        <p:strVal val="visible"/>
                                      </p:to>
                                    </p:set>
                                    <p:animEffect transition="in" filter="wipe(left)">
                                      <p:cBhvr>
                                        <p:cTn id="17" dur="500"/>
                                        <p:tgtEl>
                                          <p:spTgt spid="15565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5652">
                                            <p:txEl>
                                              <p:pRg st="5" end="5"/>
                                            </p:txEl>
                                          </p:spTgt>
                                        </p:tgtEl>
                                        <p:attrNameLst>
                                          <p:attrName>style.visibility</p:attrName>
                                        </p:attrNameLst>
                                      </p:cBhvr>
                                      <p:to>
                                        <p:strVal val="visible"/>
                                      </p:to>
                                    </p:set>
                                    <p:animEffect transition="in" filter="wipe(left)">
                                      <p:cBhvr>
                                        <p:cTn id="22" dur="500"/>
                                        <p:tgtEl>
                                          <p:spTgt spid="15565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A991792C-D76C-42AE-9941-AD17C871E153}" type="slidenum">
              <a:rPr lang="en-US" altLang="zh-CN" sz="1400"/>
            </a:fld>
            <a:endParaRPr lang="en-US" altLang="zh-CN" sz="1400"/>
          </a:p>
        </p:txBody>
      </p:sp>
      <p:sp>
        <p:nvSpPr>
          <p:cNvPr id="159748" name="矩形 5"/>
          <p:cNvSpPr>
            <a:spLocks noChangeArrowheads="1"/>
          </p:cNvSpPr>
          <p:nvPr/>
        </p:nvSpPr>
        <p:spPr bwMode="auto">
          <a:xfrm>
            <a:off x="3048000" y="228601"/>
            <a:ext cx="27574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20000"/>
              </a:lnSpc>
              <a:buSzPct val="70000"/>
              <a:buFont typeface="Wingdings" panose="05000000000000000000" pitchFamily="2" charset="2"/>
              <a:buNone/>
            </a:pPr>
            <a:r>
              <a:rPr lang="zh-CN" altLang="en-US" sz="4000" b="1" dirty="0"/>
              <a:t>共享打印机</a:t>
            </a:r>
            <a:endParaRPr lang="zh-CN" altLang="en-US" sz="4000" b="1" dirty="0"/>
          </a:p>
        </p:txBody>
      </p:sp>
      <p:pic>
        <p:nvPicPr>
          <p:cNvPr id="2" name="图片 1"/>
          <p:cNvPicPr>
            <a:picLocks noChangeAspect="1"/>
          </p:cNvPicPr>
          <p:nvPr/>
        </p:nvPicPr>
        <p:blipFill>
          <a:blip r:embed="rId1"/>
          <a:stretch>
            <a:fillRect/>
          </a:stretch>
        </p:blipFill>
        <p:spPr>
          <a:xfrm>
            <a:off x="4114801" y="4944304"/>
            <a:ext cx="4762500" cy="1933575"/>
          </a:xfrm>
          <a:prstGeom prst="rect">
            <a:avLst/>
          </a:prstGeom>
        </p:spPr>
      </p:pic>
      <p:sp>
        <p:nvSpPr>
          <p:cNvPr id="159747" name="Rectangle 4"/>
          <p:cNvSpPr>
            <a:spLocks noChangeArrowheads="1"/>
          </p:cNvSpPr>
          <p:nvPr/>
        </p:nvSpPr>
        <p:spPr bwMode="auto">
          <a:xfrm>
            <a:off x="533400" y="1302578"/>
            <a:ext cx="108966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lvl="1">
              <a:lnSpc>
                <a:spcPct val="120000"/>
              </a:lnSpc>
              <a:buClr>
                <a:srgbClr val="33CCFF"/>
              </a:buClr>
              <a:buFont typeface="Wingdings" panose="05000000000000000000" pitchFamily="2" charset="2"/>
              <a:buChar char="Ø"/>
            </a:pPr>
            <a:r>
              <a:rPr lang="zh-CN" altLang="en-US" sz="2400" dirty="0"/>
              <a:t>打印机为</a:t>
            </a:r>
            <a:r>
              <a:rPr lang="zh-CN" altLang="en-US" sz="2400" dirty="0">
                <a:solidFill>
                  <a:schemeClr val="accent2"/>
                </a:solidFill>
              </a:rPr>
              <a:t>独占</a:t>
            </a:r>
            <a:r>
              <a:rPr lang="zh-CN" altLang="en-US" sz="2400" dirty="0"/>
              <a:t>设备</a:t>
            </a:r>
            <a:r>
              <a:rPr lang="en-US" altLang="zh-CN" sz="2400" dirty="0"/>
              <a:t>,</a:t>
            </a:r>
            <a:r>
              <a:rPr lang="zh-CN" altLang="en-US" sz="2400" dirty="0"/>
              <a:t>利用</a:t>
            </a:r>
            <a:r>
              <a:rPr lang="en-US" altLang="zh-CN" sz="2400" dirty="0" err="1"/>
              <a:t>SPOOLing</a:t>
            </a:r>
            <a:r>
              <a:rPr lang="zh-CN" altLang="en-US" sz="2400" dirty="0"/>
              <a:t>技术</a:t>
            </a:r>
            <a:r>
              <a:rPr lang="en-US" altLang="zh-CN" sz="2400" dirty="0"/>
              <a:t>,</a:t>
            </a:r>
            <a:r>
              <a:rPr lang="zh-CN" altLang="en-US" sz="2400" dirty="0"/>
              <a:t>可将之改造为</a:t>
            </a:r>
            <a:r>
              <a:rPr lang="zh-CN" altLang="en-US" sz="2400" dirty="0">
                <a:solidFill>
                  <a:schemeClr val="accent2"/>
                </a:solidFill>
              </a:rPr>
              <a:t>共享</a:t>
            </a:r>
            <a:r>
              <a:rPr lang="zh-CN" altLang="en-US" sz="2400" dirty="0"/>
              <a:t>设备</a:t>
            </a:r>
            <a:endParaRPr lang="zh-CN" altLang="en-US" sz="2400" dirty="0"/>
          </a:p>
          <a:p>
            <a:pPr lvl="1">
              <a:lnSpc>
                <a:spcPct val="120000"/>
              </a:lnSpc>
              <a:buClr>
                <a:srgbClr val="33CCFF"/>
              </a:buClr>
              <a:buFont typeface="Wingdings" panose="05000000000000000000" pitchFamily="2" charset="2"/>
              <a:buChar char="Ø"/>
            </a:pPr>
            <a:r>
              <a:rPr lang="zh-CN" altLang="en-US" sz="2400" dirty="0"/>
              <a:t>用户请求打印时</a:t>
            </a:r>
            <a:r>
              <a:rPr lang="en-US" altLang="zh-CN" sz="2400" dirty="0"/>
              <a:t>,</a:t>
            </a:r>
            <a:r>
              <a:rPr lang="en-US" altLang="zh-CN" sz="2400" dirty="0" err="1"/>
              <a:t>SPOOLing</a:t>
            </a:r>
            <a:r>
              <a:rPr lang="zh-CN" altLang="en-US" sz="2400" dirty="0"/>
              <a:t>系统处理如下：</a:t>
            </a:r>
            <a:endParaRPr lang="zh-CN" altLang="en-US" sz="2400" dirty="0"/>
          </a:p>
          <a:p>
            <a:pPr lvl="2">
              <a:lnSpc>
                <a:spcPct val="120000"/>
              </a:lnSpc>
              <a:buClr>
                <a:srgbClr val="33CCFF"/>
              </a:buClr>
              <a:buFont typeface="Wingdings" panose="05000000000000000000" pitchFamily="2" charset="2"/>
              <a:buChar char="ü"/>
            </a:pPr>
            <a:r>
              <a:rPr lang="zh-CN" altLang="en-US" dirty="0">
                <a:latin typeface="Times New Roman" panose="02020603050405020304" pitchFamily="18" charset="0"/>
              </a:rPr>
              <a:t>由输出进程在输出井中为之申请一个空闲磁盘块区</a:t>
            </a:r>
            <a:r>
              <a:rPr lang="en-US" altLang="zh-CN" dirty="0">
                <a:latin typeface="Times New Roman" panose="02020603050405020304" pitchFamily="18" charset="0"/>
              </a:rPr>
              <a:t>, </a:t>
            </a:r>
            <a:r>
              <a:rPr lang="zh-CN" altLang="en-US" dirty="0">
                <a:latin typeface="Times New Roman" panose="02020603050405020304" pitchFamily="18" charset="0"/>
              </a:rPr>
              <a:t>并将要打印的数据送入其中</a:t>
            </a:r>
            <a:endParaRPr lang="zh-CN" altLang="en-US" dirty="0">
              <a:latin typeface="Times New Roman" panose="02020603050405020304" pitchFamily="18" charset="0"/>
            </a:endParaRPr>
          </a:p>
          <a:p>
            <a:pPr lvl="2">
              <a:lnSpc>
                <a:spcPct val="120000"/>
              </a:lnSpc>
              <a:buClr>
                <a:srgbClr val="33CCFF"/>
              </a:buClr>
              <a:buFont typeface="Wingdings" panose="05000000000000000000" pitchFamily="2" charset="2"/>
              <a:buChar char="ü"/>
            </a:pPr>
            <a:r>
              <a:rPr lang="zh-CN" altLang="en-US" dirty="0">
                <a:latin typeface="Times New Roman" panose="02020603050405020304" pitchFamily="18" charset="0"/>
              </a:rPr>
              <a:t>输出进程再为用户进程申请一张空白的用户请求打印表</a:t>
            </a:r>
            <a:r>
              <a:rPr lang="en-US" altLang="zh-CN" dirty="0">
                <a:latin typeface="Times New Roman" panose="02020603050405020304" pitchFamily="18" charset="0"/>
              </a:rPr>
              <a:t>,</a:t>
            </a:r>
            <a:r>
              <a:rPr lang="zh-CN" altLang="en-US" dirty="0">
                <a:latin typeface="Times New Roman" panose="02020603050405020304" pitchFamily="18" charset="0"/>
              </a:rPr>
              <a:t>并将用户的打印要求填入其中</a:t>
            </a:r>
            <a:r>
              <a:rPr lang="en-US" altLang="zh-CN" dirty="0">
                <a:latin typeface="Times New Roman" panose="02020603050405020304" pitchFamily="18" charset="0"/>
              </a:rPr>
              <a:t>, </a:t>
            </a:r>
            <a:r>
              <a:rPr lang="zh-CN" altLang="en-US" dirty="0">
                <a:latin typeface="Times New Roman" panose="02020603050405020304" pitchFamily="18" charset="0"/>
              </a:rPr>
              <a:t>再将该表挂到请求打印队列上</a:t>
            </a:r>
            <a:endParaRPr lang="zh-CN" altLang="en-US" dirty="0">
              <a:latin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296265" y="2209801"/>
            <a:ext cx="5867400" cy="341727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灯片编号占位符 5"/>
          <p:cNvSpPr>
            <a:spLocks noGrp="1"/>
          </p:cNvSpPr>
          <p:nvPr>
            <p:ph type="sldNum" sz="quarter" idx="11"/>
          </p:nvPr>
        </p:nvSpPr>
        <p:spPr>
          <a:xfrm>
            <a:off x="1981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algn="l">
              <a:spcBef>
                <a:spcPct val="0"/>
              </a:spcBef>
              <a:buClrTx/>
              <a:buSzTx/>
              <a:buFontTx/>
              <a:buNone/>
            </a:pPr>
            <a:fld id="{5DF395E0-3944-4279-96AF-2094C5B05DD9}" type="slidenum">
              <a:rPr lang="en-US" altLang="zh-CN" sz="1200" b="0">
                <a:solidFill>
                  <a:schemeClr val="tx1"/>
                </a:solidFill>
              </a:rPr>
            </a:fld>
            <a:endParaRPr lang="en-US" altLang="zh-CN" sz="1200" b="0">
              <a:solidFill>
                <a:schemeClr val="tx1"/>
              </a:solidFill>
            </a:endParaRPr>
          </a:p>
        </p:txBody>
      </p:sp>
      <p:sp>
        <p:nvSpPr>
          <p:cNvPr id="43011" name="Rectangle 2"/>
          <p:cNvSpPr>
            <a:spLocks noGrp="1" noChangeArrowheads="1"/>
          </p:cNvSpPr>
          <p:nvPr>
            <p:ph type="title"/>
          </p:nvPr>
        </p:nvSpPr>
        <p:spPr>
          <a:xfrm>
            <a:off x="1981200" y="696914"/>
            <a:ext cx="8229600" cy="706437"/>
          </a:xfrm>
        </p:spPr>
        <p:txBody>
          <a:bodyPr/>
          <a:lstStyle/>
          <a:p>
            <a:pPr eaLnBrk="1" hangingPunct="1"/>
            <a:r>
              <a:rPr lang="zh-CN" altLang="en-US" sz="4000">
                <a:solidFill>
                  <a:srgbClr val="FF6600"/>
                </a:solidFill>
                <a:ea typeface="黑体" panose="02010609060101010101" pitchFamily="49" charset="-122"/>
              </a:rPr>
              <a:t>引言</a:t>
            </a:r>
            <a:endParaRPr lang="zh-CN" altLang="en-US" sz="4000">
              <a:solidFill>
                <a:srgbClr val="FF6600"/>
              </a:solidFill>
              <a:ea typeface="黑体" panose="02010609060101010101" pitchFamily="49" charset="-122"/>
            </a:endParaRPr>
          </a:p>
        </p:txBody>
      </p:sp>
      <p:sp>
        <p:nvSpPr>
          <p:cNvPr id="43012" name="Rectangle 3"/>
          <p:cNvSpPr>
            <a:spLocks noGrp="1" noChangeArrowheads="1"/>
          </p:cNvSpPr>
          <p:nvPr>
            <p:ph type="body" idx="1"/>
          </p:nvPr>
        </p:nvSpPr>
        <p:spPr>
          <a:xfrm>
            <a:off x="1981200" y="1676400"/>
            <a:ext cx="8229600" cy="2590800"/>
          </a:xfrm>
        </p:spPr>
        <p:txBody>
          <a:bodyPr/>
          <a:lstStyle/>
          <a:p>
            <a:pPr eaLnBrk="1" hangingPunct="1"/>
            <a:r>
              <a:rPr lang="zh-CN" altLang="en-US" sz="2800" dirty="0">
                <a:latin typeface="楷体_GB2312" pitchFamily="49" charset="-122"/>
                <a:ea typeface="楷体_GB2312" pitchFamily="49" charset="-122"/>
              </a:rPr>
              <a:t>设备管理的基本任务：</a:t>
            </a:r>
            <a:endParaRPr lang="zh-CN" altLang="en-US" sz="28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完成用户提出的</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请求</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速率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提高</a:t>
            </a:r>
            <a:r>
              <a:rPr lang="en-US" altLang="zh-CN" sz="2400" dirty="0">
                <a:latin typeface="楷体_GB2312" pitchFamily="49" charset="-122"/>
                <a:ea typeface="楷体_GB2312" pitchFamily="49" charset="-122"/>
              </a:rPr>
              <a:t>I/O</a:t>
            </a:r>
            <a:r>
              <a:rPr lang="zh-CN" altLang="en-US" sz="2400" dirty="0">
                <a:latin typeface="楷体_GB2312" pitchFamily="49" charset="-122"/>
                <a:ea typeface="楷体_GB2312" pitchFamily="49" charset="-122"/>
              </a:rPr>
              <a:t>设备的利用率</a:t>
            </a:r>
            <a:endParaRPr lang="zh-CN" altLang="en-US" sz="2400"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为用户提供一个友好的透明接口</a:t>
            </a:r>
            <a:endParaRPr lang="zh-CN" altLang="en-US" sz="2400" dirty="0">
              <a:latin typeface="楷体_GB2312" pitchFamily="49" charset="-122"/>
              <a:ea typeface="楷体_GB2312" pitchFamily="49" charset="-122"/>
            </a:endParaRPr>
          </a:p>
        </p:txBody>
      </p:sp>
      <p:sp>
        <p:nvSpPr>
          <p:cNvPr id="5" name="Rectangle 3"/>
          <p:cNvSpPr txBox="1">
            <a:spLocks noChangeArrowheads="1"/>
          </p:cNvSpPr>
          <p:nvPr/>
        </p:nvSpPr>
        <p:spPr bwMode="auto">
          <a:xfrm>
            <a:off x="1981200" y="4141561"/>
            <a:ext cx="8229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9900"/>
              </a:buClr>
              <a:buSzPct val="75000"/>
              <a:buFont typeface="Wingdings" panose="05000000000000000000" pitchFamily="2" charset="2"/>
              <a:buChar char="n"/>
              <a:defRPr sz="32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9900"/>
              </a:buClr>
              <a:buSzPct val="80000"/>
              <a:buFont typeface="Wingdings" panose="05000000000000000000" pitchFamily="2" charset="2"/>
              <a:buChar char="¨"/>
              <a:defRPr sz="2800" b="1">
                <a:solidFill>
                  <a:schemeClr val="bg1"/>
                </a:solidFill>
                <a:latin typeface="+mn-lt"/>
                <a:ea typeface="+mn-ea"/>
              </a:defRPr>
            </a:lvl2pPr>
            <a:lvl3pPr marL="1143000" indent="-228600" algn="l" rtl="0" eaLnBrk="0" fontAlgn="base" hangingPunct="0">
              <a:spcBef>
                <a:spcPct val="20000"/>
              </a:spcBef>
              <a:spcAft>
                <a:spcPct val="0"/>
              </a:spcAft>
              <a:buClr>
                <a:srgbClr val="FF9900"/>
              </a:buClr>
              <a:buSzPct val="65000"/>
              <a:buFont typeface="Wingdings" panose="05000000000000000000" pitchFamily="2" charset="2"/>
              <a:buChar char="n"/>
              <a:defRPr sz="2400" b="1">
                <a:solidFill>
                  <a:schemeClr val="bg1"/>
                </a:solidFill>
                <a:latin typeface="+mn-lt"/>
                <a:ea typeface="+mn-ea"/>
              </a:defRPr>
            </a:lvl3pPr>
            <a:lvl4pPr marL="1600200" indent="-228600" algn="l" rtl="0" eaLnBrk="0" fontAlgn="base" hangingPunct="0">
              <a:spcBef>
                <a:spcPct val="20000"/>
              </a:spcBef>
              <a:spcAft>
                <a:spcPct val="0"/>
              </a:spcAft>
              <a:buClr>
                <a:srgbClr val="FF9900"/>
              </a:buClr>
              <a:buSzPct val="70000"/>
              <a:buFont typeface="Wingdings" panose="05000000000000000000" pitchFamily="2" charset="2"/>
              <a:buChar char="¨"/>
              <a:defRPr sz="2000" b="1">
                <a:solidFill>
                  <a:schemeClr val="bg1"/>
                </a:solidFill>
                <a:latin typeface="+mn-lt"/>
                <a:ea typeface="+mn-ea"/>
              </a:defRPr>
            </a:lvl4pPr>
            <a:lvl5pPr marL="2057400" indent="-228600" algn="l" rtl="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eaLnBrk="1" hangingPunct="1"/>
            <a:r>
              <a:rPr lang="zh-CN" altLang="en-US" sz="2800" kern="0" dirty="0">
                <a:ea typeface="楷体_GB2312" pitchFamily="49" charset="-122"/>
              </a:rPr>
              <a:t>设备管理的主要功能</a:t>
            </a:r>
            <a:r>
              <a:rPr lang="zh-CN" altLang="en-US" sz="2800" kern="0" dirty="0">
                <a:solidFill>
                  <a:srgbClr val="0033CC"/>
                </a:solidFill>
                <a:ea typeface="楷体_GB2312" pitchFamily="49" charset="-122"/>
              </a:rPr>
              <a:t>：</a:t>
            </a:r>
            <a:endParaRPr lang="zh-CN" altLang="en-US" sz="2800" kern="0" dirty="0">
              <a:solidFill>
                <a:srgbClr val="0033CC"/>
              </a:solidFill>
              <a:ea typeface="楷体_GB2312" pitchFamily="49" charset="-122"/>
            </a:endParaRPr>
          </a:p>
          <a:p>
            <a:pPr lvl="1" eaLnBrk="1" hangingPunct="1"/>
            <a:r>
              <a:rPr lang="zh-CN" altLang="en-US" sz="2400" kern="0" dirty="0">
                <a:ea typeface="楷体_GB2312" pitchFamily="49" charset="-122"/>
              </a:rPr>
              <a:t>缓冲区管理</a:t>
            </a:r>
            <a:endParaRPr lang="zh-CN" altLang="en-US" sz="2400" kern="0" dirty="0">
              <a:ea typeface="楷体_GB2312" pitchFamily="49" charset="-122"/>
            </a:endParaRPr>
          </a:p>
          <a:p>
            <a:pPr lvl="1" eaLnBrk="1" hangingPunct="1"/>
            <a:r>
              <a:rPr lang="zh-CN" altLang="en-US" sz="2400" kern="0" dirty="0">
                <a:ea typeface="楷体_GB2312" pitchFamily="49" charset="-122"/>
              </a:rPr>
              <a:t>设备分配</a:t>
            </a:r>
            <a:endParaRPr lang="zh-CN" altLang="en-US" sz="2400" kern="0" dirty="0">
              <a:ea typeface="楷体_GB2312" pitchFamily="49" charset="-122"/>
            </a:endParaRPr>
          </a:p>
          <a:p>
            <a:pPr lvl="1" eaLnBrk="1" hangingPunct="1"/>
            <a:r>
              <a:rPr lang="zh-CN" altLang="en-US" sz="2400" kern="0" dirty="0">
                <a:ea typeface="楷体_GB2312" pitchFamily="49" charset="-122"/>
              </a:rPr>
              <a:t>设备处理</a:t>
            </a:r>
            <a:endParaRPr lang="zh-CN" altLang="en-US" sz="2400" kern="0" dirty="0">
              <a:ea typeface="楷体_GB2312" pitchFamily="49" charset="-122"/>
            </a:endParaRPr>
          </a:p>
          <a:p>
            <a:pPr lvl="1" eaLnBrk="1" hangingPunct="1"/>
            <a:r>
              <a:rPr lang="zh-CN" altLang="en-US" sz="2400" kern="0" dirty="0">
                <a:ea typeface="楷体_GB2312" pitchFamily="49" charset="-122"/>
              </a:rPr>
              <a:t>虚拟设备及实现设备独立性</a:t>
            </a:r>
            <a:endParaRPr lang="zh-CN" altLang="en-US" sz="2400" kern="0" dirty="0">
              <a:ea typeface="楷体_GB2312" pitchFamily="49" charset="-122"/>
            </a:endParaRPr>
          </a:p>
          <a:p>
            <a:pPr lvl="1" eaLnBrk="1" hangingPunct="1"/>
            <a:endParaRPr lang="en-US" altLang="zh-CN" sz="2400" kern="0" dirty="0">
              <a:solidFill>
                <a:srgbClr val="000000"/>
              </a:solidFill>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69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9BC1D686-433E-493D-8CC5-024D7A49F385}" type="slidenum">
              <a:rPr lang="en-US" altLang="zh-CN" sz="1400"/>
            </a:fld>
            <a:endParaRPr lang="en-US" altLang="zh-CN" sz="1400"/>
          </a:p>
        </p:txBody>
      </p:sp>
      <p:sp>
        <p:nvSpPr>
          <p:cNvPr id="157699" name="Rectangle 2"/>
          <p:cNvSpPr>
            <a:spLocks noGrp="1" noChangeArrowheads="1"/>
          </p:cNvSpPr>
          <p:nvPr>
            <p:ph type="title"/>
          </p:nvPr>
        </p:nvSpPr>
        <p:spPr>
          <a:xfrm>
            <a:off x="1981200" y="274638"/>
            <a:ext cx="8229600" cy="792162"/>
          </a:xfrm>
        </p:spPr>
        <p:txBody>
          <a:bodyPr/>
          <a:lstStyle/>
          <a:p>
            <a:r>
              <a:rPr lang="en-US" altLang="zh-CN" b="1" dirty="0" err="1"/>
              <a:t>SPOOLing</a:t>
            </a:r>
            <a:r>
              <a:rPr lang="zh-CN" altLang="en-US" b="1" dirty="0"/>
              <a:t>系统的特点</a:t>
            </a:r>
            <a:endParaRPr lang="zh-CN" altLang="en-US" b="1" dirty="0"/>
          </a:p>
        </p:txBody>
      </p:sp>
      <p:sp>
        <p:nvSpPr>
          <p:cNvPr id="157700" name="Rectangle 3"/>
          <p:cNvSpPr>
            <a:spLocks noGrp="1" noChangeArrowheads="1"/>
          </p:cNvSpPr>
          <p:nvPr>
            <p:ph type="body" idx="1"/>
          </p:nvPr>
        </p:nvSpPr>
        <p:spPr>
          <a:xfrm>
            <a:off x="1752600" y="1981200"/>
            <a:ext cx="8305800" cy="4116388"/>
          </a:xfrm>
        </p:spPr>
        <p:txBody>
          <a:bodyPr/>
          <a:lstStyle/>
          <a:p>
            <a:pPr marL="609600" indent="-609600">
              <a:lnSpc>
                <a:spcPct val="150000"/>
              </a:lnSpc>
              <a:spcBef>
                <a:spcPct val="10000"/>
              </a:spcBef>
              <a:buFont typeface="Wingdings" panose="05000000000000000000" pitchFamily="2" charset="2"/>
              <a:buAutoNum type="arabicPeriod"/>
            </a:pP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提高了</a:t>
            </a: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I/O</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的速度</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利用输入输出井模拟脱机输入输出，缓和了</a:t>
            </a:r>
            <a:r>
              <a:rPr lang="en-US" altLang="zh-CN" sz="2400" b="1" dirty="0">
                <a:latin typeface="微软雅黑" panose="020B0503020204020204" pitchFamily="34" charset="-122"/>
                <a:ea typeface="微软雅黑" panose="020B0503020204020204" pitchFamily="34" charset="-122"/>
              </a:rPr>
              <a:t>CPU</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设备速度不匹配的矛盾</a:t>
            </a:r>
            <a:endParaRPr lang="zh-CN" altLang="en-US" sz="2400" b="1" dirty="0">
              <a:latin typeface="微软雅黑" panose="020B0503020204020204" pitchFamily="34" charset="-122"/>
              <a:ea typeface="微软雅黑" panose="020B0503020204020204" pitchFamily="34" charset="-122"/>
            </a:endParaRPr>
          </a:p>
          <a:p>
            <a:pPr marL="609600" indent="-609600">
              <a:lnSpc>
                <a:spcPct val="150000"/>
              </a:lnSpc>
              <a:spcBef>
                <a:spcPct val="10000"/>
              </a:spcBef>
              <a:buFont typeface="Wingdings" panose="05000000000000000000" pitchFamily="2" charset="2"/>
              <a:buAutoNum type="arabicPeriod"/>
            </a:pP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将独占设备改造为共享设备。</a:t>
            </a:r>
            <a:r>
              <a:rPr lang="zh-CN" altLang="en-US" sz="2400" b="1" dirty="0">
                <a:latin typeface="微软雅黑" panose="020B0503020204020204" pitchFamily="34" charset="-122"/>
                <a:ea typeface="微软雅黑" panose="020B0503020204020204" pitchFamily="34" charset="-122"/>
              </a:rPr>
              <a:t>并没有为进程分配设备，而是为进程分配一存储区和建立一张</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请求表</a:t>
            </a:r>
            <a:endParaRPr lang="zh-CN" altLang="en-US" sz="2400" b="1" dirty="0">
              <a:latin typeface="微软雅黑" panose="020B0503020204020204" pitchFamily="34" charset="-122"/>
              <a:ea typeface="微软雅黑" panose="020B0503020204020204" pitchFamily="34" charset="-122"/>
            </a:endParaRPr>
          </a:p>
          <a:p>
            <a:pPr marL="609600" indent="-609600">
              <a:lnSpc>
                <a:spcPct val="150000"/>
              </a:lnSpc>
              <a:spcBef>
                <a:spcPct val="10000"/>
              </a:spcBef>
              <a:buFont typeface="Wingdings" panose="05000000000000000000" pitchFamily="2" charset="2"/>
              <a:buAutoNum type="arabicPeriod"/>
            </a:pP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实现了虚拟设备功能。</a:t>
            </a:r>
            <a:r>
              <a:rPr lang="zh-CN" altLang="en-US" sz="2400" b="1" dirty="0">
                <a:latin typeface="微软雅黑" panose="020B0503020204020204" pitchFamily="34" charset="-122"/>
                <a:ea typeface="微软雅黑" panose="020B0503020204020204" pitchFamily="34" charset="-122"/>
              </a:rPr>
              <a:t>多个进程同时使用一台独占设备</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2"/>
          <p:cNvSpPr txBox="1">
            <a:spLocks noChangeArrowheads="1"/>
          </p:cNvSpPr>
          <p:nvPr/>
        </p:nvSpPr>
        <p:spPr bwMode="auto">
          <a:xfrm>
            <a:off x="4558941" y="228600"/>
            <a:ext cx="2419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lang="zh-CN" altLang="en-US" sz="4400" dirty="0">
                <a:solidFill>
                  <a:srgbClr val="002060"/>
                </a:solidFill>
                <a:latin typeface="微软雅黑" panose="020B0503020204020204" pitchFamily="34" charset="-122"/>
                <a:ea typeface="微软雅黑" panose="020B0503020204020204" pitchFamily="34" charset="-122"/>
              </a:rPr>
              <a:t>内容概述</a:t>
            </a:r>
            <a:endParaRPr lang="zh-CN" altLang="en-US" sz="4400" dirty="0">
              <a:solidFill>
                <a:srgbClr val="002060"/>
              </a:solidFill>
              <a:latin typeface="微软雅黑" panose="020B0503020204020204" pitchFamily="34" charset="-122"/>
              <a:ea typeface="微软雅黑" panose="020B0503020204020204" pitchFamily="34" charset="-122"/>
            </a:endParaRPr>
          </a:p>
        </p:txBody>
      </p:sp>
      <p:sp>
        <p:nvSpPr>
          <p:cNvPr id="17" name="Text Box 3"/>
          <p:cNvSpPr txBox="1">
            <a:spLocks noChangeArrowheads="1"/>
          </p:cNvSpPr>
          <p:nvPr/>
        </p:nvSpPr>
        <p:spPr bwMode="auto">
          <a:xfrm>
            <a:off x="3392130" y="1808163"/>
            <a:ext cx="475297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5.1 I/O</a:t>
            </a:r>
            <a:r>
              <a:rPr lang="zh-CN" altLang="en-US" sz="2400" dirty="0">
                <a:solidFill>
                  <a:srgbClr val="002060"/>
                </a:solidFill>
                <a:latin typeface="微软雅黑" panose="020B0503020204020204" pitchFamily="34" charset="-122"/>
                <a:ea typeface="微软雅黑" panose="020B0503020204020204" pitchFamily="34" charset="-122"/>
              </a:rPr>
              <a:t>系统的功能、模型和接口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5.2 I/O</a:t>
            </a:r>
            <a:r>
              <a:rPr lang="zh-CN" altLang="en-US" sz="2400" dirty="0">
                <a:solidFill>
                  <a:srgbClr val="002060"/>
                </a:solidFill>
                <a:latin typeface="微软雅黑" panose="020B0503020204020204" pitchFamily="34" charset="-122"/>
                <a:ea typeface="微软雅黑" panose="020B0503020204020204" pitchFamily="34" charset="-122"/>
              </a:rPr>
              <a:t>设备和设备控制器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5.3 </a:t>
            </a:r>
            <a:r>
              <a:rPr lang="zh-CN" altLang="en-US" sz="2400" dirty="0">
                <a:solidFill>
                  <a:srgbClr val="002060"/>
                </a:solidFill>
                <a:latin typeface="微软雅黑" panose="020B0503020204020204" pitchFamily="34" charset="-122"/>
                <a:ea typeface="微软雅黑" panose="020B0503020204020204" pitchFamily="34" charset="-122"/>
              </a:rPr>
              <a:t>中断机构和中断处理程序</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5.4 </a:t>
            </a:r>
            <a:r>
              <a:rPr lang="zh-CN" altLang="en-US" sz="2400" dirty="0">
                <a:solidFill>
                  <a:srgbClr val="002060"/>
                </a:solidFill>
                <a:latin typeface="微软雅黑" panose="020B0503020204020204" pitchFamily="34" charset="-122"/>
                <a:ea typeface="微软雅黑" panose="020B0503020204020204" pitchFamily="34" charset="-122"/>
              </a:rPr>
              <a:t>设备驱动程序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18" name="Text Box 7"/>
          <p:cNvSpPr txBox="1">
            <a:spLocks noChangeArrowheads="1"/>
          </p:cNvSpPr>
          <p:nvPr/>
        </p:nvSpPr>
        <p:spPr bwMode="auto">
          <a:xfrm>
            <a:off x="3392130" y="3914211"/>
            <a:ext cx="421942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5.5 </a:t>
            </a:r>
            <a:r>
              <a:rPr lang="zh-CN" altLang="en-US" sz="2400" dirty="0">
                <a:solidFill>
                  <a:srgbClr val="002060"/>
                </a:solidFill>
                <a:latin typeface="微软雅黑" panose="020B0503020204020204" pitchFamily="34" charset="-122"/>
                <a:ea typeface="微软雅黑" panose="020B0503020204020204" pitchFamily="34" charset="-122"/>
              </a:rPr>
              <a:t>与设备无关的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5.6 </a:t>
            </a:r>
            <a:r>
              <a:rPr lang="zh-CN" altLang="en-US" sz="2400" dirty="0">
                <a:solidFill>
                  <a:srgbClr val="002060"/>
                </a:solidFill>
                <a:latin typeface="微软雅黑" panose="020B0503020204020204" pitchFamily="34" charset="-122"/>
                <a:ea typeface="微软雅黑" panose="020B0503020204020204" pitchFamily="34" charset="-122"/>
              </a:rPr>
              <a:t>用户层的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C00000"/>
                </a:solidFill>
                <a:latin typeface="微软雅黑" panose="020B0503020204020204" pitchFamily="34" charset="-122"/>
                <a:ea typeface="微软雅黑" panose="020B0503020204020204" pitchFamily="34" charset="-122"/>
              </a:rPr>
              <a:t>5.7 </a:t>
            </a:r>
            <a:r>
              <a:rPr lang="zh-CN" altLang="en-US" sz="2400" dirty="0">
                <a:solidFill>
                  <a:srgbClr val="C00000"/>
                </a:solidFill>
                <a:latin typeface="微软雅黑" panose="020B0503020204020204" pitchFamily="34" charset="-122"/>
                <a:ea typeface="微软雅黑" panose="020B0503020204020204" pitchFamily="34" charset="-122"/>
              </a:rPr>
              <a:t>缓冲管理</a:t>
            </a:r>
            <a:endParaRPr lang="zh-CN" altLang="en-US" sz="2400" dirty="0">
              <a:solidFill>
                <a:srgbClr val="C0000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5.8 </a:t>
            </a:r>
            <a:r>
              <a:rPr lang="zh-CN" altLang="en-US" sz="2400" dirty="0">
                <a:solidFill>
                  <a:srgbClr val="002060"/>
                </a:solidFill>
                <a:latin typeface="微软雅黑" panose="020B0503020204020204" pitchFamily="34" charset="-122"/>
                <a:ea typeface="微软雅黑" panose="020B0503020204020204" pitchFamily="34" charset="-122"/>
              </a:rPr>
              <a:t>磁盘存储器的性能和调度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56BCDC05-E937-4FE8-97C6-13F304D7AE75}" type="slidenum">
              <a:rPr lang="en-US" altLang="zh-CN" sz="1400"/>
            </a:fld>
            <a:endParaRPr lang="en-US" altLang="zh-CN" sz="1400"/>
          </a:p>
        </p:txBody>
      </p:sp>
      <p:sp>
        <p:nvSpPr>
          <p:cNvPr id="160771" name="Text Box 2"/>
          <p:cNvSpPr txBox="1">
            <a:spLocks noChangeArrowheads="1"/>
          </p:cNvSpPr>
          <p:nvPr/>
        </p:nvSpPr>
        <p:spPr bwMode="auto">
          <a:xfrm>
            <a:off x="3810001" y="405002"/>
            <a:ext cx="36661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ctr">
              <a:buFontTx/>
              <a:buNone/>
              <a:defRPr kumimoji="1"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en-US" altLang="zh-CN" sz="3600" dirty="0"/>
              <a:t>5.7 </a:t>
            </a:r>
            <a:r>
              <a:rPr lang="zh-CN" altLang="en-US" sz="3600" dirty="0"/>
              <a:t>缓冲区管理 </a:t>
            </a:r>
            <a:endParaRPr lang="zh-CN" altLang="en-US" sz="3600" dirty="0"/>
          </a:p>
        </p:txBody>
      </p:sp>
      <p:sp>
        <p:nvSpPr>
          <p:cNvPr id="160772" name="Text Box 3"/>
          <p:cNvSpPr txBox="1">
            <a:spLocks noChangeArrowheads="1"/>
          </p:cNvSpPr>
          <p:nvPr/>
        </p:nvSpPr>
        <p:spPr bwMode="auto">
          <a:xfrm>
            <a:off x="2057400" y="1357314"/>
            <a:ext cx="41694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ctr">
              <a:buFontTx/>
              <a:buNone/>
              <a:defRPr kumimoji="1" sz="36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en-US" altLang="zh-CN" sz="3200" dirty="0"/>
              <a:t>5.7.1 </a:t>
            </a:r>
            <a:r>
              <a:rPr lang="zh-CN" altLang="en-US" sz="3200" dirty="0"/>
              <a:t>缓冲的引入 </a:t>
            </a:r>
            <a:endParaRPr lang="zh-CN" altLang="en-US" sz="3200" dirty="0"/>
          </a:p>
        </p:txBody>
      </p:sp>
      <p:sp>
        <p:nvSpPr>
          <p:cNvPr id="160773" name="Text Box 4"/>
          <p:cNvSpPr txBox="1">
            <a:spLocks noChangeArrowheads="1"/>
          </p:cNvSpPr>
          <p:nvPr/>
        </p:nvSpPr>
        <p:spPr bwMode="auto">
          <a:xfrm>
            <a:off x="1524001" y="2276475"/>
            <a:ext cx="875982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ct val="150000"/>
              </a:lnSpc>
              <a:spcBef>
                <a:spcPct val="0"/>
              </a:spcBef>
              <a:buFontTx/>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缓和</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与</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设备间速度不匹配的矛盾 </a:t>
            </a:r>
            <a:endParaRPr lang="zh-CN" altLang="en-US" sz="2400" dirty="0">
              <a:latin typeface="微软雅黑" panose="020B0503020204020204" pitchFamily="34" charset="-122"/>
              <a:ea typeface="微软雅黑" panose="020B0503020204020204" pitchFamily="34" charset="-122"/>
            </a:endParaRPr>
          </a:p>
          <a:p>
            <a:pPr>
              <a:lnSpc>
                <a:spcPct val="150000"/>
              </a:lnSpc>
              <a:spcBef>
                <a:spcPct val="0"/>
              </a:spcBef>
              <a:buFontTx/>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减少对</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的中断频率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放宽对</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中断响应时间的限制</a:t>
            </a:r>
            <a:endParaRPr lang="zh-CN" altLang="en-US" sz="2400" dirty="0">
              <a:latin typeface="微软雅黑" panose="020B0503020204020204" pitchFamily="34" charset="-122"/>
              <a:ea typeface="微软雅黑" panose="020B0503020204020204" pitchFamily="34" charset="-122"/>
            </a:endParaRPr>
          </a:p>
          <a:p>
            <a:pPr>
              <a:lnSpc>
                <a:spcPct val="150000"/>
              </a:lnSpc>
              <a:spcBef>
                <a:spcPct val="0"/>
              </a:spcBef>
              <a:buFontTx/>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解决数据粒度不匹配的问题</a:t>
            </a:r>
            <a:endParaRPr lang="zh-CN" altLang="en-US" sz="2400" dirty="0">
              <a:latin typeface="微软雅黑" panose="020B0503020204020204" pitchFamily="34" charset="-122"/>
              <a:ea typeface="微软雅黑" panose="020B0503020204020204" pitchFamily="34" charset="-122"/>
            </a:endParaRPr>
          </a:p>
          <a:p>
            <a:pPr>
              <a:lnSpc>
                <a:spcPct val="150000"/>
              </a:lnSpc>
              <a:spcBef>
                <a:spcPct val="0"/>
              </a:spcBef>
              <a:buFontTx/>
              <a:buNone/>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提高</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设备之间的并行性</a:t>
            </a:r>
            <a:r>
              <a:rPr lang="zh-CN" altLang="en-US" sz="2800" dirty="0">
                <a:latin typeface="微软雅黑" panose="020B0503020204020204" pitchFamily="34" charset="-122"/>
                <a:ea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BAC53E6B-F552-4E46-ADAF-7AF8A5B15EA5}" type="slidenum">
              <a:rPr lang="en-US" altLang="zh-CN" sz="1400"/>
            </a:fld>
            <a:endParaRPr lang="en-US" altLang="zh-CN" sz="1400"/>
          </a:p>
        </p:txBody>
      </p:sp>
      <p:sp>
        <p:nvSpPr>
          <p:cNvPr id="161795" name="Text Box 2"/>
          <p:cNvSpPr txBox="1">
            <a:spLocks noChangeArrowheads="1"/>
          </p:cNvSpPr>
          <p:nvPr/>
        </p:nvSpPr>
        <p:spPr bwMode="auto">
          <a:xfrm>
            <a:off x="2971800" y="457201"/>
            <a:ext cx="4224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zh-CN" altLang="en-US" sz="2800">
                <a:latin typeface="Times New Roman" panose="02020603050405020304" pitchFamily="18" charset="0"/>
              </a:rPr>
              <a:t>利用缓冲寄存器实现缓冲 </a:t>
            </a:r>
            <a:endParaRPr kumimoji="1" lang="zh-CN" altLang="en-US" sz="2800">
              <a:latin typeface="Times New Roman" panose="02020603050405020304" pitchFamily="18" charset="0"/>
            </a:endParaRPr>
          </a:p>
        </p:txBody>
      </p:sp>
      <p:graphicFrame>
        <p:nvGraphicFramePr>
          <p:cNvPr id="161796" name="Object 2"/>
          <p:cNvGraphicFramePr>
            <a:graphicFrameLocks noChangeAspect="1"/>
          </p:cNvGraphicFramePr>
          <p:nvPr/>
        </p:nvGraphicFramePr>
        <p:xfrm>
          <a:off x="2362200" y="1752600"/>
          <a:ext cx="7227889" cy="4438791"/>
        </p:xfrm>
        <a:graphic>
          <a:graphicData uri="http://schemas.openxmlformats.org/presentationml/2006/ole">
            <mc:AlternateContent xmlns:mc="http://schemas.openxmlformats.org/markup-compatibility/2006">
              <mc:Choice xmlns:v="urn:schemas-microsoft-com:vml" Requires="v">
                <p:oleObj spid="_x0000_s23616" name="VISIO" r:id="rId1" imgW="2796540" imgH="1714500" progId="Visio.Drawing.4">
                  <p:embed/>
                </p:oleObj>
              </mc:Choice>
              <mc:Fallback>
                <p:oleObj name="VISIO" r:id="rId1" imgW="2796540" imgH="1714500" progId="Visio.Drawing.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752600"/>
                        <a:ext cx="7227889" cy="4438791"/>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2" name="Rectangle 2"/>
          <p:cNvSpPr>
            <a:spLocks noGrp="1" noRot="1" noChangeArrowheads="1"/>
          </p:cNvSpPr>
          <p:nvPr>
            <p:ph type="title"/>
          </p:nvPr>
        </p:nvSpPr>
        <p:spPr>
          <a:xfrm>
            <a:off x="2057400" y="214313"/>
            <a:ext cx="8077200" cy="1066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rPr>
              <a:t>提前读</a:t>
            </a:r>
            <a:endPar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56323" name="Rectangle 3"/>
          <p:cNvSpPr>
            <a:spLocks noGrp="1" noRot="1" noChangeArrowheads="1"/>
          </p:cNvSpPr>
          <p:nvPr>
            <p:ph type="body" idx="1"/>
          </p:nvPr>
        </p:nvSpPr>
        <p:spPr>
          <a:xfrm>
            <a:off x="2057400" y="1500189"/>
            <a:ext cx="8077200" cy="4416425"/>
          </a:xfrm>
        </p:spPr>
        <p:txBody>
          <a:bodyPr/>
          <a:lstStyle/>
          <a:p>
            <a:pPr eaLnBrk="1" hangingPunct="1"/>
            <a:r>
              <a:rPr lang="zh-CN" altLang="en-US" sz="2800" b="1" dirty="0">
                <a:latin typeface="楷体_GB2312" pitchFamily="49" charset="-122"/>
                <a:ea typeface="楷体_GB2312" pitchFamily="49" charset="-122"/>
              </a:rPr>
              <a:t>用户进程从 </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缓冲区中取走前一个数据以后，立即发出对下一个数据的输入请求。</a:t>
            </a:r>
            <a:endParaRPr lang="en-US" altLang="zh-CN" sz="2800" b="1" dirty="0">
              <a:latin typeface="楷体_GB2312" pitchFamily="49" charset="-122"/>
              <a:ea typeface="楷体_GB2312" pitchFamily="49" charset="-122"/>
            </a:endParaRPr>
          </a:p>
          <a:p>
            <a:pPr eaLnBrk="1" hangingPunct="1"/>
            <a:endParaRPr lang="zh-CN" altLang="en-US" sz="2800" b="1" dirty="0">
              <a:latin typeface="楷体_GB2312" pitchFamily="49" charset="-122"/>
              <a:ea typeface="楷体_GB2312" pitchFamily="49" charset="-122"/>
            </a:endParaRPr>
          </a:p>
          <a:p>
            <a:pPr eaLnBrk="1" hangingPunct="1"/>
            <a:r>
              <a:rPr lang="zh-CN" altLang="en-US" sz="2800" b="1" dirty="0">
                <a:latin typeface="楷体_GB2312" pitchFamily="49" charset="-122"/>
                <a:ea typeface="楷体_GB2312" pitchFamily="49" charset="-122"/>
              </a:rPr>
              <a:t>操作系统将在适当的时候响应该请求以便把用户进程需要的下一个数据从用户进程指定的输入设备读入到</a:t>
            </a:r>
            <a:r>
              <a:rPr lang="en-US" altLang="zh-CN" sz="2800" b="1" dirty="0">
                <a:latin typeface="楷体_GB2312" pitchFamily="49" charset="-122"/>
                <a:ea typeface="楷体_GB2312" pitchFamily="49" charset="-122"/>
              </a:rPr>
              <a:t>I/O </a:t>
            </a:r>
            <a:r>
              <a:rPr lang="zh-CN" altLang="en-US" sz="2800" b="1" dirty="0">
                <a:latin typeface="楷体_GB2312" pitchFamily="49" charset="-122"/>
                <a:ea typeface="楷体_GB2312" pitchFamily="49" charset="-122"/>
              </a:rPr>
              <a:t>缓冲区中。</a:t>
            </a:r>
            <a:endParaRPr lang="en-US" altLang="zh-CN" sz="2800" b="1" dirty="0">
              <a:latin typeface="楷体_GB2312" pitchFamily="49" charset="-122"/>
              <a:ea typeface="楷体_GB2312" pitchFamily="49" charset="-122"/>
            </a:endParaRPr>
          </a:p>
          <a:p>
            <a:pPr eaLnBrk="1" hangingPunct="1"/>
            <a:endParaRPr lang="zh-CN" altLang="en-US" sz="2800" b="1" dirty="0">
              <a:latin typeface="楷体_GB2312" pitchFamily="49" charset="-122"/>
              <a:ea typeface="楷体_GB2312" pitchFamily="49" charset="-122"/>
            </a:endParaRPr>
          </a:p>
          <a:p>
            <a:pPr eaLnBrk="1" hangingPunct="1">
              <a:buFontTx/>
              <a:buNone/>
            </a:pPr>
            <a:r>
              <a:rPr lang="zh-CN" altLang="en-US" sz="2800" b="1" dirty="0">
                <a:solidFill>
                  <a:srgbClr val="FF0000"/>
                </a:solidFill>
                <a:latin typeface="楷体_GB2312" pitchFamily="49" charset="-122"/>
                <a:ea typeface="楷体_GB2312" pitchFamily="49" charset="-122"/>
              </a:rPr>
              <a:t>  </a:t>
            </a:r>
            <a:r>
              <a:rPr lang="zh-CN" altLang="en-US" sz="2800" b="1" dirty="0">
                <a:solidFill>
                  <a:srgbClr val="6600CC"/>
                </a:solidFill>
                <a:latin typeface="楷体_GB2312" pitchFamily="49" charset="-122"/>
                <a:ea typeface="楷体_GB2312" pitchFamily="49" charset="-122"/>
              </a:rPr>
              <a:t>用户进程加工前一个数据的工作与操作系统读入下一个数据的工作可以同时进行。</a:t>
            </a:r>
            <a:endParaRPr lang="zh-CN" altLang="en-US" sz="2800" b="1" dirty="0">
              <a:solidFill>
                <a:srgbClr val="6600CC"/>
              </a:solidFill>
              <a:latin typeface="楷体_GB2312" pitchFamily="49" charset="-122"/>
              <a:ea typeface="楷体_GB2312" pitchFamily="49" charset="-122"/>
            </a:endParaRPr>
          </a:p>
        </p:txBody>
      </p:sp>
      <p:sp>
        <p:nvSpPr>
          <p:cNvPr id="4" name="右箭头 3"/>
          <p:cNvSpPr/>
          <p:nvPr/>
        </p:nvSpPr>
        <p:spPr>
          <a:xfrm>
            <a:off x="1905000" y="4953000"/>
            <a:ext cx="381000"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3">
                                            <p:txEl>
                                              <p:pRg st="4" end="4"/>
                                            </p:txEl>
                                          </p:spTgt>
                                        </p:tgtEl>
                                        <p:attrNameLst>
                                          <p:attrName>style.visibility</p:attrName>
                                        </p:attrNameLst>
                                      </p:cBhvr>
                                      <p:to>
                                        <p:strVal val="visible"/>
                                      </p:to>
                                    </p:set>
                                    <p:animEffect transition="in" filter="blinds(horizontal)">
                                      <p:cBhvr>
                                        <p:cTn id="7" dur="500"/>
                                        <p:tgtEl>
                                          <p:spTgt spid="563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6" name="Rectangle 2"/>
          <p:cNvSpPr>
            <a:spLocks noGrp="1" noRot="1" noChangeArrowheads="1"/>
          </p:cNvSpPr>
          <p:nvPr>
            <p:ph type="title"/>
          </p:nvPr>
        </p:nvSpPr>
        <p:spPr>
          <a:xfrm>
            <a:off x="2057400" y="-26988"/>
            <a:ext cx="8077200" cy="10668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r>
              <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rPr>
              <a:t>延后写</a:t>
            </a:r>
            <a:endPar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348163" name="Rectangle 3"/>
          <p:cNvSpPr>
            <a:spLocks noGrp="1" noRot="1" noChangeArrowheads="1"/>
          </p:cNvSpPr>
          <p:nvPr>
            <p:ph type="body" idx="1"/>
          </p:nvPr>
        </p:nvSpPr>
        <p:spPr>
          <a:xfrm>
            <a:off x="2057400" y="1271589"/>
            <a:ext cx="8077200" cy="4416425"/>
          </a:xfrm>
        </p:spPr>
        <p:txBody>
          <a:bodyPr/>
          <a:lstStyle/>
          <a:p>
            <a:pPr algn="just" eaLnBrk="1" hangingPunct="1">
              <a:lnSpc>
                <a:spcPct val="110000"/>
              </a:lnSpc>
              <a:defRPr/>
            </a:pPr>
            <a:r>
              <a:rPr lang="zh-CN" altLang="en-US" sz="2800" b="1" dirty="0">
                <a:latin typeface="楷体_GB2312" pitchFamily="49" charset="-122"/>
                <a:ea typeface="楷体_GB2312" pitchFamily="49" charset="-122"/>
              </a:rPr>
              <a:t>当用户进程请求输出数据时，操作系统将很快把用户进程请求输出的数据从用户进程的工作区中取走并将其暂时存放在</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缓冲区中。</a:t>
            </a:r>
            <a:endParaRPr lang="en-US" altLang="zh-CN" sz="2800" b="1" dirty="0">
              <a:latin typeface="楷体_GB2312" pitchFamily="49" charset="-122"/>
              <a:ea typeface="楷体_GB2312" pitchFamily="49" charset="-122"/>
            </a:endParaRPr>
          </a:p>
          <a:p>
            <a:pPr algn="just" eaLnBrk="1" hangingPunct="1">
              <a:lnSpc>
                <a:spcPct val="110000"/>
              </a:lnSpc>
              <a:buFontTx/>
              <a:buNone/>
              <a:defRPr/>
            </a:pPr>
            <a:endParaRPr lang="zh-CN" altLang="en-US" sz="2800" b="1" dirty="0">
              <a:latin typeface="楷体_GB2312" pitchFamily="49" charset="-122"/>
              <a:ea typeface="楷体_GB2312" pitchFamily="49" charset="-122"/>
            </a:endParaRPr>
          </a:p>
          <a:p>
            <a:pPr algn="just" eaLnBrk="1" hangingPunct="1">
              <a:lnSpc>
                <a:spcPct val="110000"/>
              </a:lnSpc>
              <a:defRPr/>
            </a:pPr>
            <a:r>
              <a:rPr lang="zh-CN" altLang="en-US" sz="2800" b="1" dirty="0">
                <a:latin typeface="楷体_GB2312" pitchFamily="49" charset="-122"/>
                <a:ea typeface="楷体_GB2312" pitchFamily="49" charset="-122"/>
              </a:rPr>
              <a:t>直到用户进程指定的输出设备空闲时，操作系统才把暂时存放在</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缓冲区中的用户进程的输出数据写入用户进程指定的输出设备上。</a:t>
            </a:r>
            <a:endParaRPr lang="en-US" altLang="zh-CN" sz="2800" b="1" dirty="0">
              <a:latin typeface="楷体_GB2312" pitchFamily="49" charset="-122"/>
              <a:ea typeface="楷体_GB2312" pitchFamily="49" charset="-122"/>
            </a:endParaRPr>
          </a:p>
          <a:p>
            <a:pPr algn="just" eaLnBrk="1" hangingPunct="1">
              <a:lnSpc>
                <a:spcPct val="110000"/>
              </a:lnSpc>
              <a:defRPr/>
            </a:pPr>
            <a:endParaRPr lang="zh-CN" altLang="en-US" sz="2800" b="1" dirty="0">
              <a:effectLst>
                <a:outerShdw blurRad="38100" dist="38100" dir="2700000" algn="tl">
                  <a:srgbClr val="000000"/>
                </a:outerShdw>
              </a:effectLst>
              <a:latin typeface="楷体_GB2312" pitchFamily="49" charset="-122"/>
              <a:ea typeface="楷体_GB2312" pitchFamily="49" charset="-122"/>
            </a:endParaRPr>
          </a:p>
          <a:p>
            <a:pPr algn="just" eaLnBrk="1" hangingPunct="1">
              <a:lnSpc>
                <a:spcPct val="110000"/>
              </a:lnSpc>
              <a:buFontTx/>
              <a:buNone/>
              <a:defRPr/>
            </a:pPr>
            <a:r>
              <a:rPr lang="zh-CN" altLang="en-US" sz="2800" b="1" dirty="0">
                <a:solidFill>
                  <a:srgbClr val="FF0000"/>
                </a:solidFill>
                <a:latin typeface="楷体_GB2312" pitchFamily="49" charset="-122"/>
                <a:ea typeface="楷体_GB2312" pitchFamily="49" charset="-122"/>
              </a:rPr>
              <a:t>  </a:t>
            </a:r>
            <a:r>
              <a:rPr lang="zh-CN" altLang="en-US" sz="2800" b="1" dirty="0">
                <a:solidFill>
                  <a:srgbClr val="6600CC"/>
                </a:solidFill>
                <a:latin typeface="楷体_GB2312" pitchFamily="49" charset="-122"/>
                <a:ea typeface="楷体_GB2312" pitchFamily="49" charset="-122"/>
              </a:rPr>
              <a:t>用户进程生成下一个输出数据的工作与操作系统输出前一个输出数据的工作可以同时进行</a:t>
            </a:r>
            <a:r>
              <a:rPr lang="zh-CN" altLang="en-US" sz="2800" b="1" dirty="0">
                <a:solidFill>
                  <a:srgbClr val="6600CC"/>
                </a:solidFill>
                <a:effectLst>
                  <a:outerShdw blurRad="38100" dist="38100" dir="2700000" algn="tl">
                    <a:srgbClr val="000000"/>
                  </a:outerShdw>
                </a:effectLst>
                <a:latin typeface="楷体_GB2312" pitchFamily="49" charset="-122"/>
                <a:ea typeface="楷体_GB2312" pitchFamily="49" charset="-122"/>
              </a:rPr>
              <a:t>。</a:t>
            </a:r>
            <a:endParaRPr lang="zh-CN" altLang="en-US" sz="2800" b="1" dirty="0">
              <a:solidFill>
                <a:srgbClr val="6600CC"/>
              </a:solidFill>
              <a:effectLst>
                <a:outerShdw blurRad="38100" dist="38100" dir="2700000" algn="tl">
                  <a:srgbClr val="000000"/>
                </a:outerShdw>
              </a:effectLst>
              <a:latin typeface="楷体_GB2312" pitchFamily="49" charset="-122"/>
              <a:ea typeface="楷体_GB2312" pitchFamily="49" charset="-122"/>
            </a:endParaRPr>
          </a:p>
        </p:txBody>
      </p:sp>
      <p:sp>
        <p:nvSpPr>
          <p:cNvPr id="4" name="右箭头 3"/>
          <p:cNvSpPr/>
          <p:nvPr/>
        </p:nvSpPr>
        <p:spPr>
          <a:xfrm>
            <a:off x="2057400" y="5562600"/>
            <a:ext cx="381000"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163">
                                            <p:txEl>
                                              <p:pRg st="4" end="4"/>
                                            </p:txEl>
                                          </p:spTgt>
                                        </p:tgtEl>
                                        <p:attrNameLst>
                                          <p:attrName>style.visibility</p:attrName>
                                        </p:attrNameLst>
                                      </p:cBhvr>
                                      <p:to>
                                        <p:strVal val="visible"/>
                                      </p:to>
                                    </p:set>
                                    <p:animEffect transition="in" filter="blinds(horizontal)">
                                      <p:cBhvr>
                                        <p:cTn id="7" dur="500"/>
                                        <p:tgtEl>
                                          <p:spTgt spid="3481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rrowheads="1"/>
          </p:cNvSpPr>
          <p:nvPr>
            <p:ph type="title"/>
          </p:nvPr>
        </p:nvSpPr>
        <p:spPr>
          <a:xfrm>
            <a:off x="1905000" y="0"/>
            <a:ext cx="8077200" cy="1066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r>
              <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rPr>
              <a:t>硬件缓冲和软件缓冲 </a:t>
            </a:r>
            <a:endPar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165891" name="Rectangle 3"/>
          <p:cNvSpPr>
            <a:spLocks noGrp="1" noRot="1" noChangeArrowheads="1"/>
          </p:cNvSpPr>
          <p:nvPr>
            <p:ph type="body" idx="1"/>
          </p:nvPr>
        </p:nvSpPr>
        <p:spPr>
          <a:xfrm>
            <a:off x="762000" y="1368426"/>
            <a:ext cx="10820400" cy="4498975"/>
          </a:xfrm>
        </p:spPr>
        <p:txBody>
          <a:bodyPr/>
          <a:lstStyle/>
          <a:p>
            <a:pPr algn="just" eaLnBrk="1" hangingPunct="1">
              <a:lnSpc>
                <a:spcPct val="110000"/>
              </a:lnSpc>
            </a:pPr>
            <a:r>
              <a:rPr lang="zh-CN" altLang="en-US" sz="2800" b="1" i="1" dirty="0">
                <a:solidFill>
                  <a:srgbClr val="7030A0"/>
                </a:solidFill>
                <a:latin typeface="楷体_GB2312" pitchFamily="49" charset="-122"/>
                <a:ea typeface="楷体_GB2312" pitchFamily="49" charset="-122"/>
              </a:rPr>
              <a:t>硬件缓冲区</a:t>
            </a:r>
            <a:r>
              <a:rPr lang="zh-CN" altLang="en-US" sz="2800" b="1" dirty="0">
                <a:latin typeface="楷体_GB2312" pitchFamily="49" charset="-122"/>
                <a:ea typeface="楷体_GB2312" pitchFamily="49" charset="-122"/>
              </a:rPr>
              <a:t>配置在设备中，具有专门的用途。对处理机透明，不需要处理机的直接管理，不会影响系统性能。</a:t>
            </a:r>
            <a:endParaRPr lang="en-US" altLang="zh-CN" sz="2800" b="1" dirty="0">
              <a:latin typeface="楷体_GB2312" pitchFamily="49" charset="-122"/>
              <a:ea typeface="楷体_GB2312" pitchFamily="49" charset="-122"/>
            </a:endParaRPr>
          </a:p>
          <a:p>
            <a:pPr algn="just" eaLnBrk="1" hangingPunct="1">
              <a:lnSpc>
                <a:spcPct val="110000"/>
              </a:lnSpc>
            </a:pPr>
            <a:endParaRPr lang="zh-CN" altLang="en-US" sz="2800" b="1" dirty="0">
              <a:latin typeface="楷体_GB2312" pitchFamily="49" charset="-122"/>
              <a:ea typeface="楷体_GB2312" pitchFamily="49" charset="-122"/>
            </a:endParaRPr>
          </a:p>
          <a:p>
            <a:pPr algn="just" eaLnBrk="1" hangingPunct="1">
              <a:lnSpc>
                <a:spcPct val="110000"/>
              </a:lnSpc>
            </a:pPr>
            <a:r>
              <a:rPr lang="zh-CN" altLang="en-US" sz="2800" b="1" i="1" dirty="0">
                <a:solidFill>
                  <a:srgbClr val="7030A0"/>
                </a:solidFill>
                <a:latin typeface="楷体_GB2312" pitchFamily="49" charset="-122"/>
                <a:ea typeface="楷体_GB2312" pitchFamily="49" charset="-122"/>
              </a:rPr>
              <a:t>软件缓冲区</a:t>
            </a:r>
            <a:r>
              <a:rPr lang="zh-CN" altLang="en-US" sz="2800" b="1" dirty="0">
                <a:latin typeface="楷体_GB2312" pitchFamily="49" charset="-122"/>
                <a:ea typeface="楷体_GB2312" pitchFamily="49" charset="-122"/>
              </a:rPr>
              <a:t>是内存空间的一部分。其目的是为了弥补硬件缓冲区的不足。因为并非所有外设都拥有，或者拥有足够的硬件缓冲区。</a:t>
            </a:r>
            <a:endParaRPr lang="en-US" altLang="zh-CN" sz="2800" b="1" dirty="0">
              <a:latin typeface="楷体_GB2312" pitchFamily="49" charset="-122"/>
              <a:ea typeface="楷体_GB2312" pitchFamily="49" charset="-122"/>
            </a:endParaRPr>
          </a:p>
          <a:p>
            <a:pPr algn="just" eaLnBrk="1" hangingPunct="1">
              <a:lnSpc>
                <a:spcPct val="110000"/>
              </a:lnSpc>
            </a:pPr>
            <a:endParaRPr lang="zh-CN" altLang="en-US" sz="2800" b="1" dirty="0">
              <a:latin typeface="楷体_GB2312" pitchFamily="49" charset="-122"/>
              <a:ea typeface="楷体_GB2312" pitchFamily="49" charset="-122"/>
            </a:endParaRPr>
          </a:p>
          <a:p>
            <a:pPr algn="just" eaLnBrk="1" hangingPunct="1">
              <a:lnSpc>
                <a:spcPct val="110000"/>
              </a:lnSpc>
            </a:pPr>
            <a:r>
              <a:rPr lang="zh-CN" altLang="en-US" sz="2800" b="1" dirty="0">
                <a:latin typeface="楷体_GB2312" pitchFamily="49" charset="-122"/>
                <a:ea typeface="楷体_GB2312" pitchFamily="49" charset="-122"/>
              </a:rPr>
              <a:t>操作系统中介绍的缓冲区都是指</a:t>
            </a:r>
            <a:r>
              <a:rPr lang="zh-CN" altLang="en-US" sz="2800" b="1" i="1" dirty="0">
                <a:solidFill>
                  <a:srgbClr val="7030A0"/>
                </a:solidFill>
                <a:latin typeface="楷体_GB2312" pitchFamily="49" charset="-122"/>
                <a:ea typeface="楷体_GB2312" pitchFamily="49" charset="-122"/>
              </a:rPr>
              <a:t>软件缓冲区</a:t>
            </a:r>
            <a:r>
              <a:rPr lang="zh-CN" altLang="en-US" sz="2800" b="1" dirty="0">
                <a:latin typeface="楷体_GB2312" pitchFamily="49" charset="-122"/>
                <a:ea typeface="楷体_GB2312" pitchFamily="49" charset="-122"/>
              </a:rPr>
              <a:t>。</a:t>
            </a:r>
            <a:endParaRPr lang="zh-CN" altLang="en-US" sz="2800" b="1" dirty="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rrowheads="1"/>
          </p:cNvSpPr>
          <p:nvPr>
            <p:ph type="title"/>
          </p:nvPr>
        </p:nvSpPr>
        <p:spPr>
          <a:xfrm>
            <a:off x="1981200" y="274638"/>
            <a:ext cx="8229600" cy="9445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r>
              <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rPr>
              <a:t>缓冲区的组织形式</a:t>
            </a:r>
            <a:endPar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166915" name="Rectangle 3"/>
          <p:cNvSpPr>
            <a:spLocks noGrp="1" noRot="1" noChangeArrowheads="1"/>
          </p:cNvSpPr>
          <p:nvPr>
            <p:ph type="body" idx="1"/>
          </p:nvPr>
        </p:nvSpPr>
        <p:spPr/>
        <p:txBody>
          <a:bodyPr/>
          <a:lstStyle/>
          <a:p>
            <a:pPr algn="ctr" eaLnBrk="1" hangingPunct="1">
              <a:buFont typeface="Wingdings" panose="05000000000000000000" pitchFamily="2" charset="2"/>
              <a:buNone/>
            </a:pPr>
            <a:endParaRPr lang="en-US" altLang="zh-CN" b="1">
              <a:ea typeface="仿宋_GB2312"/>
              <a:cs typeface="仿宋_GB2312"/>
            </a:endParaRPr>
          </a:p>
          <a:p>
            <a:pPr algn="ctr" eaLnBrk="1" hangingPunct="1">
              <a:buFont typeface="Wingdings" panose="05000000000000000000" pitchFamily="2" charset="2"/>
              <a:buNone/>
            </a:pPr>
            <a:r>
              <a:rPr lang="zh-CN" altLang="en-US" b="1" u="sng">
                <a:solidFill>
                  <a:srgbClr val="FF9900"/>
                </a:solidFill>
                <a:ea typeface="仿宋_GB2312"/>
                <a:cs typeface="仿宋_GB2312"/>
              </a:rPr>
              <a:t>单缓冲</a:t>
            </a:r>
            <a:endParaRPr lang="zh-CN" altLang="en-US" b="1" u="sng">
              <a:solidFill>
                <a:srgbClr val="FF9900"/>
              </a:solidFill>
              <a:ea typeface="仿宋_GB2312"/>
              <a:cs typeface="仿宋_GB2312"/>
            </a:endParaRPr>
          </a:p>
          <a:p>
            <a:pPr algn="ctr" eaLnBrk="1" hangingPunct="1">
              <a:buFont typeface="Wingdings" panose="05000000000000000000" pitchFamily="2" charset="2"/>
              <a:buNone/>
            </a:pPr>
            <a:r>
              <a:rPr lang="zh-CN" altLang="en-US" b="1">
                <a:ea typeface="仿宋_GB2312"/>
                <a:cs typeface="仿宋_GB2312"/>
              </a:rPr>
              <a:t>双缓冲</a:t>
            </a:r>
            <a:endParaRPr lang="zh-CN" altLang="en-US" b="1">
              <a:ea typeface="仿宋_GB2312"/>
              <a:cs typeface="仿宋_GB2312"/>
            </a:endParaRPr>
          </a:p>
          <a:p>
            <a:pPr algn="ctr" eaLnBrk="1" hangingPunct="1">
              <a:buFont typeface="Wingdings" panose="05000000000000000000" pitchFamily="2" charset="2"/>
              <a:buNone/>
            </a:pPr>
            <a:r>
              <a:rPr lang="zh-CN" altLang="en-US" b="1">
                <a:ea typeface="仿宋_GB2312"/>
                <a:cs typeface="仿宋_GB2312"/>
              </a:rPr>
              <a:t>循环缓冲</a:t>
            </a:r>
            <a:endParaRPr lang="zh-CN" altLang="en-US" b="1">
              <a:ea typeface="仿宋_GB2312"/>
              <a:cs typeface="仿宋_GB2312"/>
            </a:endParaRPr>
          </a:p>
          <a:p>
            <a:pPr algn="ctr" eaLnBrk="1" hangingPunct="1">
              <a:buFont typeface="Wingdings" panose="05000000000000000000" pitchFamily="2" charset="2"/>
              <a:buNone/>
            </a:pPr>
            <a:r>
              <a:rPr lang="zh-CN" altLang="en-US" b="1">
                <a:ea typeface="仿宋_GB2312"/>
                <a:cs typeface="仿宋_GB2312"/>
              </a:rPr>
              <a:t>缓冲池</a:t>
            </a:r>
            <a:r>
              <a:rPr lang="zh-CN" altLang="en-US" b="1"/>
              <a:t> </a:t>
            </a:r>
            <a:endParaRPr lang="zh-CN" altLang="en-US" b="1"/>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65CE911A-6F49-4BD1-AAD2-D62C63A8C528}" type="slidenum">
              <a:rPr lang="en-US" altLang="zh-CN" sz="1400"/>
            </a:fld>
            <a:endParaRPr lang="en-US" altLang="zh-CN" sz="1400"/>
          </a:p>
        </p:txBody>
      </p:sp>
      <p:sp>
        <p:nvSpPr>
          <p:cNvPr id="167939" name="Text Box 2"/>
          <p:cNvSpPr txBox="1">
            <a:spLocks noChangeArrowheads="1"/>
          </p:cNvSpPr>
          <p:nvPr/>
        </p:nvSpPr>
        <p:spPr bwMode="auto">
          <a:xfrm>
            <a:off x="2514601" y="417513"/>
            <a:ext cx="4911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kumimoji="1" sz="3200" b="1">
                <a:solidFill>
                  <a:schemeClr val="accent2"/>
                </a:solidFill>
                <a:latin typeface="微软雅黑" panose="020B0503020204020204" pitchFamily="34" charset="-122"/>
                <a:ea typeface="微软雅黑" panose="020B0503020204020204" pitchFamily="34" charset="-122"/>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en-US" altLang="zh-CN" dirty="0"/>
              <a:t>5.7.2 </a:t>
            </a:r>
            <a:r>
              <a:rPr lang="zh-CN" altLang="en-US" dirty="0"/>
              <a:t>单缓冲和双缓冲 </a:t>
            </a:r>
            <a:endParaRPr lang="zh-CN" altLang="en-US" dirty="0"/>
          </a:p>
        </p:txBody>
      </p:sp>
      <p:sp>
        <p:nvSpPr>
          <p:cNvPr id="167940" name="Text Box 3"/>
          <p:cNvSpPr txBox="1">
            <a:spLocks noChangeArrowheads="1"/>
          </p:cNvSpPr>
          <p:nvPr/>
        </p:nvSpPr>
        <p:spPr bwMode="auto">
          <a:xfrm>
            <a:off x="2514600" y="1238251"/>
            <a:ext cx="4560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defPPr>
              <a:defRPr lang="zh-CN"/>
            </a:defPPr>
            <a:lvl1pPr algn="ctr">
              <a:defRPr kumimoji="1" sz="2800" b="1">
                <a:solidFill>
                  <a:schemeClr val="accent2"/>
                </a:solidFill>
                <a:latin typeface="微软雅黑" panose="020B0503020204020204" pitchFamily="34" charset="-122"/>
                <a:ea typeface="微软雅黑" panose="020B0503020204020204" pitchFamily="34" charset="-122"/>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en-US" altLang="zh-CN" dirty="0"/>
              <a:t>1. </a:t>
            </a:r>
            <a:r>
              <a:rPr lang="zh-CN" altLang="en-US" dirty="0"/>
              <a:t>单缓冲</a:t>
            </a:r>
            <a:r>
              <a:rPr lang="en-US" altLang="zh-CN" dirty="0"/>
              <a:t>(Single Buffer) </a:t>
            </a:r>
            <a:endParaRPr lang="en-US" altLang="zh-CN" dirty="0"/>
          </a:p>
        </p:txBody>
      </p:sp>
      <p:sp>
        <p:nvSpPr>
          <p:cNvPr id="8" name="Rectangle 72"/>
          <p:cNvSpPr>
            <a:spLocks noChangeArrowheads="1"/>
          </p:cNvSpPr>
          <p:nvPr/>
        </p:nvSpPr>
        <p:spPr bwMode="auto">
          <a:xfrm>
            <a:off x="2514600" y="5867401"/>
            <a:ext cx="6781800" cy="904875"/>
          </a:xfrm>
          <a:prstGeom prst="rect">
            <a:avLst/>
          </a:prstGeom>
          <a:solidFill>
            <a:srgbClr val="FFFFCC"/>
          </a:solidFill>
          <a:ln w="9525">
            <a:solidFill>
              <a:srgbClr val="FFFF00"/>
            </a:solidFill>
            <a:miter lim="800000"/>
          </a:ln>
        </p:spPr>
        <p:txBody>
          <a:bodyPr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10000"/>
              </a:lnSpc>
              <a:spcBef>
                <a:spcPct val="0"/>
              </a:spcBef>
              <a:buFontTx/>
              <a:buNone/>
            </a:pPr>
            <a:r>
              <a:rPr lang="en-US" altLang="zh-CN" sz="2400" b="1">
                <a:solidFill>
                  <a:srgbClr val="FF0000"/>
                </a:solidFill>
                <a:latin typeface="楷体_GB2312" pitchFamily="49" charset="-122"/>
                <a:ea typeface="楷体_GB2312" pitchFamily="49" charset="-122"/>
              </a:rPr>
              <a:t>C</a:t>
            </a:r>
            <a:r>
              <a:rPr lang="zh-CN" altLang="en-US" sz="2400" b="1">
                <a:solidFill>
                  <a:srgbClr val="FF0000"/>
                </a:solidFill>
                <a:latin typeface="楷体_GB2312" pitchFamily="49" charset="-122"/>
                <a:ea typeface="楷体_GB2312" pitchFamily="49" charset="-122"/>
              </a:rPr>
              <a:t>和</a:t>
            </a:r>
            <a:r>
              <a:rPr lang="en-US" altLang="zh-CN" sz="2400" b="1">
                <a:solidFill>
                  <a:srgbClr val="FF0000"/>
                </a:solidFill>
                <a:latin typeface="楷体_GB2312" pitchFamily="49" charset="-122"/>
                <a:ea typeface="楷体_GB2312" pitchFamily="49" charset="-122"/>
              </a:rPr>
              <a:t>T</a:t>
            </a:r>
            <a:r>
              <a:rPr lang="zh-CN" altLang="en-US" sz="2400" b="1">
                <a:solidFill>
                  <a:srgbClr val="FF0000"/>
                </a:solidFill>
                <a:latin typeface="楷体_GB2312" pitchFamily="49" charset="-122"/>
                <a:ea typeface="楷体_GB2312" pitchFamily="49" charset="-122"/>
              </a:rPr>
              <a:t>可并行，</a:t>
            </a:r>
            <a:r>
              <a:rPr lang="en-US" altLang="zh-CN" sz="2400" b="1">
                <a:solidFill>
                  <a:srgbClr val="FF0000"/>
                </a:solidFill>
                <a:latin typeface="楷体_GB2312" pitchFamily="49" charset="-122"/>
                <a:ea typeface="楷体_GB2312" pitchFamily="49" charset="-122"/>
              </a:rPr>
              <a:t>M</a:t>
            </a:r>
            <a:r>
              <a:rPr lang="zh-CN" altLang="en-US" sz="2400" b="1">
                <a:solidFill>
                  <a:srgbClr val="FF0000"/>
                </a:solidFill>
                <a:latin typeface="楷体_GB2312" pitchFamily="49" charset="-122"/>
                <a:ea typeface="楷体_GB2312" pitchFamily="49" charset="-122"/>
              </a:rPr>
              <a:t>和</a:t>
            </a:r>
            <a:r>
              <a:rPr lang="en-US" altLang="zh-CN" sz="2400" b="1">
                <a:solidFill>
                  <a:srgbClr val="FF0000"/>
                </a:solidFill>
                <a:latin typeface="楷体_GB2312" pitchFamily="49" charset="-122"/>
                <a:ea typeface="楷体_GB2312" pitchFamily="49" charset="-122"/>
              </a:rPr>
              <a:t>C</a:t>
            </a:r>
            <a:r>
              <a:rPr lang="zh-CN" altLang="en-US" sz="2400" b="1">
                <a:solidFill>
                  <a:srgbClr val="FF0000"/>
                </a:solidFill>
                <a:latin typeface="楷体_GB2312" pitchFamily="49" charset="-122"/>
                <a:ea typeface="楷体_GB2312" pitchFamily="49" charset="-122"/>
              </a:rPr>
              <a:t>或</a:t>
            </a:r>
            <a:r>
              <a:rPr lang="en-US" altLang="zh-CN" sz="2400" b="1">
                <a:solidFill>
                  <a:srgbClr val="FF0000"/>
                </a:solidFill>
                <a:latin typeface="楷体_GB2312" pitchFamily="49" charset="-122"/>
                <a:ea typeface="楷体_GB2312" pitchFamily="49" charset="-122"/>
              </a:rPr>
              <a:t>M</a:t>
            </a:r>
            <a:r>
              <a:rPr lang="zh-CN" altLang="en-US" sz="2400" b="1">
                <a:solidFill>
                  <a:srgbClr val="FF0000"/>
                </a:solidFill>
                <a:latin typeface="楷体_GB2312" pitchFamily="49" charset="-122"/>
                <a:ea typeface="楷体_GB2312" pitchFamily="49" charset="-122"/>
              </a:rPr>
              <a:t>和</a:t>
            </a:r>
            <a:r>
              <a:rPr lang="en-US" altLang="zh-CN" sz="2400" b="1">
                <a:solidFill>
                  <a:srgbClr val="FF0000"/>
                </a:solidFill>
                <a:latin typeface="楷体_GB2312" pitchFamily="49" charset="-122"/>
                <a:ea typeface="楷体_GB2312" pitchFamily="49" charset="-122"/>
              </a:rPr>
              <a:t>T</a:t>
            </a:r>
            <a:r>
              <a:rPr lang="zh-CN" altLang="en-US" sz="2400" b="1">
                <a:solidFill>
                  <a:srgbClr val="FF0000"/>
                </a:solidFill>
                <a:latin typeface="楷体_GB2312" pitchFamily="49" charset="-122"/>
                <a:ea typeface="楷体_GB2312" pitchFamily="49" charset="-122"/>
              </a:rPr>
              <a:t>不能并行，因此处理一块数据时间：</a:t>
            </a:r>
            <a:r>
              <a:rPr lang="en-US" altLang="zh-CN" sz="2400" b="1">
                <a:solidFill>
                  <a:srgbClr val="FF0000"/>
                </a:solidFill>
                <a:latin typeface="楷体_GB2312" pitchFamily="49" charset="-122"/>
                <a:ea typeface="楷体_GB2312" pitchFamily="49" charset="-122"/>
              </a:rPr>
              <a:t>Max(C,T)+M</a:t>
            </a:r>
            <a:endParaRPr lang="en-US" altLang="zh-CN" sz="2400" b="1">
              <a:solidFill>
                <a:srgbClr val="FF0000"/>
              </a:solidFill>
              <a:latin typeface="楷体_GB2312" pitchFamily="49" charset="-122"/>
              <a:ea typeface="楷体_GB2312" pitchFamily="49" charset="-122"/>
            </a:endParaRPr>
          </a:p>
        </p:txBody>
      </p:sp>
      <p:sp>
        <p:nvSpPr>
          <p:cNvPr id="9" name="Rectangle 71"/>
          <p:cNvSpPr>
            <a:spLocks noChangeArrowheads="1"/>
          </p:cNvSpPr>
          <p:nvPr/>
        </p:nvSpPr>
        <p:spPr bwMode="auto">
          <a:xfrm>
            <a:off x="7426326" y="609601"/>
            <a:ext cx="3092450" cy="1717675"/>
          </a:xfrm>
          <a:prstGeom prst="rect">
            <a:avLst/>
          </a:prstGeom>
          <a:solidFill>
            <a:srgbClr val="FFFFCC"/>
          </a:solidFill>
          <a:ln w="9525">
            <a:solidFill>
              <a:srgbClr val="FFFF00"/>
            </a:solidFill>
            <a:miter lim="800000"/>
          </a:ln>
        </p:spPr>
        <p:txBody>
          <a:bodyPr wrap="square"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10000"/>
              </a:lnSpc>
              <a:spcBef>
                <a:spcPct val="0"/>
              </a:spcBef>
              <a:buFontTx/>
              <a:buNone/>
            </a:pPr>
            <a:r>
              <a:rPr lang="zh-CN" altLang="en-US" sz="2400" b="1" dirty="0">
                <a:solidFill>
                  <a:srgbClr val="FF0000"/>
                </a:solidFill>
                <a:latin typeface="楷体_GB2312" pitchFamily="49" charset="-122"/>
                <a:ea typeface="楷体_GB2312" pitchFamily="49" charset="-122"/>
              </a:rPr>
              <a:t>一个缓冲区，</a:t>
            </a:r>
            <a:r>
              <a:rPr lang="en-US" altLang="zh-CN" sz="2400" b="1" dirty="0">
                <a:solidFill>
                  <a:srgbClr val="FF0000"/>
                </a:solidFill>
                <a:latin typeface="楷体_GB2312" pitchFamily="49" charset="-122"/>
                <a:ea typeface="楷体_GB2312" pitchFamily="49" charset="-122"/>
              </a:rPr>
              <a:t>CPU</a:t>
            </a:r>
            <a:r>
              <a:rPr lang="zh-CN" altLang="en-US" sz="2400" b="1" dirty="0">
                <a:solidFill>
                  <a:srgbClr val="FF0000"/>
                </a:solidFill>
                <a:latin typeface="楷体_GB2312" pitchFamily="49" charset="-122"/>
                <a:ea typeface="楷体_GB2312" pitchFamily="49" charset="-122"/>
              </a:rPr>
              <a:t>和外设轮流使用，一方处理完之后接着等待对方处理</a:t>
            </a:r>
            <a:endParaRPr lang="zh-CN" altLang="en-US" sz="2400" b="1" dirty="0">
              <a:solidFill>
                <a:srgbClr val="FF0000"/>
              </a:solidFill>
              <a:latin typeface="楷体_GB2312" pitchFamily="49" charset="-122"/>
              <a:ea typeface="楷体_GB2312" pitchFamily="49" charset="-122"/>
            </a:endParaRPr>
          </a:p>
        </p:txBody>
      </p:sp>
      <p:graphicFrame>
        <p:nvGraphicFramePr>
          <p:cNvPr id="167943" name="Object 9"/>
          <p:cNvGraphicFramePr>
            <a:graphicFrameLocks noChangeAspect="1"/>
          </p:cNvGraphicFramePr>
          <p:nvPr/>
        </p:nvGraphicFramePr>
        <p:xfrm>
          <a:off x="2495550" y="2060575"/>
          <a:ext cx="7380288" cy="3868738"/>
        </p:xfrm>
        <a:graphic>
          <a:graphicData uri="http://schemas.openxmlformats.org/presentationml/2006/ole">
            <mc:AlternateContent xmlns:mc="http://schemas.openxmlformats.org/markup-compatibility/2006">
              <mc:Choice xmlns:v="urn:schemas-microsoft-com:vml" Requires="v">
                <p:oleObj spid="_x0000_s24640" name="Visio" r:id="rId1" imgW="3628390" imgH="1901825" progId="Visio.Drawing.6">
                  <p:embed/>
                </p:oleObj>
              </mc:Choice>
              <mc:Fallback>
                <p:oleObj name="Visio" r:id="rId1" imgW="3628390" imgH="1901825" progId="Visio.Drawing.6">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060575"/>
                        <a:ext cx="7380288" cy="386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6"/>
          <p:cNvSpPr>
            <a:spLocks noChangeArrowheads="1"/>
          </p:cNvSpPr>
          <p:nvPr/>
        </p:nvSpPr>
        <p:spPr bwMode="auto">
          <a:xfrm>
            <a:off x="5080001" y="4529415"/>
            <a:ext cx="184731" cy="369332"/>
          </a:xfrm>
          <a:prstGeom prst="rect">
            <a:avLst/>
          </a:prstGeom>
          <a:noFill/>
          <a:ln w="22225" algn="ctr">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2" name="Rectangle 6"/>
          <p:cNvSpPr>
            <a:spLocks noChangeArrowheads="1"/>
          </p:cNvSpPr>
          <p:nvPr/>
        </p:nvSpPr>
        <p:spPr bwMode="auto">
          <a:xfrm>
            <a:off x="6375401" y="4529415"/>
            <a:ext cx="184731" cy="369332"/>
          </a:xfrm>
          <a:prstGeom prst="rect">
            <a:avLst/>
          </a:prstGeom>
          <a:noFill/>
          <a:ln w="22225" algn="ctr">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
        <p:nvSpPr>
          <p:cNvPr id="13" name="Rectangle 6"/>
          <p:cNvSpPr>
            <a:spLocks noChangeArrowheads="1"/>
          </p:cNvSpPr>
          <p:nvPr/>
        </p:nvSpPr>
        <p:spPr bwMode="auto">
          <a:xfrm>
            <a:off x="7696201" y="4529415"/>
            <a:ext cx="184731" cy="369332"/>
          </a:xfrm>
          <a:prstGeom prst="rect">
            <a:avLst/>
          </a:prstGeom>
          <a:noFill/>
          <a:ln w="22225" algn="ctr">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76462D5-01B3-48EC-AB5F-49E99029CBB0}" type="slidenum">
              <a:rPr lang="en-US" altLang="zh-CN" sz="1400"/>
            </a:fld>
            <a:endParaRPr lang="en-US" altLang="zh-CN" sz="1400"/>
          </a:p>
        </p:txBody>
      </p:sp>
      <p:sp>
        <p:nvSpPr>
          <p:cNvPr id="169987" name="Text Box 2"/>
          <p:cNvSpPr txBox="1">
            <a:spLocks noChangeArrowheads="1"/>
          </p:cNvSpPr>
          <p:nvPr/>
        </p:nvSpPr>
        <p:spPr bwMode="auto">
          <a:xfrm>
            <a:off x="2514601" y="401857"/>
            <a:ext cx="5261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defPPr>
              <a:defRPr lang="zh-CN"/>
            </a:defPPr>
            <a:lvl1pPr algn="ctr">
              <a:defRPr kumimoji="1" sz="3200" b="1">
                <a:solidFill>
                  <a:schemeClr val="accent2"/>
                </a:solidFill>
                <a:latin typeface="微软雅黑" panose="020B0503020204020204" pitchFamily="34" charset="-122"/>
                <a:ea typeface="微软雅黑" panose="020B0503020204020204" pitchFamily="34" charset="-122"/>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en-US" altLang="zh-CN" sz="2800" dirty="0"/>
              <a:t>2. </a:t>
            </a:r>
            <a:r>
              <a:rPr lang="zh-CN" altLang="en-US" sz="2800" dirty="0"/>
              <a:t>双缓冲</a:t>
            </a:r>
            <a:r>
              <a:rPr lang="en-US" altLang="zh-CN" sz="2800" dirty="0"/>
              <a:t>(Double Buffer) </a:t>
            </a:r>
            <a:endParaRPr lang="en-US" altLang="zh-CN" sz="2800" dirty="0"/>
          </a:p>
        </p:txBody>
      </p:sp>
      <p:sp>
        <p:nvSpPr>
          <p:cNvPr id="169988" name="Text Box 4"/>
          <p:cNvSpPr txBox="1">
            <a:spLocks noChangeArrowheads="1"/>
          </p:cNvSpPr>
          <p:nvPr/>
        </p:nvSpPr>
        <p:spPr bwMode="auto">
          <a:xfrm>
            <a:off x="4343400" y="6172200"/>
            <a:ext cx="2089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zh-CN" altLang="en-US" sz="1800">
                <a:latin typeface="Times New Roman" panose="02020603050405020304" pitchFamily="18" charset="0"/>
              </a:rPr>
              <a:t>双缓冲工作示意图 </a:t>
            </a:r>
            <a:endParaRPr kumimoji="1" lang="zh-CN" altLang="en-US" sz="1800">
              <a:latin typeface="Times New Roman" panose="02020603050405020304" pitchFamily="18" charset="0"/>
            </a:endParaRPr>
          </a:p>
        </p:txBody>
      </p:sp>
      <p:graphicFrame>
        <p:nvGraphicFramePr>
          <p:cNvPr id="169989" name="Object 2"/>
          <p:cNvGraphicFramePr>
            <a:graphicFrameLocks noChangeAspect="1"/>
          </p:cNvGraphicFramePr>
          <p:nvPr/>
        </p:nvGraphicFramePr>
        <p:xfrm>
          <a:off x="1524000" y="1828800"/>
          <a:ext cx="9144000" cy="4527550"/>
        </p:xfrm>
        <a:graphic>
          <a:graphicData uri="http://schemas.openxmlformats.org/presentationml/2006/ole">
            <mc:AlternateContent xmlns:mc="http://schemas.openxmlformats.org/markup-compatibility/2006">
              <mc:Choice xmlns:v="urn:schemas-microsoft-com:vml" Requires="v">
                <p:oleObj spid="_x0000_s25663" name="VISIO" r:id="rId1" imgW="4343400" imgH="2148840" progId="Visio.Drawing.4">
                  <p:embed/>
                </p:oleObj>
              </mc:Choice>
              <mc:Fallback>
                <p:oleObj name="VISIO" r:id="rId1" imgW="4343400" imgH="2148840" progId="Visio.Drawing.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28800"/>
                        <a:ext cx="914400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8"/>
          <p:cNvSpPr>
            <a:spLocks noChangeArrowheads="1"/>
          </p:cNvSpPr>
          <p:nvPr/>
        </p:nvSpPr>
        <p:spPr bwMode="auto">
          <a:xfrm>
            <a:off x="7119938" y="0"/>
            <a:ext cx="3548062" cy="1790700"/>
          </a:xfrm>
          <a:prstGeom prst="rect">
            <a:avLst/>
          </a:prstGeom>
          <a:solidFill>
            <a:srgbClr val="FFFFCC"/>
          </a:solidFill>
          <a:ln w="9525" algn="ctr">
            <a:solidFill>
              <a:srgbClr val="FFFF00"/>
            </a:solidFill>
            <a:miter lim="800000"/>
          </a:ln>
        </p:spPr>
        <p:txBody>
          <a:bodyPr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indent="0" eaLnBrk="1" hangingPunct="1">
              <a:lnSpc>
                <a:spcPct val="115000"/>
              </a:lnSpc>
              <a:spcBef>
                <a:spcPct val="0"/>
              </a:spcBef>
              <a:buNone/>
            </a:pPr>
            <a:r>
              <a:rPr lang="zh-CN" altLang="en-US" sz="2400" b="1" dirty="0">
                <a:solidFill>
                  <a:srgbClr val="FF0000"/>
                </a:solidFill>
                <a:latin typeface="楷体_GB2312" pitchFamily="49" charset="-122"/>
                <a:ea typeface="楷体_GB2312" pitchFamily="49" charset="-122"/>
              </a:rPr>
              <a:t>两个缓冲区，</a:t>
            </a:r>
            <a:r>
              <a:rPr lang="en-US" altLang="zh-CN" sz="2400" b="1" dirty="0">
                <a:solidFill>
                  <a:srgbClr val="FF0000"/>
                </a:solidFill>
                <a:latin typeface="楷体_GB2312" pitchFamily="49" charset="-122"/>
                <a:ea typeface="楷体_GB2312" pitchFamily="49" charset="-122"/>
              </a:rPr>
              <a:t>CPU</a:t>
            </a:r>
            <a:r>
              <a:rPr lang="zh-CN" altLang="en-US" sz="2400" b="1" dirty="0">
                <a:solidFill>
                  <a:srgbClr val="FF0000"/>
                </a:solidFill>
                <a:latin typeface="楷体_GB2312" pitchFamily="49" charset="-122"/>
                <a:ea typeface="楷体_GB2312" pitchFamily="49" charset="-122"/>
              </a:rPr>
              <a:t>和外设都可以连续处理而无需等待对方。要求</a:t>
            </a:r>
            <a:r>
              <a:rPr lang="en-US" altLang="zh-CN" sz="2400" b="1" dirty="0">
                <a:solidFill>
                  <a:srgbClr val="FF0000"/>
                </a:solidFill>
                <a:latin typeface="楷体_GB2312" pitchFamily="49" charset="-122"/>
                <a:ea typeface="楷体_GB2312" pitchFamily="49" charset="-122"/>
              </a:rPr>
              <a:t>CPU</a:t>
            </a:r>
            <a:r>
              <a:rPr lang="zh-CN" altLang="en-US" sz="2400" b="1" dirty="0">
                <a:solidFill>
                  <a:srgbClr val="FF0000"/>
                </a:solidFill>
                <a:latin typeface="楷体_GB2312" pitchFamily="49" charset="-122"/>
                <a:ea typeface="楷体_GB2312" pitchFamily="49" charset="-122"/>
              </a:rPr>
              <a:t>和外设的速度相近。</a:t>
            </a:r>
            <a:endParaRPr lang="zh-CN" altLang="en-US" sz="2400" b="1" dirty="0">
              <a:solidFill>
                <a:srgbClr val="FF0000"/>
              </a:solidFill>
              <a:latin typeface="楷体_GB2312" pitchFamily="49" charset="-122"/>
              <a:ea typeface="楷体_GB2312" pitchFamily="49" charset="-122"/>
            </a:endParaRPr>
          </a:p>
        </p:txBody>
      </p:sp>
      <p:sp>
        <p:nvSpPr>
          <p:cNvPr id="8" name="Rectangle 6"/>
          <p:cNvSpPr>
            <a:spLocks noChangeArrowheads="1"/>
          </p:cNvSpPr>
          <p:nvPr/>
        </p:nvSpPr>
        <p:spPr bwMode="auto">
          <a:xfrm>
            <a:off x="2362201" y="3124201"/>
            <a:ext cx="7999413" cy="1363663"/>
          </a:xfrm>
          <a:prstGeom prst="rect">
            <a:avLst/>
          </a:prstGeom>
          <a:solidFill>
            <a:srgbClr val="FFFFCC"/>
          </a:solidFill>
          <a:ln w="9525" algn="ctr">
            <a:solidFill>
              <a:srgbClr val="FFFF00"/>
            </a:solidFill>
            <a:miter lim="800000"/>
          </a:ln>
        </p:spPr>
        <p:txBody>
          <a:bodyPr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15000"/>
              </a:lnSpc>
              <a:spcBef>
                <a:spcPct val="0"/>
              </a:spcBef>
            </a:pPr>
            <a:r>
              <a:rPr lang="zh-CN" altLang="en-US" sz="2400" b="1">
                <a:solidFill>
                  <a:srgbClr val="FF0000"/>
                </a:solidFill>
                <a:latin typeface="楷体_GB2312" pitchFamily="49" charset="-122"/>
                <a:ea typeface="楷体_GB2312" pitchFamily="49" charset="-122"/>
              </a:rPr>
              <a:t>效率有所提高，且进一步平滑了传输峰值。</a:t>
            </a:r>
            <a:endParaRPr lang="zh-CN" altLang="en-US" sz="2400" b="1">
              <a:solidFill>
                <a:srgbClr val="FF0000"/>
              </a:solidFill>
              <a:latin typeface="楷体_GB2312" pitchFamily="49" charset="-122"/>
              <a:ea typeface="楷体_GB2312" pitchFamily="49" charset="-122"/>
            </a:endParaRPr>
          </a:p>
          <a:p>
            <a:pPr eaLnBrk="1" hangingPunct="1">
              <a:lnSpc>
                <a:spcPct val="115000"/>
              </a:lnSpc>
              <a:spcBef>
                <a:spcPct val="0"/>
              </a:spcBef>
            </a:pPr>
            <a:r>
              <a:rPr lang="zh-CN" altLang="en-US" sz="2400" b="1">
                <a:solidFill>
                  <a:srgbClr val="FF0000"/>
                </a:solidFill>
                <a:latin typeface="楷体_GB2312" pitchFamily="49" charset="-122"/>
                <a:ea typeface="楷体_GB2312" pitchFamily="49" charset="-122"/>
              </a:rPr>
              <a:t>系统处理一块数据的时间约为：</a:t>
            </a:r>
            <a:r>
              <a:rPr lang="en-US" altLang="zh-CN" sz="2400" b="1">
                <a:solidFill>
                  <a:srgbClr val="FF0000"/>
                </a:solidFill>
                <a:latin typeface="楷体_GB2312" pitchFamily="49" charset="-122"/>
                <a:ea typeface="楷体_GB2312" pitchFamily="49" charset="-122"/>
              </a:rPr>
              <a:t>MAX(C,T)</a:t>
            </a:r>
            <a:endParaRPr lang="en-US" altLang="zh-CN" sz="2400" b="1">
              <a:solidFill>
                <a:srgbClr val="FF0000"/>
              </a:solidFill>
              <a:latin typeface="楷体_GB2312" pitchFamily="49" charset="-122"/>
              <a:ea typeface="楷体_GB2312" pitchFamily="49" charset="-122"/>
            </a:endParaRPr>
          </a:p>
          <a:p>
            <a:pPr eaLnBrk="1" hangingPunct="1">
              <a:lnSpc>
                <a:spcPct val="115000"/>
              </a:lnSpc>
              <a:spcBef>
                <a:spcPct val="0"/>
              </a:spcBef>
            </a:pPr>
            <a:r>
              <a:rPr lang="zh-CN" altLang="en-US" sz="2400" b="1">
                <a:solidFill>
                  <a:srgbClr val="FF0000"/>
                </a:solidFill>
                <a:latin typeface="楷体_GB2312" pitchFamily="49" charset="-122"/>
                <a:ea typeface="楷体_GB2312" pitchFamily="49" charset="-122"/>
              </a:rPr>
              <a:t>收发可双向同时传送。</a:t>
            </a:r>
            <a:endParaRPr lang="zh-CN" altLang="en-US" sz="2400" b="1">
              <a:solidFill>
                <a:srgbClr val="FF0000"/>
              </a:solidFill>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wipe(left)">
                                      <p:cBhvr>
                                        <p:cTn id="12" dur="500"/>
                                        <p:tgtEl>
                                          <p:spTgt spid="8">
                                            <p:bg/>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left)">
                                      <p:cBhvr>
                                        <p:cTn id="15" dur="500"/>
                                        <p:tgtEl>
                                          <p:spTgt spid="8">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wipe(left)">
                                      <p:cBhvr>
                                        <p:cTn id="18" dur="500"/>
                                        <p:tgtEl>
                                          <p:spTgt spid="8">
                                            <p:txEl>
                                              <p:pRg st="1" end="1"/>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wipe(left)">
                                      <p:cBhvr>
                                        <p:cTn id="21"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2"/>
          <p:cNvSpPr txBox="1">
            <a:spLocks noChangeArrowheads="1"/>
          </p:cNvSpPr>
          <p:nvPr/>
        </p:nvSpPr>
        <p:spPr bwMode="auto">
          <a:xfrm>
            <a:off x="4558941" y="228600"/>
            <a:ext cx="2419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spcBef>
                <a:spcPct val="0"/>
              </a:spcBef>
              <a:buClrTx/>
              <a:buSzTx/>
              <a:buFontTx/>
              <a:buNone/>
            </a:pPr>
            <a:r>
              <a:rPr lang="zh-CN" altLang="en-US" sz="4400" dirty="0">
                <a:solidFill>
                  <a:srgbClr val="002060"/>
                </a:solidFill>
                <a:latin typeface="微软雅黑" panose="020B0503020204020204" pitchFamily="34" charset="-122"/>
                <a:ea typeface="微软雅黑" panose="020B0503020204020204" pitchFamily="34" charset="-122"/>
              </a:rPr>
              <a:t>内容概述</a:t>
            </a:r>
            <a:endParaRPr lang="zh-CN" altLang="en-US" sz="4400" dirty="0">
              <a:solidFill>
                <a:srgbClr val="002060"/>
              </a:solidFill>
              <a:latin typeface="微软雅黑" panose="020B0503020204020204" pitchFamily="34" charset="-122"/>
              <a:ea typeface="微软雅黑" panose="020B0503020204020204" pitchFamily="34" charset="-122"/>
            </a:endParaRPr>
          </a:p>
        </p:txBody>
      </p:sp>
      <p:sp>
        <p:nvSpPr>
          <p:cNvPr id="17" name="Text Box 3"/>
          <p:cNvSpPr txBox="1">
            <a:spLocks noChangeArrowheads="1"/>
          </p:cNvSpPr>
          <p:nvPr/>
        </p:nvSpPr>
        <p:spPr bwMode="auto">
          <a:xfrm>
            <a:off x="3392130" y="1808163"/>
            <a:ext cx="475297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FF0000"/>
                </a:solidFill>
                <a:latin typeface="微软雅黑" panose="020B0503020204020204" pitchFamily="34" charset="-122"/>
                <a:ea typeface="微软雅黑" panose="020B0503020204020204" pitchFamily="34" charset="-122"/>
              </a:rPr>
              <a:t>5.1 I/O</a:t>
            </a:r>
            <a:r>
              <a:rPr lang="zh-CN" altLang="en-US" sz="2400" dirty="0">
                <a:solidFill>
                  <a:srgbClr val="FF0000"/>
                </a:solidFill>
                <a:latin typeface="微软雅黑" panose="020B0503020204020204" pitchFamily="34" charset="-122"/>
                <a:ea typeface="微软雅黑" panose="020B0503020204020204" pitchFamily="34" charset="-122"/>
              </a:rPr>
              <a:t>系统的功能、模型和接口 </a:t>
            </a:r>
            <a:endParaRPr lang="zh-CN" altLang="en-US" sz="2400" dirty="0">
              <a:solidFill>
                <a:srgbClr val="FF000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5.2 I/O</a:t>
            </a:r>
            <a:r>
              <a:rPr lang="zh-CN" altLang="en-US" sz="2400" dirty="0">
                <a:solidFill>
                  <a:srgbClr val="002060"/>
                </a:solidFill>
                <a:latin typeface="微软雅黑" panose="020B0503020204020204" pitchFamily="34" charset="-122"/>
                <a:ea typeface="微软雅黑" panose="020B0503020204020204" pitchFamily="34" charset="-122"/>
              </a:rPr>
              <a:t>设备和设备控制器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5.3 </a:t>
            </a:r>
            <a:r>
              <a:rPr lang="zh-CN" altLang="en-US" sz="2400" dirty="0">
                <a:solidFill>
                  <a:srgbClr val="002060"/>
                </a:solidFill>
                <a:latin typeface="微软雅黑" panose="020B0503020204020204" pitchFamily="34" charset="-122"/>
                <a:ea typeface="微软雅黑" panose="020B0503020204020204" pitchFamily="34" charset="-122"/>
              </a:rPr>
              <a:t>中断机构和中断处理程序</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5.4 </a:t>
            </a:r>
            <a:r>
              <a:rPr lang="zh-CN" altLang="en-US" sz="2400" dirty="0">
                <a:solidFill>
                  <a:srgbClr val="002060"/>
                </a:solidFill>
                <a:latin typeface="微软雅黑" panose="020B0503020204020204" pitchFamily="34" charset="-122"/>
                <a:ea typeface="微软雅黑" panose="020B0503020204020204" pitchFamily="34" charset="-122"/>
              </a:rPr>
              <a:t>设备驱动程序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18" name="Text Box 7"/>
          <p:cNvSpPr txBox="1">
            <a:spLocks noChangeArrowheads="1"/>
          </p:cNvSpPr>
          <p:nvPr/>
        </p:nvSpPr>
        <p:spPr bwMode="auto">
          <a:xfrm>
            <a:off x="3392130" y="3914211"/>
            <a:ext cx="421942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itchFamily="2" charset="-122"/>
              </a:defRPr>
            </a:lvl9pPr>
          </a:lstStyle>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5.5 </a:t>
            </a:r>
            <a:r>
              <a:rPr lang="zh-CN" altLang="en-US" sz="2400" dirty="0">
                <a:solidFill>
                  <a:srgbClr val="002060"/>
                </a:solidFill>
                <a:latin typeface="微软雅黑" panose="020B0503020204020204" pitchFamily="34" charset="-122"/>
                <a:ea typeface="微软雅黑" panose="020B0503020204020204" pitchFamily="34" charset="-122"/>
              </a:rPr>
              <a:t>与设备无关的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 </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5.6 </a:t>
            </a:r>
            <a:r>
              <a:rPr lang="zh-CN" altLang="en-US" sz="2400" dirty="0">
                <a:solidFill>
                  <a:srgbClr val="002060"/>
                </a:solidFill>
                <a:latin typeface="微软雅黑" panose="020B0503020204020204" pitchFamily="34" charset="-122"/>
                <a:ea typeface="微软雅黑" panose="020B0503020204020204" pitchFamily="34" charset="-122"/>
              </a:rPr>
              <a:t>用户层的</a:t>
            </a:r>
            <a:r>
              <a:rPr lang="en-US" altLang="zh-CN" sz="2400" dirty="0">
                <a:solidFill>
                  <a:srgbClr val="002060"/>
                </a:solidFill>
                <a:latin typeface="微软雅黑" panose="020B0503020204020204" pitchFamily="34" charset="-122"/>
                <a:ea typeface="微软雅黑" panose="020B0503020204020204" pitchFamily="34" charset="-122"/>
              </a:rPr>
              <a:t>I/O</a:t>
            </a:r>
            <a:r>
              <a:rPr lang="zh-CN" altLang="en-US" sz="2400" dirty="0">
                <a:solidFill>
                  <a:srgbClr val="002060"/>
                </a:solidFill>
                <a:latin typeface="微软雅黑" panose="020B0503020204020204" pitchFamily="34" charset="-122"/>
                <a:ea typeface="微软雅黑" panose="020B0503020204020204" pitchFamily="34" charset="-122"/>
              </a:rPr>
              <a:t>软件</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5.7 </a:t>
            </a:r>
            <a:r>
              <a:rPr lang="zh-CN" altLang="en-US" sz="2400" dirty="0">
                <a:solidFill>
                  <a:srgbClr val="002060"/>
                </a:solidFill>
                <a:latin typeface="微软雅黑" panose="020B0503020204020204" pitchFamily="34" charset="-122"/>
                <a:ea typeface="微软雅黑" panose="020B0503020204020204" pitchFamily="34" charset="-122"/>
              </a:rPr>
              <a:t>缓冲管理</a:t>
            </a:r>
            <a:endParaRPr lang="zh-CN" altLang="en-US" sz="2400" dirty="0">
              <a:solidFill>
                <a:srgbClr val="00206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ClrTx/>
              <a:buSzTx/>
              <a:buFontTx/>
              <a:buNone/>
            </a:pPr>
            <a:r>
              <a:rPr lang="en-US" altLang="zh-CN" sz="2400" dirty="0">
                <a:solidFill>
                  <a:srgbClr val="002060"/>
                </a:solidFill>
                <a:latin typeface="微软雅黑" panose="020B0503020204020204" pitchFamily="34" charset="-122"/>
                <a:ea typeface="微软雅黑" panose="020B0503020204020204" pitchFamily="34" charset="-122"/>
              </a:rPr>
              <a:t>5.8 </a:t>
            </a:r>
            <a:r>
              <a:rPr lang="zh-CN" altLang="en-US" sz="2400" dirty="0">
                <a:solidFill>
                  <a:srgbClr val="002060"/>
                </a:solidFill>
                <a:latin typeface="微软雅黑" panose="020B0503020204020204" pitchFamily="34" charset="-122"/>
                <a:ea typeface="微软雅黑" panose="020B0503020204020204" pitchFamily="34" charset="-122"/>
              </a:rPr>
              <a:t>磁盘存储器的性能和调度 </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82BCE4B6-B0DE-46D7-80B5-73F0DBE3EEEF}" type="slidenum">
              <a:rPr lang="en-US" altLang="zh-CN" sz="1400"/>
            </a:fld>
            <a:endParaRPr lang="en-US" altLang="zh-CN" sz="1400"/>
          </a:p>
        </p:txBody>
      </p:sp>
      <p:graphicFrame>
        <p:nvGraphicFramePr>
          <p:cNvPr id="172035" name="Object 2"/>
          <p:cNvGraphicFramePr>
            <a:graphicFrameLocks noChangeAspect="1"/>
          </p:cNvGraphicFramePr>
          <p:nvPr/>
        </p:nvGraphicFramePr>
        <p:xfrm>
          <a:off x="2286000" y="1828801"/>
          <a:ext cx="8001000" cy="3276600"/>
        </p:xfrm>
        <a:graphic>
          <a:graphicData uri="http://schemas.openxmlformats.org/presentationml/2006/ole">
            <mc:AlternateContent xmlns:mc="http://schemas.openxmlformats.org/markup-compatibility/2006">
              <mc:Choice xmlns:v="urn:schemas-microsoft-com:vml" Requires="v">
                <p:oleObj spid="_x0000_s26687" name="VISIO" r:id="rId1" imgW="3223260" imgH="1356360" progId="Visio.Drawing.4">
                  <p:embed/>
                </p:oleObj>
              </mc:Choice>
              <mc:Fallback>
                <p:oleObj name="VISIO" r:id="rId1" imgW="3223260" imgH="1356360" progId="Visio.Drawing.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1"/>
                        <a:ext cx="8001000" cy="3276600"/>
                      </a:xfrm>
                      <a:prstGeom prst="rect">
                        <a:avLst/>
                      </a:prstGeom>
                      <a:noFill/>
                      <a:ln>
                        <a:noFill/>
                      </a:ln>
                      <a:effectLst/>
                    </p:spPr>
                  </p:pic>
                </p:oleObj>
              </mc:Fallback>
            </mc:AlternateContent>
          </a:graphicData>
        </a:graphic>
      </p:graphicFrame>
      <p:sp>
        <p:nvSpPr>
          <p:cNvPr id="172036" name="矩形 4"/>
          <p:cNvSpPr>
            <a:spLocks noChangeArrowheads="1"/>
          </p:cNvSpPr>
          <p:nvPr/>
        </p:nvSpPr>
        <p:spPr bwMode="auto">
          <a:xfrm>
            <a:off x="2667000" y="457200"/>
            <a:ext cx="525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buNone/>
            </a:pPr>
            <a:r>
              <a:rPr kumimoji="1" lang="zh-CN" altLang="en-US" b="1" dirty="0">
                <a:solidFill>
                  <a:schemeClr val="accent2"/>
                </a:solidFill>
                <a:latin typeface="微软雅黑" panose="020B0503020204020204" pitchFamily="34" charset="-122"/>
                <a:ea typeface="微软雅黑" panose="020B0503020204020204" pitchFamily="34" charset="-122"/>
              </a:rPr>
              <a:t>双机通信时缓冲区的设置 </a:t>
            </a:r>
            <a:endParaRPr kumimoji="1" lang="zh-CN" altLang="en-US"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rrowheads="1"/>
          </p:cNvSpPr>
          <p:nvPr>
            <p:ph type="title"/>
          </p:nvPr>
        </p:nvSpPr>
        <p:spPr>
          <a:xfrm>
            <a:off x="2209800" y="0"/>
            <a:ext cx="8229600" cy="1066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r>
              <a:rPr kumimoji="1" lang="zh-CN" altLang="en-US" sz="2800" b="1" kern="1200" dirty="0">
                <a:solidFill>
                  <a:schemeClr val="accent2"/>
                </a:solidFill>
                <a:latin typeface="微软雅黑" panose="020B0503020204020204" pitchFamily="34" charset="-122"/>
                <a:ea typeface="微软雅黑" panose="020B0503020204020204" pitchFamily="34" charset="-122"/>
                <a:cs typeface="+mn-cs"/>
              </a:rPr>
              <a:t>循环缓冲 </a:t>
            </a:r>
            <a:endParaRPr kumimoji="1" lang="zh-CN" altLang="en-US" sz="28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174083" name="Rectangle 3"/>
          <p:cNvSpPr>
            <a:spLocks noGrp="1" noRot="1" noChangeArrowheads="1"/>
          </p:cNvSpPr>
          <p:nvPr>
            <p:ph type="body" idx="1"/>
          </p:nvPr>
        </p:nvSpPr>
        <p:spPr>
          <a:xfrm>
            <a:off x="838200" y="1600201"/>
            <a:ext cx="10744200" cy="4525963"/>
          </a:xfrm>
        </p:spPr>
        <p:txBody>
          <a:bodyPr/>
          <a:lstStyle/>
          <a:p>
            <a:pPr algn="just" eaLnBrk="1" hangingPunct="1">
              <a:lnSpc>
                <a:spcPct val="150000"/>
              </a:lnSpc>
            </a:pPr>
            <a:r>
              <a:rPr lang="zh-CN" altLang="en-US" sz="2400" b="1" dirty="0">
                <a:solidFill>
                  <a:srgbClr val="7030A0"/>
                </a:solidFill>
                <a:latin typeface="楷体_GB2312" pitchFamily="49" charset="-122"/>
                <a:ea typeface="楷体_GB2312" pitchFamily="49" charset="-122"/>
              </a:rPr>
              <a:t>当用户进程处理数据的速度较快、外部设备处理数据的速度较慢，</a:t>
            </a:r>
            <a:r>
              <a:rPr lang="zh-CN" altLang="en-US" sz="2400" b="1" dirty="0">
                <a:latin typeface="楷体_GB2312" pitchFamily="49" charset="-122"/>
                <a:ea typeface="楷体_GB2312" pitchFamily="49" charset="-122"/>
              </a:rPr>
              <a:t>或者用户进程阵发性输入</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输出的数据较多时，必须考虑增加缓冲区的数量以改善系统性能，这就是</a:t>
            </a:r>
            <a:r>
              <a:rPr lang="zh-CN" altLang="en-US" sz="2400" b="1" i="1" u="sng" dirty="0">
                <a:solidFill>
                  <a:srgbClr val="7030A0"/>
                </a:solidFill>
                <a:latin typeface="楷体_GB2312" pitchFamily="49" charset="-122"/>
                <a:ea typeface="楷体_GB2312" pitchFamily="49" charset="-122"/>
              </a:rPr>
              <a:t>多缓冲区</a:t>
            </a:r>
            <a:r>
              <a:rPr lang="zh-CN" altLang="en-US" sz="2400" b="1" dirty="0">
                <a:latin typeface="楷体_GB2312" pitchFamily="49" charset="-122"/>
                <a:ea typeface="楷体_GB2312" pitchFamily="49" charset="-122"/>
              </a:rPr>
              <a:t>方式</a:t>
            </a:r>
            <a:endParaRPr lang="zh-CN" altLang="en-US" sz="2400" b="1" dirty="0">
              <a:latin typeface="楷体_GB2312" pitchFamily="49" charset="-122"/>
              <a:ea typeface="楷体_GB2312" pitchFamily="49" charset="-122"/>
            </a:endParaRPr>
          </a:p>
          <a:p>
            <a:pPr algn="just" eaLnBrk="1" hangingPunct="1">
              <a:lnSpc>
                <a:spcPct val="150000"/>
              </a:lnSpc>
            </a:pPr>
            <a:r>
              <a:rPr lang="zh-CN" altLang="en-US" sz="2400" b="1" dirty="0">
                <a:solidFill>
                  <a:srgbClr val="FF0000"/>
                </a:solidFill>
                <a:latin typeface="楷体_GB2312" pitchFamily="49" charset="-122"/>
                <a:ea typeface="楷体_GB2312" pitchFamily="49" charset="-122"/>
              </a:rPr>
              <a:t>多个</a:t>
            </a:r>
            <a:r>
              <a:rPr lang="en-US" altLang="zh-CN" sz="2400" b="1" dirty="0">
                <a:solidFill>
                  <a:srgbClr val="FF0000"/>
                </a:solidFill>
                <a:latin typeface="楷体_GB2312" pitchFamily="49" charset="-122"/>
                <a:ea typeface="楷体_GB2312" pitchFamily="49" charset="-122"/>
              </a:rPr>
              <a:t>I/O</a:t>
            </a:r>
            <a:r>
              <a:rPr lang="zh-CN" altLang="en-US" sz="2400" b="1" dirty="0">
                <a:solidFill>
                  <a:srgbClr val="FF0000"/>
                </a:solidFill>
                <a:latin typeface="楷体_GB2312" pitchFamily="49" charset="-122"/>
                <a:ea typeface="楷体_GB2312" pitchFamily="49" charset="-122"/>
              </a:rPr>
              <a:t>缓冲区常常被组织成一个环形队列，称为循环缓冲</a:t>
            </a:r>
            <a:endParaRPr lang="zh-CN" altLang="en-US" sz="2400" b="1" dirty="0">
              <a:solidFill>
                <a:srgbClr val="FF0000"/>
              </a:solidFill>
              <a:latin typeface="楷体_GB2312" pitchFamily="49" charset="-122"/>
              <a:ea typeface="楷体_GB2312" pitchFamily="49" charset="-122"/>
            </a:endParaRPr>
          </a:p>
          <a:p>
            <a:pPr algn="just" eaLnBrk="1" hangingPunct="1">
              <a:lnSpc>
                <a:spcPct val="150000"/>
              </a:lnSpc>
            </a:pPr>
            <a:r>
              <a:rPr lang="zh-CN" altLang="en-US" sz="2400" b="1" dirty="0">
                <a:latin typeface="楷体_GB2312" pitchFamily="49" charset="-122"/>
                <a:ea typeface="楷体_GB2312" pitchFamily="49" charset="-122"/>
              </a:rPr>
              <a:t>实质上，双缓冲可以看作是循环缓冲的一个特例</a:t>
            </a:r>
            <a:endParaRPr lang="zh-CN" altLang="en-US" sz="2400" b="1"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083">
                                            <p:txEl>
                                              <p:pRg st="1" end="1"/>
                                            </p:txEl>
                                          </p:spTgt>
                                        </p:tgtEl>
                                        <p:attrNameLst>
                                          <p:attrName>style.visibility</p:attrName>
                                        </p:attrNameLst>
                                      </p:cBhvr>
                                      <p:to>
                                        <p:strVal val="visible"/>
                                      </p:to>
                                    </p:set>
                                    <p:animEffect transition="in" filter="wipe(left)">
                                      <p:cBhvr>
                                        <p:cTn id="7" dur="500"/>
                                        <p:tgtEl>
                                          <p:spTgt spid="17408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74083">
                                            <p:txEl>
                                              <p:pRg st="2" end="2"/>
                                            </p:txEl>
                                          </p:spTgt>
                                        </p:tgtEl>
                                        <p:attrNameLst>
                                          <p:attrName>style.visibility</p:attrName>
                                        </p:attrNameLst>
                                      </p:cBhvr>
                                      <p:to>
                                        <p:strVal val="visible"/>
                                      </p:to>
                                    </p:set>
                                    <p:animEffect transition="in" filter="wipe(left)">
                                      <p:cBhvr>
                                        <p:cTn id="10" dur="500"/>
                                        <p:tgtEl>
                                          <p:spTgt spid="174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10" descr="C:\Users\H\AppData\Roaming\Tencent\Users\361895\QQ\WinTemp\RichOle\VTH7UL%CLU6IB)~4~HV8)O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1401" y="2133600"/>
            <a:ext cx="45624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7"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EE46B5F-AF19-4623-850E-FDF372D56FAA}" type="slidenum">
              <a:rPr lang="en-US" altLang="zh-CN" sz="1400">
                <a:latin typeface="楷体_GB2312" pitchFamily="49" charset="-122"/>
                <a:ea typeface="楷体_GB2312" pitchFamily="49" charset="-122"/>
              </a:rPr>
            </a:fld>
            <a:endParaRPr lang="en-US" altLang="zh-CN" sz="1400">
              <a:latin typeface="楷体_GB2312" pitchFamily="49" charset="-122"/>
              <a:ea typeface="楷体_GB2312" pitchFamily="49" charset="-122"/>
            </a:endParaRPr>
          </a:p>
        </p:txBody>
      </p:sp>
      <p:sp>
        <p:nvSpPr>
          <p:cNvPr id="175108" name="Text Box 1028"/>
          <p:cNvSpPr txBox="1">
            <a:spLocks noChangeArrowheads="1"/>
          </p:cNvSpPr>
          <p:nvPr/>
        </p:nvSpPr>
        <p:spPr bwMode="auto">
          <a:xfrm>
            <a:off x="2651126" y="360695"/>
            <a:ext cx="3216275"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kumimoji="1" sz="2800" b="1">
                <a:solidFill>
                  <a:schemeClr val="accent2"/>
                </a:solidFill>
                <a:latin typeface="微软雅黑" panose="020B0503020204020204" pitchFamily="34" charset="-122"/>
                <a:ea typeface="微软雅黑" panose="020B0503020204020204" pitchFamily="34" charset="-122"/>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en-US" altLang="zh-CN" sz="3200" dirty="0"/>
              <a:t>5.7.3 </a:t>
            </a:r>
            <a:r>
              <a:rPr lang="zh-CN" altLang="en-US" sz="3200" dirty="0"/>
              <a:t>循环缓冲 </a:t>
            </a:r>
            <a:endParaRPr lang="zh-CN" altLang="en-US" sz="3200" dirty="0"/>
          </a:p>
        </p:txBody>
      </p:sp>
      <p:sp>
        <p:nvSpPr>
          <p:cNvPr id="175109" name="Text Box 1029"/>
          <p:cNvSpPr txBox="1">
            <a:spLocks noChangeArrowheads="1"/>
          </p:cNvSpPr>
          <p:nvPr/>
        </p:nvSpPr>
        <p:spPr bwMode="auto">
          <a:xfrm>
            <a:off x="2651125" y="1565276"/>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a:latin typeface="楷体_GB2312" pitchFamily="49" charset="-122"/>
                <a:ea typeface="楷体_GB2312" pitchFamily="49" charset="-122"/>
              </a:rPr>
              <a:t>1. </a:t>
            </a:r>
            <a:r>
              <a:rPr lang="zh-CN" altLang="en-US" sz="2400" b="1">
                <a:latin typeface="楷体_GB2312" pitchFamily="49" charset="-122"/>
                <a:ea typeface="楷体_GB2312" pitchFamily="49" charset="-122"/>
              </a:rPr>
              <a:t>循环缓冲的组成 </a:t>
            </a:r>
            <a:endParaRPr lang="zh-CN" altLang="en-US" sz="2400" b="1">
              <a:latin typeface="楷体_GB2312" pitchFamily="49" charset="-122"/>
              <a:ea typeface="楷体_GB2312" pitchFamily="49" charset="-122"/>
            </a:endParaRPr>
          </a:p>
        </p:txBody>
      </p:sp>
      <p:sp>
        <p:nvSpPr>
          <p:cNvPr id="35848" name="AutoShape 1032"/>
          <p:cNvSpPr>
            <a:spLocks noChangeArrowheads="1"/>
          </p:cNvSpPr>
          <p:nvPr/>
        </p:nvSpPr>
        <p:spPr bwMode="auto">
          <a:xfrm>
            <a:off x="6600826" y="622300"/>
            <a:ext cx="3311525" cy="1511300"/>
          </a:xfrm>
          <a:prstGeom prst="wedgeEllipseCallout">
            <a:avLst>
              <a:gd name="adj1" fmla="val -55847"/>
              <a:gd name="adj2" fmla="val 56296"/>
            </a:avLst>
          </a:prstGeom>
          <a:solidFill>
            <a:srgbClr val="92D050"/>
          </a:solidFill>
          <a:ln w="12700" algn="ctr">
            <a:solidFill>
              <a:srgbClr val="C4B596"/>
            </a:solidFill>
            <a:miter lim="800000"/>
          </a:ln>
          <a:effectLst>
            <a:outerShdw dist="53882" dir="2700000" algn="ctr" rotWithShape="0">
              <a:srgbClr val="CBCBCB">
                <a:alpha val="79999"/>
              </a:srgbClr>
            </a:outerShdw>
          </a:effectLst>
        </p:spPr>
        <p:txBody>
          <a:bodyPr lIns="91432" tIns="45715" rIns="91432" bIns="45715" anchor="ctr" anchorCtr="1"/>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400">
                <a:latin typeface="楷体_GB2312" pitchFamily="49" charset="-122"/>
                <a:ea typeface="楷体_GB2312" pitchFamily="49" charset="-122"/>
              </a:rPr>
              <a:t>输入进程下一个可用空缓冲区</a:t>
            </a:r>
            <a:r>
              <a:rPr lang="en-US" altLang="zh-CN" sz="2400">
                <a:latin typeface="楷体_GB2312" pitchFamily="49" charset="-122"/>
                <a:ea typeface="楷体_GB2312" pitchFamily="49" charset="-122"/>
              </a:rPr>
              <a:t>R</a:t>
            </a:r>
            <a:endParaRPr lang="en-US" altLang="zh-CN" sz="2400">
              <a:latin typeface="楷体_GB2312" pitchFamily="49" charset="-122"/>
              <a:ea typeface="楷体_GB2312" pitchFamily="49" charset="-122"/>
            </a:endParaRPr>
          </a:p>
        </p:txBody>
      </p:sp>
      <p:sp>
        <p:nvSpPr>
          <p:cNvPr id="35849" name="AutoShape 1033"/>
          <p:cNvSpPr>
            <a:spLocks noChangeArrowheads="1"/>
          </p:cNvSpPr>
          <p:nvPr/>
        </p:nvSpPr>
        <p:spPr bwMode="auto">
          <a:xfrm>
            <a:off x="6934200" y="5105400"/>
            <a:ext cx="3309938" cy="1512888"/>
          </a:xfrm>
          <a:prstGeom prst="wedgeEllipseCallout">
            <a:avLst>
              <a:gd name="adj1" fmla="val -67426"/>
              <a:gd name="adj2" fmla="val -18199"/>
            </a:avLst>
          </a:prstGeom>
          <a:solidFill>
            <a:srgbClr val="92D050"/>
          </a:solidFill>
          <a:ln w="12700" algn="ctr">
            <a:solidFill>
              <a:srgbClr val="C4B596"/>
            </a:solidFill>
            <a:miter lim="800000"/>
          </a:ln>
          <a:effectLst>
            <a:outerShdw dist="53882" dir="2700000" algn="ctr" rotWithShape="0">
              <a:srgbClr val="CBCBCB">
                <a:alpha val="79999"/>
              </a:srgbClr>
            </a:outerShdw>
          </a:effectLst>
        </p:spPr>
        <p:txBody>
          <a:bodyPr lIns="91432" tIns="45715" rIns="91432" bIns="45715" anchor="ctr" anchorCtr="1"/>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400">
                <a:latin typeface="楷体_GB2312" pitchFamily="49" charset="-122"/>
                <a:ea typeface="楷体_GB2312" pitchFamily="49" charset="-122"/>
              </a:rPr>
              <a:t>计算进程下一个可用满缓冲区</a:t>
            </a:r>
            <a:r>
              <a:rPr lang="en-US" altLang="zh-CN" sz="2400">
                <a:latin typeface="楷体_GB2312" pitchFamily="49" charset="-122"/>
                <a:ea typeface="楷体_GB2312" pitchFamily="49" charset="-122"/>
              </a:rPr>
              <a:t>G</a:t>
            </a:r>
            <a:endParaRPr lang="en-US" altLang="zh-CN" sz="2400">
              <a:latin typeface="楷体_GB2312" pitchFamily="49" charset="-122"/>
              <a:ea typeface="楷体_GB2312" pitchFamily="49" charset="-122"/>
            </a:endParaRPr>
          </a:p>
        </p:txBody>
      </p:sp>
      <p:sp>
        <p:nvSpPr>
          <p:cNvPr id="35850" name="AutoShape 1034"/>
          <p:cNvSpPr/>
          <p:nvPr/>
        </p:nvSpPr>
        <p:spPr bwMode="auto">
          <a:xfrm>
            <a:off x="7948614" y="2895600"/>
            <a:ext cx="2719387" cy="914400"/>
          </a:xfrm>
          <a:prstGeom prst="callout3">
            <a:avLst>
              <a:gd name="adj1" fmla="val 69417"/>
              <a:gd name="adj2" fmla="val -806"/>
              <a:gd name="adj3" fmla="val 69417"/>
              <a:gd name="adj4" fmla="val -1611"/>
              <a:gd name="adj5" fmla="val 96815"/>
              <a:gd name="adj6" fmla="val -10602"/>
              <a:gd name="adj7" fmla="val 158815"/>
              <a:gd name="adj8" fmla="val -22273"/>
            </a:avLst>
          </a:prstGeom>
          <a:gradFill rotWithShape="0">
            <a:gsLst>
              <a:gs pos="0">
                <a:srgbClr val="FFEFD1"/>
              </a:gs>
              <a:gs pos="64999">
                <a:srgbClr val="F0EBD5"/>
              </a:gs>
              <a:gs pos="100000">
                <a:srgbClr val="D1C39F"/>
              </a:gs>
            </a:gsLst>
            <a:path path="shape">
              <a:fillToRect l="50000" t="50000" r="50000" b="50000"/>
            </a:path>
          </a:gradFill>
          <a:ln w="12700">
            <a:solidFill>
              <a:srgbClr val="E6552E"/>
            </a:solidFill>
            <a:miter lim="800000"/>
          </a:ln>
          <a:effectLst>
            <a:outerShdw dist="53882" dir="2700000" algn="ctr" rotWithShape="0">
              <a:srgbClr val="CBCBCB">
                <a:alpha val="79999"/>
              </a:srgbClr>
            </a:outerShdw>
          </a:effectLst>
        </p:spPr>
        <p:txBody>
          <a:bodyPr lIns="91432" tIns="45715" rIns="91432" bIns="45715"/>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zh-CN" altLang="en-US" sz="2400" b="1">
                <a:latin typeface="楷体_GB2312" pitchFamily="49" charset="-122"/>
                <a:ea typeface="楷体_GB2312" pitchFamily="49" charset="-122"/>
              </a:rPr>
              <a:t>计算进程当前正在使用的缓冲区</a:t>
            </a:r>
            <a:r>
              <a:rPr lang="en-US" altLang="zh-CN" sz="2400" b="1">
                <a:latin typeface="楷体_GB2312" pitchFamily="49" charset="-122"/>
                <a:ea typeface="楷体_GB2312" pitchFamily="49" charset="-122"/>
              </a:rPr>
              <a:t>C</a:t>
            </a:r>
            <a:endParaRPr lang="en-US" altLang="zh-CN" sz="2400" b="1">
              <a:latin typeface="楷体_GB2312" pitchFamily="49" charset="-122"/>
              <a:ea typeface="楷体_GB2312" pitchFamily="49" charset="-122"/>
            </a:endParaRPr>
          </a:p>
        </p:txBody>
      </p:sp>
      <p:sp>
        <p:nvSpPr>
          <p:cNvPr id="175113" name="Text Box 1036"/>
          <p:cNvSpPr txBox="1">
            <a:spLocks noChangeArrowheads="1"/>
          </p:cNvSpPr>
          <p:nvPr/>
        </p:nvSpPr>
        <p:spPr bwMode="auto">
          <a:xfrm>
            <a:off x="1524001" y="2209800"/>
            <a:ext cx="2016125" cy="1708150"/>
          </a:xfrm>
          <a:prstGeom prst="rect">
            <a:avLst/>
          </a:prstGeom>
          <a:solidFill>
            <a:srgbClr val="FFFFDD"/>
          </a:solidFill>
          <a:ln w="9525">
            <a:solidFill>
              <a:srgbClr val="FFFF00"/>
            </a:solidFill>
            <a:miter lim="800000"/>
          </a:ln>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10000"/>
              </a:lnSpc>
              <a:spcBef>
                <a:spcPct val="0"/>
              </a:spcBef>
              <a:buFontTx/>
              <a:buNone/>
            </a:pPr>
            <a:r>
              <a:rPr lang="zh-CN" altLang="en-US" sz="2400" b="1">
                <a:latin typeface="楷体_GB2312" pitchFamily="49" charset="-122"/>
                <a:ea typeface="楷体_GB2312" pitchFamily="49" charset="-122"/>
              </a:rPr>
              <a:t>缓冲区类型：</a:t>
            </a:r>
            <a:endParaRPr lang="zh-CN" altLang="en-US" sz="2400" b="1">
              <a:latin typeface="楷体_GB2312" pitchFamily="49" charset="-122"/>
              <a:ea typeface="楷体_GB2312" pitchFamily="49" charset="-122"/>
            </a:endParaRPr>
          </a:p>
          <a:p>
            <a:pPr eaLnBrk="1" hangingPunct="1">
              <a:lnSpc>
                <a:spcPct val="110000"/>
              </a:lnSpc>
              <a:spcBef>
                <a:spcPct val="0"/>
              </a:spcBef>
              <a:buFontTx/>
              <a:buNone/>
            </a:pPr>
            <a:r>
              <a:rPr lang="en-US" altLang="zh-CN" sz="2400" b="1">
                <a:latin typeface="楷体_GB2312" pitchFamily="49" charset="-122"/>
                <a:ea typeface="楷体_GB2312" pitchFamily="49" charset="-122"/>
              </a:rPr>
              <a:t>R:</a:t>
            </a:r>
            <a:r>
              <a:rPr lang="zh-CN" altLang="en-US" sz="2400" b="1">
                <a:latin typeface="楷体_GB2312" pitchFamily="49" charset="-122"/>
                <a:ea typeface="楷体_GB2312" pitchFamily="49" charset="-122"/>
              </a:rPr>
              <a:t>空缓冲；</a:t>
            </a:r>
            <a:endParaRPr lang="zh-CN" altLang="en-US" sz="2400" b="1">
              <a:latin typeface="楷体_GB2312" pitchFamily="49" charset="-122"/>
              <a:ea typeface="楷体_GB2312" pitchFamily="49" charset="-122"/>
            </a:endParaRPr>
          </a:p>
          <a:p>
            <a:pPr eaLnBrk="1" hangingPunct="1">
              <a:lnSpc>
                <a:spcPct val="110000"/>
              </a:lnSpc>
              <a:spcBef>
                <a:spcPct val="0"/>
              </a:spcBef>
              <a:buFontTx/>
              <a:buNone/>
            </a:pPr>
            <a:r>
              <a:rPr lang="en-US" altLang="zh-CN" sz="2400" b="1">
                <a:latin typeface="楷体_GB2312" pitchFamily="49" charset="-122"/>
                <a:ea typeface="楷体_GB2312" pitchFamily="49" charset="-122"/>
              </a:rPr>
              <a:t>G:</a:t>
            </a:r>
            <a:r>
              <a:rPr lang="zh-CN" altLang="en-US" sz="2400" b="1">
                <a:latin typeface="楷体_GB2312" pitchFamily="49" charset="-122"/>
                <a:ea typeface="楷体_GB2312" pitchFamily="49" charset="-122"/>
              </a:rPr>
              <a:t>满缓冲；</a:t>
            </a:r>
            <a:endParaRPr lang="zh-CN" altLang="en-US" sz="2400" b="1">
              <a:latin typeface="楷体_GB2312" pitchFamily="49" charset="-122"/>
              <a:ea typeface="楷体_GB2312" pitchFamily="49" charset="-122"/>
            </a:endParaRPr>
          </a:p>
          <a:p>
            <a:pPr eaLnBrk="1" hangingPunct="1">
              <a:lnSpc>
                <a:spcPct val="110000"/>
              </a:lnSpc>
              <a:spcBef>
                <a:spcPct val="0"/>
              </a:spcBef>
              <a:buFontTx/>
              <a:buNone/>
            </a:pPr>
            <a:r>
              <a:rPr lang="en-US" altLang="zh-CN" sz="2400" b="1">
                <a:latin typeface="楷体_GB2312" pitchFamily="49" charset="-122"/>
                <a:ea typeface="楷体_GB2312" pitchFamily="49" charset="-122"/>
              </a:rPr>
              <a:t>C:</a:t>
            </a:r>
            <a:r>
              <a:rPr lang="zh-CN" altLang="en-US" sz="2400" b="1">
                <a:latin typeface="楷体_GB2312" pitchFamily="49" charset="-122"/>
                <a:ea typeface="楷体_GB2312" pitchFamily="49" charset="-122"/>
              </a:rPr>
              <a:t>当前缓冲</a:t>
            </a:r>
            <a:endParaRPr lang="zh-CN" altLang="en-US" sz="2400" b="1">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848"/>
                                        </p:tgtEl>
                                        <p:attrNameLst>
                                          <p:attrName>style.visibility</p:attrName>
                                        </p:attrNameLst>
                                      </p:cBhvr>
                                      <p:to>
                                        <p:strVal val="visible"/>
                                      </p:to>
                                    </p:set>
                                    <p:animEffect transition="in" filter="slide(fromBottom)">
                                      <p:cBhvr>
                                        <p:cTn id="7" dur="500"/>
                                        <p:tgtEl>
                                          <p:spTgt spid="3584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5849"/>
                                        </p:tgtEl>
                                        <p:attrNameLst>
                                          <p:attrName>style.visibility</p:attrName>
                                        </p:attrNameLst>
                                      </p:cBhvr>
                                      <p:to>
                                        <p:strVal val="visible"/>
                                      </p:to>
                                    </p:set>
                                    <p:animEffect transition="in" filter="slide(fromBottom)">
                                      <p:cBhvr>
                                        <p:cTn id="12" dur="500"/>
                                        <p:tgtEl>
                                          <p:spTgt spid="3584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35850"/>
                                        </p:tgtEl>
                                        <p:attrNameLst>
                                          <p:attrName>style.visibility</p:attrName>
                                        </p:attrNameLst>
                                      </p:cBhvr>
                                      <p:to>
                                        <p:strVal val="visible"/>
                                      </p:to>
                                    </p:set>
                                    <p:animEffect transition="in" filter="slide(fromTop)">
                                      <p:cBhvr>
                                        <p:cTn id="17" dur="500"/>
                                        <p:tgtEl>
                                          <p:spTgt spid="3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8" grpId="0" animBg="1" autoUpdateAnimBg="0"/>
      <p:bldP spid="35849" grpId="0" animBg="1" autoUpdateAnimBg="0"/>
      <p:bldP spid="35850"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Text Box 4"/>
          <p:cNvSpPr txBox="1">
            <a:spLocks noChangeArrowheads="1"/>
          </p:cNvSpPr>
          <p:nvPr/>
        </p:nvSpPr>
        <p:spPr bwMode="auto">
          <a:xfrm>
            <a:off x="2667001" y="533401"/>
            <a:ext cx="4157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defPPr>
              <a:defRPr lang="zh-CN"/>
            </a:defPPr>
            <a:lvl1pPr algn="ctr">
              <a:defRPr kumimoji="1" sz="3200" b="1">
                <a:solidFill>
                  <a:schemeClr val="accent2"/>
                </a:solidFill>
                <a:latin typeface="微软雅黑" panose="020B0503020204020204" pitchFamily="34" charset="-122"/>
                <a:ea typeface="微软雅黑" panose="020B0503020204020204" pitchFamily="34" charset="-122"/>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en-US" altLang="zh-CN" sz="2800" dirty="0"/>
              <a:t>2. </a:t>
            </a:r>
            <a:r>
              <a:rPr lang="zh-CN" altLang="en-US" sz="2800" dirty="0"/>
              <a:t>循环缓冲区的使用</a:t>
            </a:r>
            <a:r>
              <a:rPr lang="en-US" altLang="zh-CN" sz="2800" dirty="0"/>
              <a:t>(1)</a:t>
            </a:r>
            <a:endParaRPr lang="en-US" altLang="zh-CN" sz="2800" dirty="0"/>
          </a:p>
        </p:txBody>
      </p:sp>
      <p:sp>
        <p:nvSpPr>
          <p:cNvPr id="34821" name="Text Box 5"/>
          <p:cNvSpPr txBox="1">
            <a:spLocks noChangeArrowheads="1"/>
          </p:cNvSpPr>
          <p:nvPr/>
        </p:nvSpPr>
        <p:spPr bwMode="auto">
          <a:xfrm>
            <a:off x="381000" y="1295400"/>
            <a:ext cx="5190145" cy="437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itchFamily="2" charset="-122"/>
              </a:defRPr>
            </a:lvl1pPr>
            <a:lvl2pPr>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lnSpc>
                <a:spcPct val="120000"/>
              </a:lnSpc>
              <a:spcBef>
                <a:spcPct val="0"/>
              </a:spcBef>
              <a:buFontTx/>
              <a:buAutoNum type="arabicParenBoth"/>
            </a:pPr>
            <a:r>
              <a:rPr lang="en-US" altLang="zh-CN" sz="2400" b="1" dirty="0" err="1">
                <a:latin typeface="楷体_GB2312" pitchFamily="49" charset="-122"/>
                <a:ea typeface="楷体_GB2312" pitchFamily="49" charset="-122"/>
              </a:rPr>
              <a:t>Getbuf</a:t>
            </a:r>
            <a:r>
              <a:rPr lang="zh-CN" altLang="en-US" sz="2400" b="1" dirty="0">
                <a:latin typeface="楷体_GB2312" pitchFamily="49" charset="-122"/>
                <a:ea typeface="楷体_GB2312" pitchFamily="49" charset="-122"/>
              </a:rPr>
              <a:t>过程</a:t>
            </a:r>
            <a:endParaRPr lang="en-US" altLang="zh-CN" sz="2400" b="1" dirty="0">
              <a:latin typeface="楷体_GB2312" pitchFamily="49" charset="-122"/>
              <a:ea typeface="楷体_GB2312" pitchFamily="49" charset="-122"/>
            </a:endParaRPr>
          </a:p>
          <a:p>
            <a:pPr algn="just" eaLnBrk="1" hangingPunct="1">
              <a:lnSpc>
                <a:spcPct val="120000"/>
              </a:lnSpc>
              <a:spcBef>
                <a:spcPct val="0"/>
              </a:spcBef>
            </a:pPr>
            <a:r>
              <a:rPr lang="zh-CN" altLang="en-US" sz="2400" b="1" dirty="0">
                <a:solidFill>
                  <a:srgbClr val="FF0000"/>
                </a:solidFill>
                <a:latin typeface="楷体_GB2312" pitchFamily="49" charset="-122"/>
                <a:ea typeface="楷体_GB2312" pitchFamily="49" charset="-122"/>
              </a:rPr>
              <a:t>输入进程 </a:t>
            </a:r>
            <a:r>
              <a:rPr lang="en-US" altLang="zh-CN" sz="2400" b="1" dirty="0">
                <a:solidFill>
                  <a:srgbClr val="FF0000"/>
                </a:solidFill>
                <a:latin typeface="楷体_GB2312" pitchFamily="49" charset="-122"/>
                <a:ea typeface="楷体_GB2312" pitchFamily="49" charset="-122"/>
              </a:rPr>
              <a:t>:</a:t>
            </a:r>
            <a:endParaRPr lang="en-US" altLang="zh-CN" sz="2400" b="1" dirty="0">
              <a:solidFill>
                <a:srgbClr val="FF0000"/>
              </a:solidFill>
              <a:latin typeface="楷体_GB2312" pitchFamily="49" charset="-122"/>
              <a:ea typeface="楷体_GB2312" pitchFamily="49" charset="-122"/>
            </a:endParaRPr>
          </a:p>
          <a:p>
            <a:pPr lvl="1" algn="just" eaLnBrk="1" hangingPunct="1">
              <a:lnSpc>
                <a:spcPct val="120000"/>
              </a:lnSpc>
              <a:spcBef>
                <a:spcPct val="0"/>
              </a:spcBef>
              <a:buFontTx/>
              <a:buNone/>
            </a:pPr>
            <a:r>
              <a:rPr lang="zh-CN" altLang="en-US" sz="2000" b="1" dirty="0">
                <a:latin typeface="楷体_GB2312" pitchFamily="49" charset="-122"/>
                <a:ea typeface="楷体_GB2312" pitchFamily="49" charset="-122"/>
              </a:rPr>
              <a:t>由该过程将指针</a:t>
            </a:r>
            <a:r>
              <a:rPr lang="en-US" altLang="zh-CN" sz="2000" b="1" dirty="0" err="1">
                <a:latin typeface="楷体_GB2312" pitchFamily="49" charset="-122"/>
                <a:ea typeface="楷体_GB2312" pitchFamily="49" charset="-122"/>
              </a:rPr>
              <a:t>Nexti</a:t>
            </a:r>
            <a:r>
              <a:rPr lang="zh-CN" altLang="en-US" sz="2000" b="1" dirty="0">
                <a:latin typeface="楷体_GB2312" pitchFamily="49" charset="-122"/>
                <a:ea typeface="楷体_GB2312" pitchFamily="49" charset="-122"/>
              </a:rPr>
              <a:t>所指示的缓冲区提供给输入进程使用，同时将</a:t>
            </a:r>
            <a:r>
              <a:rPr lang="en-US" altLang="zh-CN" sz="2000" b="1" dirty="0" err="1">
                <a:latin typeface="楷体_GB2312" pitchFamily="49" charset="-122"/>
                <a:ea typeface="楷体_GB2312" pitchFamily="49" charset="-122"/>
              </a:rPr>
              <a:t>Nexti</a:t>
            </a:r>
            <a:r>
              <a:rPr lang="zh-CN" altLang="en-US" sz="2000" b="1" dirty="0">
                <a:latin typeface="楷体_GB2312" pitchFamily="49" charset="-122"/>
                <a:ea typeface="楷体_GB2312" pitchFamily="49" charset="-122"/>
              </a:rPr>
              <a:t>指针移向下一个</a:t>
            </a:r>
            <a:r>
              <a:rPr lang="en-US" altLang="zh-CN" sz="2000" b="1" dirty="0">
                <a:latin typeface="楷体_GB2312" pitchFamily="49" charset="-122"/>
                <a:ea typeface="楷体_GB2312" pitchFamily="49" charset="-122"/>
              </a:rPr>
              <a:t>R</a:t>
            </a:r>
            <a:r>
              <a:rPr lang="zh-CN" altLang="en-US" sz="2000" b="1" dirty="0">
                <a:latin typeface="楷体_GB2312" pitchFamily="49" charset="-122"/>
                <a:ea typeface="楷体_GB2312" pitchFamily="49" charset="-122"/>
              </a:rPr>
              <a:t>缓冲区。 </a:t>
            </a:r>
            <a:endParaRPr lang="zh-CN" altLang="en-US" sz="2000" b="1" dirty="0">
              <a:latin typeface="楷体_GB2312" pitchFamily="49" charset="-122"/>
              <a:ea typeface="楷体_GB2312" pitchFamily="49" charset="-122"/>
            </a:endParaRPr>
          </a:p>
          <a:p>
            <a:pPr algn="just" eaLnBrk="1" hangingPunct="1">
              <a:lnSpc>
                <a:spcPct val="120000"/>
              </a:lnSpc>
              <a:spcBef>
                <a:spcPct val="0"/>
              </a:spcBef>
            </a:pPr>
            <a:r>
              <a:rPr lang="zh-CN" altLang="en-US" sz="2400" b="1" dirty="0">
                <a:solidFill>
                  <a:srgbClr val="FF0000"/>
                </a:solidFill>
                <a:latin typeface="楷体_GB2312" pitchFamily="49" charset="-122"/>
                <a:ea typeface="楷体_GB2312" pitchFamily="49" charset="-122"/>
              </a:rPr>
              <a:t>计算进程</a:t>
            </a:r>
            <a:r>
              <a:rPr lang="en-US" altLang="zh-CN" sz="2400" b="1" dirty="0">
                <a:solidFill>
                  <a:srgbClr val="FF0000"/>
                </a:solidFill>
                <a:latin typeface="楷体_GB2312" pitchFamily="49" charset="-122"/>
                <a:ea typeface="楷体_GB2312" pitchFamily="49" charset="-122"/>
              </a:rPr>
              <a:t>:</a:t>
            </a:r>
            <a:endParaRPr lang="en-US" altLang="zh-CN" sz="2400" b="1" dirty="0">
              <a:solidFill>
                <a:srgbClr val="FF0000"/>
              </a:solidFill>
              <a:latin typeface="楷体_GB2312" pitchFamily="49" charset="-122"/>
              <a:ea typeface="楷体_GB2312" pitchFamily="49" charset="-122"/>
            </a:endParaRPr>
          </a:p>
          <a:p>
            <a:pPr lvl="1" algn="just" eaLnBrk="1" hangingPunct="1">
              <a:lnSpc>
                <a:spcPct val="120000"/>
              </a:lnSpc>
              <a:spcBef>
                <a:spcPct val="0"/>
              </a:spcBef>
              <a:buFontTx/>
              <a:buNone/>
            </a:pPr>
            <a:r>
              <a:rPr lang="zh-CN" altLang="en-US" sz="2000" b="1" dirty="0">
                <a:latin typeface="楷体_GB2312" pitchFamily="49" charset="-122"/>
                <a:ea typeface="楷体_GB2312" pitchFamily="49" charset="-122"/>
              </a:rPr>
              <a:t>由该过程将指针</a:t>
            </a:r>
            <a:r>
              <a:rPr lang="en-US" altLang="zh-CN" sz="2000" b="1" dirty="0" err="1">
                <a:latin typeface="楷体_GB2312" pitchFamily="49" charset="-122"/>
                <a:ea typeface="楷体_GB2312" pitchFamily="49" charset="-122"/>
              </a:rPr>
              <a:t>Nextg</a:t>
            </a:r>
            <a:r>
              <a:rPr lang="zh-CN" altLang="en-US" sz="2000" b="1" dirty="0">
                <a:latin typeface="楷体_GB2312" pitchFamily="49" charset="-122"/>
                <a:ea typeface="楷体_GB2312" pitchFamily="49" charset="-122"/>
              </a:rPr>
              <a:t>所指示的缓冲区提供给计算进程使用，把它改为现行工作缓冲区，并令</a:t>
            </a:r>
            <a:r>
              <a:rPr lang="en-US" altLang="zh-CN" sz="2000" b="1" dirty="0">
                <a:latin typeface="楷体_GB2312" pitchFamily="49" charset="-122"/>
                <a:ea typeface="楷体_GB2312" pitchFamily="49" charset="-122"/>
              </a:rPr>
              <a:t>Current</a:t>
            </a:r>
            <a:r>
              <a:rPr lang="zh-CN" altLang="en-US" sz="2000" b="1" dirty="0">
                <a:latin typeface="楷体_GB2312" pitchFamily="49" charset="-122"/>
                <a:ea typeface="楷体_GB2312" pitchFamily="49" charset="-122"/>
              </a:rPr>
              <a:t>指针指向该缓冲区的第一个单元，同时将</a:t>
            </a:r>
            <a:r>
              <a:rPr lang="en-US" altLang="zh-CN" sz="2000" b="1" dirty="0" err="1">
                <a:latin typeface="楷体_GB2312" pitchFamily="49" charset="-122"/>
                <a:ea typeface="楷体_GB2312" pitchFamily="49" charset="-122"/>
              </a:rPr>
              <a:t>Nextg</a:t>
            </a:r>
            <a:r>
              <a:rPr lang="zh-CN" altLang="en-US" sz="2000" b="1" dirty="0">
                <a:latin typeface="楷体_GB2312" pitchFamily="49" charset="-122"/>
                <a:ea typeface="楷体_GB2312" pitchFamily="49" charset="-122"/>
              </a:rPr>
              <a:t>移向下一个</a:t>
            </a:r>
            <a:r>
              <a:rPr lang="en-US" altLang="zh-CN" sz="2000" b="1" dirty="0">
                <a:latin typeface="楷体_GB2312" pitchFamily="49" charset="-122"/>
                <a:ea typeface="楷体_GB2312" pitchFamily="49" charset="-122"/>
              </a:rPr>
              <a:t>G</a:t>
            </a:r>
            <a:r>
              <a:rPr lang="zh-CN" altLang="en-US" sz="2000" b="1" dirty="0">
                <a:latin typeface="楷体_GB2312" pitchFamily="49" charset="-122"/>
                <a:ea typeface="楷体_GB2312" pitchFamily="49" charset="-122"/>
              </a:rPr>
              <a:t>缓冲区。</a:t>
            </a:r>
            <a:endParaRPr lang="zh-CN" altLang="en-US" sz="2400" b="1" dirty="0">
              <a:latin typeface="楷体_GB2312" pitchFamily="49" charset="-122"/>
              <a:ea typeface="楷体_GB2312" pitchFamily="49" charset="-122"/>
            </a:endParaRPr>
          </a:p>
        </p:txBody>
      </p:sp>
      <p:sp>
        <p:nvSpPr>
          <p:cNvPr id="34824" name="AutoShape 8"/>
          <p:cNvSpPr>
            <a:spLocks noChangeArrowheads="1"/>
          </p:cNvSpPr>
          <p:nvPr/>
        </p:nvSpPr>
        <p:spPr bwMode="auto">
          <a:xfrm>
            <a:off x="8070850" y="1038883"/>
            <a:ext cx="865188" cy="1366837"/>
          </a:xfrm>
          <a:prstGeom prst="downArrow">
            <a:avLst>
              <a:gd name="adj1" fmla="val 50000"/>
              <a:gd name="adj2" fmla="val 39495"/>
            </a:avLst>
          </a:prstGeom>
          <a:gradFill rotWithShape="0">
            <a:gsLst>
              <a:gs pos="0">
                <a:srgbClr val="FFFFFF"/>
              </a:gs>
              <a:gs pos="50000">
                <a:srgbClr val="FFCC99"/>
              </a:gs>
              <a:gs pos="100000">
                <a:srgbClr val="FFFFFF"/>
              </a:gs>
            </a:gsLst>
            <a:lin ang="18900000" scaled="1"/>
          </a:gradFill>
          <a:ln w="12700" algn="ctr">
            <a:solidFill>
              <a:srgbClr val="E6552E"/>
            </a:solidFill>
            <a:miter lim="800000"/>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nexti</a:t>
            </a:r>
            <a:endParaRPr lang="en-US" altLang="zh-CN" sz="2400">
              <a:latin typeface="楷体_GB2312" pitchFamily="49" charset="-122"/>
              <a:ea typeface="楷体_GB2312" pitchFamily="49" charset="-122"/>
            </a:endParaRPr>
          </a:p>
        </p:txBody>
      </p:sp>
      <p:grpSp>
        <p:nvGrpSpPr>
          <p:cNvPr id="177158" name="Group 10"/>
          <p:cNvGrpSpPr/>
          <p:nvPr/>
        </p:nvGrpSpPr>
        <p:grpSpPr bwMode="auto">
          <a:xfrm>
            <a:off x="6705600" y="2478744"/>
            <a:ext cx="3670300" cy="3887788"/>
            <a:chOff x="2428" y="1616"/>
            <a:chExt cx="2312" cy="2449"/>
          </a:xfrm>
        </p:grpSpPr>
        <p:graphicFrame>
          <p:nvGraphicFramePr>
            <p:cNvPr id="177165" name="Object 2"/>
            <p:cNvGraphicFramePr>
              <a:graphicFrameLocks noChangeAspect="1"/>
            </p:cNvGraphicFramePr>
            <p:nvPr/>
          </p:nvGraphicFramePr>
          <p:xfrm>
            <a:off x="2428" y="1616"/>
            <a:ext cx="2176" cy="2449"/>
          </p:xfrm>
          <a:graphic>
            <a:graphicData uri="http://schemas.openxmlformats.org/presentationml/2006/ole">
              <mc:AlternateContent xmlns:mc="http://schemas.openxmlformats.org/markup-compatibility/2006">
                <mc:Choice xmlns:v="urn:schemas-microsoft-com:vml" Requires="v">
                  <p:oleObj spid="_x0000_s27712" name="VISIO" r:id="rId1" imgW="3299460" imgH="1501140" progId="Visio.Drawing.4">
                    <p:embed/>
                  </p:oleObj>
                </mc:Choice>
                <mc:Fallback>
                  <p:oleObj name="VISIO" r:id="rId1" imgW="3299460" imgH="1501140" progId="Visio.Drawing.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t="11493" r="64182"/>
                        <a:stretch>
                          <a:fillRect/>
                        </a:stretch>
                      </p:blipFill>
                      <p:spPr bwMode="auto">
                        <a:xfrm>
                          <a:off x="2428" y="1616"/>
                          <a:ext cx="2176" cy="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66" name="Text Box 9"/>
            <p:cNvSpPr txBox="1">
              <a:spLocks noChangeArrowheads="1"/>
            </p:cNvSpPr>
            <p:nvPr/>
          </p:nvSpPr>
          <p:spPr bwMode="auto">
            <a:xfrm>
              <a:off x="4378" y="3203"/>
              <a:ext cx="362" cy="28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endParaRPr lang="zh-CN" altLang="zh-CN" sz="2400">
                <a:latin typeface="楷体_GB2312" pitchFamily="49" charset="-122"/>
                <a:ea typeface="楷体_GB2312" pitchFamily="49" charset="-122"/>
              </a:endParaRPr>
            </a:p>
          </p:txBody>
        </p:sp>
      </p:grpSp>
      <p:sp>
        <p:nvSpPr>
          <p:cNvPr id="34827" name="AutoShape 11"/>
          <p:cNvSpPr>
            <a:spLocks noChangeArrowheads="1"/>
          </p:cNvSpPr>
          <p:nvPr/>
        </p:nvSpPr>
        <p:spPr bwMode="auto">
          <a:xfrm rot="3336140">
            <a:off x="10267157" y="2371589"/>
            <a:ext cx="863600" cy="1366837"/>
          </a:xfrm>
          <a:prstGeom prst="downArrow">
            <a:avLst>
              <a:gd name="adj1" fmla="val 50000"/>
              <a:gd name="adj2" fmla="val 39568"/>
            </a:avLst>
          </a:prstGeom>
          <a:gradFill rotWithShape="0">
            <a:gsLst>
              <a:gs pos="0">
                <a:srgbClr val="FFFFFF"/>
              </a:gs>
              <a:gs pos="50000">
                <a:srgbClr val="FFCC99"/>
              </a:gs>
              <a:gs pos="100000">
                <a:srgbClr val="FFFFFF"/>
              </a:gs>
            </a:gsLst>
            <a:lin ang="18900000" scaled="1"/>
          </a:gradFill>
          <a:ln w="12700" algn="ctr">
            <a:solidFill>
              <a:srgbClr val="E6552E"/>
            </a:solidFill>
            <a:miter lim="800000"/>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nexti</a:t>
            </a:r>
            <a:endParaRPr lang="en-US" altLang="zh-CN" sz="2400">
              <a:latin typeface="楷体_GB2312" pitchFamily="49" charset="-122"/>
              <a:ea typeface="楷体_GB2312" pitchFamily="49" charset="-122"/>
            </a:endParaRPr>
          </a:p>
        </p:txBody>
      </p:sp>
      <p:sp>
        <p:nvSpPr>
          <p:cNvPr id="34830" name="AutoShape 14"/>
          <p:cNvSpPr>
            <a:spLocks noChangeArrowheads="1"/>
          </p:cNvSpPr>
          <p:nvPr/>
        </p:nvSpPr>
        <p:spPr bwMode="auto">
          <a:xfrm>
            <a:off x="10160001" y="4205945"/>
            <a:ext cx="1476375" cy="938213"/>
          </a:xfrm>
          <a:prstGeom prst="leftArrow">
            <a:avLst>
              <a:gd name="adj1" fmla="val 50000"/>
              <a:gd name="adj2" fmla="val 39340"/>
            </a:avLst>
          </a:prstGeom>
          <a:gradFill rotWithShape="0">
            <a:gsLst>
              <a:gs pos="0">
                <a:srgbClr val="FFFFFF"/>
              </a:gs>
              <a:gs pos="50000">
                <a:schemeClr val="accent1"/>
              </a:gs>
              <a:gs pos="100000">
                <a:srgbClr val="FFFFFF"/>
              </a:gs>
            </a:gsLst>
            <a:lin ang="18900000" scaled="1"/>
          </a:gradFill>
          <a:ln w="12700" algn="ctr">
            <a:solidFill>
              <a:srgbClr val="800080"/>
            </a:solidFill>
            <a:miter lim="800000"/>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nextg</a:t>
            </a:r>
            <a:endParaRPr lang="en-US" altLang="zh-CN" sz="2400">
              <a:latin typeface="楷体_GB2312" pitchFamily="49" charset="-122"/>
              <a:ea typeface="楷体_GB2312" pitchFamily="49" charset="-122"/>
            </a:endParaRPr>
          </a:p>
        </p:txBody>
      </p:sp>
      <p:sp>
        <p:nvSpPr>
          <p:cNvPr id="34831" name="AutoShape 15"/>
          <p:cNvSpPr>
            <a:spLocks noChangeArrowheads="1"/>
          </p:cNvSpPr>
          <p:nvPr/>
        </p:nvSpPr>
        <p:spPr bwMode="auto">
          <a:xfrm>
            <a:off x="10160001" y="4205945"/>
            <a:ext cx="1476375" cy="938213"/>
          </a:xfrm>
          <a:prstGeom prst="leftArrow">
            <a:avLst>
              <a:gd name="adj1" fmla="val 50000"/>
              <a:gd name="adj2" fmla="val 39340"/>
            </a:avLst>
          </a:prstGeom>
          <a:gradFill rotWithShape="0">
            <a:gsLst>
              <a:gs pos="0">
                <a:srgbClr val="FFFFFF"/>
              </a:gs>
              <a:gs pos="50000">
                <a:schemeClr val="accent1"/>
              </a:gs>
              <a:gs pos="100000">
                <a:srgbClr val="FFFFFF"/>
              </a:gs>
            </a:gsLst>
            <a:lin ang="18900000" scaled="1"/>
          </a:gradFill>
          <a:ln w="12700" algn="ctr">
            <a:solidFill>
              <a:srgbClr val="800080"/>
            </a:solidFill>
            <a:miter lim="800000"/>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current</a:t>
            </a:r>
            <a:endParaRPr lang="en-US" altLang="zh-CN" sz="2400">
              <a:latin typeface="楷体_GB2312" pitchFamily="49" charset="-122"/>
              <a:ea typeface="楷体_GB2312" pitchFamily="49" charset="-122"/>
            </a:endParaRPr>
          </a:p>
        </p:txBody>
      </p:sp>
      <p:sp>
        <p:nvSpPr>
          <p:cNvPr id="34832" name="AutoShape 16"/>
          <p:cNvSpPr>
            <a:spLocks noChangeArrowheads="1"/>
          </p:cNvSpPr>
          <p:nvPr/>
        </p:nvSpPr>
        <p:spPr bwMode="auto">
          <a:xfrm rot="969058">
            <a:off x="8791576" y="5574369"/>
            <a:ext cx="1476375" cy="935038"/>
          </a:xfrm>
          <a:prstGeom prst="leftArrow">
            <a:avLst>
              <a:gd name="adj1" fmla="val 50000"/>
              <a:gd name="adj2" fmla="val 39474"/>
            </a:avLst>
          </a:prstGeom>
          <a:gradFill rotWithShape="0">
            <a:gsLst>
              <a:gs pos="0">
                <a:srgbClr val="FFFFFF"/>
              </a:gs>
              <a:gs pos="50000">
                <a:schemeClr val="accent1"/>
              </a:gs>
              <a:gs pos="100000">
                <a:srgbClr val="FFFFFF"/>
              </a:gs>
            </a:gsLst>
            <a:lin ang="18900000" scaled="1"/>
          </a:gradFill>
          <a:ln w="12700" algn="ctr">
            <a:solidFill>
              <a:srgbClr val="800080"/>
            </a:solidFill>
            <a:miter lim="800000"/>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nextg</a:t>
            </a:r>
            <a:endParaRPr lang="en-US" altLang="zh-CN" sz="2400">
              <a:latin typeface="楷体_GB2312" pitchFamily="49" charset="-122"/>
              <a:ea typeface="楷体_GB2312" pitchFamily="49" charset="-122"/>
            </a:endParaRPr>
          </a:p>
        </p:txBody>
      </p:sp>
      <p:sp>
        <p:nvSpPr>
          <p:cNvPr id="34833" name="Text Box 17"/>
          <p:cNvSpPr txBox="1">
            <a:spLocks noChangeArrowheads="1"/>
          </p:cNvSpPr>
          <p:nvPr/>
        </p:nvSpPr>
        <p:spPr bwMode="auto">
          <a:xfrm>
            <a:off x="9583739" y="4421844"/>
            <a:ext cx="504825" cy="369888"/>
          </a:xfrm>
          <a:prstGeom prst="rect">
            <a:avLst/>
          </a:prstGeom>
          <a:gradFill rotWithShape="1">
            <a:gsLst>
              <a:gs pos="0">
                <a:srgbClr val="FFFFFF"/>
              </a:gs>
              <a:gs pos="50000">
                <a:schemeClr val="accent1"/>
              </a:gs>
              <a:gs pos="100000">
                <a:srgbClr val="FFFFFF"/>
              </a:gs>
            </a:gsLst>
            <a:lin ang="18900000" scaled="1"/>
          </a:gradFill>
          <a:ln w="12700" algn="ctr">
            <a:noFill/>
            <a:miter lim="800000"/>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defRPr/>
            </a:pPr>
            <a:r>
              <a:rPr lang="en-US" altLang="zh-CN" sz="2400">
                <a:latin typeface="楷体_GB2312" pitchFamily="49" charset="-122"/>
                <a:ea typeface="楷体_GB2312" pitchFamily="49" charset="-122"/>
              </a:rPr>
              <a:t>C</a:t>
            </a:r>
            <a:endParaRPr lang="en-US" altLang="zh-CN" sz="2400">
              <a:latin typeface="楷体_GB2312" pitchFamily="49" charset="-122"/>
              <a:ea typeface="楷体_GB2312" pitchFamily="49" charset="-122"/>
            </a:endParaRPr>
          </a:p>
        </p:txBody>
      </p:sp>
      <p:sp>
        <p:nvSpPr>
          <p:cNvPr id="34835" name="Text Box 19"/>
          <p:cNvSpPr txBox="1">
            <a:spLocks noChangeArrowheads="1"/>
          </p:cNvSpPr>
          <p:nvPr/>
        </p:nvSpPr>
        <p:spPr bwMode="auto">
          <a:xfrm>
            <a:off x="8215314" y="2478744"/>
            <a:ext cx="503237" cy="369888"/>
          </a:xfrm>
          <a:prstGeom prst="rect">
            <a:avLst/>
          </a:prstGeom>
          <a:gradFill rotWithShape="1">
            <a:gsLst>
              <a:gs pos="0">
                <a:srgbClr val="FFFFFF"/>
              </a:gs>
              <a:gs pos="50000">
                <a:srgbClr val="FFD685"/>
              </a:gs>
              <a:gs pos="100000">
                <a:srgbClr val="FFFFFF"/>
              </a:gs>
            </a:gsLst>
            <a:lin ang="18900000" scaled="1"/>
          </a:gradFill>
          <a:ln>
            <a:noFill/>
          </a:ln>
          <a:effectLst>
            <a:outerShdw dist="53882" dir="2700000" algn="ctr" rotWithShape="0">
              <a:srgbClr val="CBCBCB">
                <a:alpha val="7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a:latin typeface="楷体_GB2312" pitchFamily="49" charset="-122"/>
                <a:ea typeface="楷体_GB2312" pitchFamily="49" charset="-122"/>
              </a:rPr>
              <a:t>G</a:t>
            </a:r>
            <a:endParaRPr lang="en-US" altLang="zh-CN" sz="240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824"/>
                                        </p:tgtEl>
                                        <p:attrNameLst>
                                          <p:attrName>style.visibility</p:attrName>
                                        </p:attrNameLst>
                                      </p:cBhvr>
                                      <p:to>
                                        <p:strVal val="hidden"/>
                                      </p:to>
                                    </p:set>
                                  </p:childTnLst>
                                </p:cTn>
                              </p:par>
                              <p:par>
                                <p:cTn id="7" presetID="17" presetClass="entr" presetSubtype="2" fill="hold" grpId="0" nodeType="withEffect">
                                  <p:stCondLst>
                                    <p:cond delay="0"/>
                                  </p:stCondLst>
                                  <p:childTnLst>
                                    <p:set>
                                      <p:cBhvr>
                                        <p:cTn id="8" dur="1" fill="hold">
                                          <p:stCondLst>
                                            <p:cond delay="0"/>
                                          </p:stCondLst>
                                        </p:cTn>
                                        <p:tgtEl>
                                          <p:spTgt spid="34827"/>
                                        </p:tgtEl>
                                        <p:attrNameLst>
                                          <p:attrName>style.visibility</p:attrName>
                                        </p:attrNameLst>
                                      </p:cBhvr>
                                      <p:to>
                                        <p:strVal val="visible"/>
                                      </p:to>
                                    </p:set>
                                    <p:anim calcmode="lin" valueType="num">
                                      <p:cBhvr>
                                        <p:cTn id="9" dur="500" fill="hold"/>
                                        <p:tgtEl>
                                          <p:spTgt spid="34827"/>
                                        </p:tgtEl>
                                        <p:attrNameLst>
                                          <p:attrName>ppt_x</p:attrName>
                                        </p:attrNameLst>
                                      </p:cBhvr>
                                      <p:tavLst>
                                        <p:tav tm="0">
                                          <p:val>
                                            <p:strVal val="#ppt_x+#ppt_w/2"/>
                                          </p:val>
                                        </p:tav>
                                        <p:tav tm="100000">
                                          <p:val>
                                            <p:strVal val="#ppt_x"/>
                                          </p:val>
                                        </p:tav>
                                      </p:tavLst>
                                    </p:anim>
                                    <p:anim calcmode="lin" valueType="num">
                                      <p:cBhvr>
                                        <p:cTn id="10" dur="500" fill="hold"/>
                                        <p:tgtEl>
                                          <p:spTgt spid="34827"/>
                                        </p:tgtEl>
                                        <p:attrNameLst>
                                          <p:attrName>ppt_y</p:attrName>
                                        </p:attrNameLst>
                                      </p:cBhvr>
                                      <p:tavLst>
                                        <p:tav tm="0">
                                          <p:val>
                                            <p:strVal val="#ppt_y"/>
                                          </p:val>
                                        </p:tav>
                                        <p:tav tm="100000">
                                          <p:val>
                                            <p:strVal val="#ppt_y"/>
                                          </p:val>
                                        </p:tav>
                                      </p:tavLst>
                                    </p:anim>
                                    <p:anim calcmode="lin" valueType="num">
                                      <p:cBhvr>
                                        <p:cTn id="11" dur="500" fill="hold"/>
                                        <p:tgtEl>
                                          <p:spTgt spid="34827"/>
                                        </p:tgtEl>
                                        <p:attrNameLst>
                                          <p:attrName>ppt_w</p:attrName>
                                        </p:attrNameLst>
                                      </p:cBhvr>
                                      <p:tavLst>
                                        <p:tav tm="0">
                                          <p:val>
                                            <p:fltVal val="0"/>
                                          </p:val>
                                        </p:tav>
                                        <p:tav tm="100000">
                                          <p:val>
                                            <p:strVal val="#ppt_w"/>
                                          </p:val>
                                        </p:tav>
                                      </p:tavLst>
                                    </p:anim>
                                    <p:anim calcmode="lin" valueType="num">
                                      <p:cBhvr>
                                        <p:cTn id="12" dur="500" fill="hold"/>
                                        <p:tgtEl>
                                          <p:spTgt spid="3482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34835"/>
                                        </p:tgtEl>
                                        <p:attrNameLst>
                                          <p:attrName>style.visibility</p:attrName>
                                        </p:attrNameLst>
                                      </p:cBhvr>
                                      <p:to>
                                        <p:strVal val="visible"/>
                                      </p:to>
                                    </p:set>
                                    <p:anim calcmode="lin" valueType="num">
                                      <p:cBhvr>
                                        <p:cTn id="17" dur="1000" fill="hold"/>
                                        <p:tgtEl>
                                          <p:spTgt spid="34835"/>
                                        </p:tgtEl>
                                        <p:attrNameLst>
                                          <p:attrName>ppt_w</p:attrName>
                                        </p:attrNameLst>
                                      </p:cBhvr>
                                      <p:tavLst>
                                        <p:tav tm="0">
                                          <p:val>
                                            <p:strVal val="#ppt_w*0.70"/>
                                          </p:val>
                                        </p:tav>
                                        <p:tav tm="100000">
                                          <p:val>
                                            <p:strVal val="#ppt_w"/>
                                          </p:val>
                                        </p:tav>
                                      </p:tavLst>
                                    </p:anim>
                                    <p:anim calcmode="lin" valueType="num">
                                      <p:cBhvr>
                                        <p:cTn id="18" dur="1000" fill="hold"/>
                                        <p:tgtEl>
                                          <p:spTgt spid="34835"/>
                                        </p:tgtEl>
                                        <p:attrNameLst>
                                          <p:attrName>ppt_h</p:attrName>
                                        </p:attrNameLst>
                                      </p:cBhvr>
                                      <p:tavLst>
                                        <p:tav tm="0">
                                          <p:val>
                                            <p:strVal val="#ppt_h"/>
                                          </p:val>
                                        </p:tav>
                                        <p:tav tm="100000">
                                          <p:val>
                                            <p:strVal val="#ppt_h"/>
                                          </p:val>
                                        </p:tav>
                                      </p:tavLst>
                                    </p:anim>
                                    <p:animEffect transition="in" filter="fade">
                                      <p:cBhvr>
                                        <p:cTn id="19" dur="1000"/>
                                        <p:tgtEl>
                                          <p:spTgt spid="3483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nodeType="clickEffect">
                                  <p:stCondLst>
                                    <p:cond delay="0"/>
                                  </p:stCondLst>
                                  <p:childTnLst>
                                    <p:set>
                                      <p:cBhvr>
                                        <p:cTn id="23" dur="1" fill="hold">
                                          <p:stCondLst>
                                            <p:cond delay="0"/>
                                          </p:stCondLst>
                                        </p:cTn>
                                        <p:tgtEl>
                                          <p:spTgt spid="34821">
                                            <p:txEl>
                                              <p:pRg st="3" end="3"/>
                                            </p:txEl>
                                          </p:spTgt>
                                        </p:tgtEl>
                                        <p:attrNameLst>
                                          <p:attrName>style.visibility</p:attrName>
                                        </p:attrNameLst>
                                      </p:cBhvr>
                                      <p:to>
                                        <p:strVal val="visible"/>
                                      </p:to>
                                    </p:set>
                                    <p:animEffect transition="in" filter="barn(inHorizontal)">
                                      <p:cBhvr>
                                        <p:cTn id="24" dur="500"/>
                                        <p:tgtEl>
                                          <p:spTgt spid="34821">
                                            <p:txEl>
                                              <p:pRg st="3" end="3"/>
                                            </p:txEl>
                                          </p:spTgt>
                                        </p:tgtEl>
                                      </p:cBhvr>
                                    </p:animEffect>
                                  </p:childTnLst>
                                </p:cTn>
                              </p:par>
                              <p:par>
                                <p:cTn id="25" presetID="16" presetClass="entr" presetSubtype="26" fill="hold" nodeType="withEffect">
                                  <p:stCondLst>
                                    <p:cond delay="0"/>
                                  </p:stCondLst>
                                  <p:childTnLst>
                                    <p:set>
                                      <p:cBhvr>
                                        <p:cTn id="26" dur="1" fill="hold">
                                          <p:stCondLst>
                                            <p:cond delay="0"/>
                                          </p:stCondLst>
                                        </p:cTn>
                                        <p:tgtEl>
                                          <p:spTgt spid="34821">
                                            <p:txEl>
                                              <p:pRg st="4" end="4"/>
                                            </p:txEl>
                                          </p:spTgt>
                                        </p:tgtEl>
                                        <p:attrNameLst>
                                          <p:attrName>style.visibility</p:attrName>
                                        </p:attrNameLst>
                                      </p:cBhvr>
                                      <p:to>
                                        <p:strVal val="visible"/>
                                      </p:to>
                                    </p:set>
                                    <p:animEffect transition="in" filter="barn(inHorizontal)">
                                      <p:cBhvr>
                                        <p:cTn id="27" dur="500"/>
                                        <p:tgtEl>
                                          <p:spTgt spid="348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483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7" presetClass="entr" presetSubtype="2" fill="hold" grpId="0" nodeType="clickEffect">
                                  <p:stCondLst>
                                    <p:cond delay="0"/>
                                  </p:stCondLst>
                                  <p:childTnLst>
                                    <p:set>
                                      <p:cBhvr>
                                        <p:cTn id="35" dur="1" fill="hold">
                                          <p:stCondLst>
                                            <p:cond delay="0"/>
                                          </p:stCondLst>
                                        </p:cTn>
                                        <p:tgtEl>
                                          <p:spTgt spid="34831"/>
                                        </p:tgtEl>
                                        <p:attrNameLst>
                                          <p:attrName>style.visibility</p:attrName>
                                        </p:attrNameLst>
                                      </p:cBhvr>
                                      <p:to>
                                        <p:strVal val="visible"/>
                                      </p:to>
                                    </p:set>
                                    <p:anim calcmode="lin" valueType="num">
                                      <p:cBhvr>
                                        <p:cTn id="36" dur="500" fill="hold"/>
                                        <p:tgtEl>
                                          <p:spTgt spid="34831"/>
                                        </p:tgtEl>
                                        <p:attrNameLst>
                                          <p:attrName>ppt_x</p:attrName>
                                        </p:attrNameLst>
                                      </p:cBhvr>
                                      <p:tavLst>
                                        <p:tav tm="0">
                                          <p:val>
                                            <p:strVal val="#ppt_x+#ppt_w/2"/>
                                          </p:val>
                                        </p:tav>
                                        <p:tav tm="100000">
                                          <p:val>
                                            <p:strVal val="#ppt_x"/>
                                          </p:val>
                                        </p:tav>
                                      </p:tavLst>
                                    </p:anim>
                                    <p:anim calcmode="lin" valueType="num">
                                      <p:cBhvr>
                                        <p:cTn id="37" dur="500" fill="hold"/>
                                        <p:tgtEl>
                                          <p:spTgt spid="34831"/>
                                        </p:tgtEl>
                                        <p:attrNameLst>
                                          <p:attrName>ppt_y</p:attrName>
                                        </p:attrNameLst>
                                      </p:cBhvr>
                                      <p:tavLst>
                                        <p:tav tm="0">
                                          <p:val>
                                            <p:strVal val="#ppt_y"/>
                                          </p:val>
                                        </p:tav>
                                        <p:tav tm="100000">
                                          <p:val>
                                            <p:strVal val="#ppt_y"/>
                                          </p:val>
                                        </p:tav>
                                      </p:tavLst>
                                    </p:anim>
                                    <p:anim calcmode="lin" valueType="num">
                                      <p:cBhvr>
                                        <p:cTn id="38" dur="500" fill="hold"/>
                                        <p:tgtEl>
                                          <p:spTgt spid="34831"/>
                                        </p:tgtEl>
                                        <p:attrNameLst>
                                          <p:attrName>ppt_w</p:attrName>
                                        </p:attrNameLst>
                                      </p:cBhvr>
                                      <p:tavLst>
                                        <p:tav tm="0">
                                          <p:val>
                                            <p:fltVal val="0"/>
                                          </p:val>
                                        </p:tav>
                                        <p:tav tm="100000">
                                          <p:val>
                                            <p:strVal val="#ppt_w"/>
                                          </p:val>
                                        </p:tav>
                                      </p:tavLst>
                                    </p:anim>
                                    <p:anim calcmode="lin" valueType="num">
                                      <p:cBhvr>
                                        <p:cTn id="39" dur="500" fill="hold"/>
                                        <p:tgtEl>
                                          <p:spTgt spid="34831"/>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34833"/>
                                        </p:tgtEl>
                                        <p:attrNameLst>
                                          <p:attrName>style.visibility</p:attrName>
                                        </p:attrNameLst>
                                      </p:cBhvr>
                                      <p:to>
                                        <p:strVal val="visible"/>
                                      </p:to>
                                    </p:set>
                                    <p:anim calcmode="lin" valueType="num">
                                      <p:cBhvr>
                                        <p:cTn id="44" dur="1000" fill="hold"/>
                                        <p:tgtEl>
                                          <p:spTgt spid="34833"/>
                                        </p:tgtEl>
                                        <p:attrNameLst>
                                          <p:attrName>ppt_w</p:attrName>
                                        </p:attrNameLst>
                                      </p:cBhvr>
                                      <p:tavLst>
                                        <p:tav tm="0">
                                          <p:val>
                                            <p:strVal val="#ppt_w*0.70"/>
                                          </p:val>
                                        </p:tav>
                                        <p:tav tm="100000">
                                          <p:val>
                                            <p:strVal val="#ppt_w"/>
                                          </p:val>
                                        </p:tav>
                                      </p:tavLst>
                                    </p:anim>
                                    <p:anim calcmode="lin" valueType="num">
                                      <p:cBhvr>
                                        <p:cTn id="45" dur="1000" fill="hold"/>
                                        <p:tgtEl>
                                          <p:spTgt spid="34833"/>
                                        </p:tgtEl>
                                        <p:attrNameLst>
                                          <p:attrName>ppt_h</p:attrName>
                                        </p:attrNameLst>
                                      </p:cBhvr>
                                      <p:tavLst>
                                        <p:tav tm="0">
                                          <p:val>
                                            <p:strVal val="#ppt_h"/>
                                          </p:val>
                                        </p:tav>
                                        <p:tav tm="100000">
                                          <p:val>
                                            <p:strVal val="#ppt_h"/>
                                          </p:val>
                                        </p:tav>
                                      </p:tavLst>
                                    </p:anim>
                                    <p:animEffect transition="in" filter="fade">
                                      <p:cBhvr>
                                        <p:cTn id="46" dur="1000"/>
                                        <p:tgtEl>
                                          <p:spTgt spid="34833"/>
                                        </p:tgtEl>
                                      </p:cBhvr>
                                    </p:animEffect>
                                  </p:childTnLst>
                                </p:cTn>
                              </p:par>
                            </p:childTnLst>
                          </p:cTn>
                        </p:par>
                      </p:childTnLst>
                    </p:cTn>
                  </p:par>
                  <p:par>
                    <p:cTn id="47" fill="hold">
                      <p:stCondLst>
                        <p:cond delay="indefinite"/>
                      </p:stCondLst>
                      <p:childTnLst>
                        <p:par>
                          <p:cTn id="48" fill="hold">
                            <p:stCondLst>
                              <p:cond delay="0"/>
                            </p:stCondLst>
                            <p:childTnLst>
                              <p:par>
                                <p:cTn id="49" presetID="17" presetClass="entr" presetSubtype="2" fill="hold" grpId="0" nodeType="clickEffect">
                                  <p:stCondLst>
                                    <p:cond delay="0"/>
                                  </p:stCondLst>
                                  <p:childTnLst>
                                    <p:set>
                                      <p:cBhvr>
                                        <p:cTn id="50" dur="1" fill="hold">
                                          <p:stCondLst>
                                            <p:cond delay="0"/>
                                          </p:stCondLst>
                                        </p:cTn>
                                        <p:tgtEl>
                                          <p:spTgt spid="34832"/>
                                        </p:tgtEl>
                                        <p:attrNameLst>
                                          <p:attrName>style.visibility</p:attrName>
                                        </p:attrNameLst>
                                      </p:cBhvr>
                                      <p:to>
                                        <p:strVal val="visible"/>
                                      </p:to>
                                    </p:set>
                                    <p:anim calcmode="lin" valueType="num">
                                      <p:cBhvr>
                                        <p:cTn id="51" dur="500" fill="hold"/>
                                        <p:tgtEl>
                                          <p:spTgt spid="34832"/>
                                        </p:tgtEl>
                                        <p:attrNameLst>
                                          <p:attrName>ppt_x</p:attrName>
                                        </p:attrNameLst>
                                      </p:cBhvr>
                                      <p:tavLst>
                                        <p:tav tm="0">
                                          <p:val>
                                            <p:strVal val="#ppt_x+#ppt_w/2"/>
                                          </p:val>
                                        </p:tav>
                                        <p:tav tm="100000">
                                          <p:val>
                                            <p:strVal val="#ppt_x"/>
                                          </p:val>
                                        </p:tav>
                                      </p:tavLst>
                                    </p:anim>
                                    <p:anim calcmode="lin" valueType="num">
                                      <p:cBhvr>
                                        <p:cTn id="52" dur="500" fill="hold"/>
                                        <p:tgtEl>
                                          <p:spTgt spid="34832"/>
                                        </p:tgtEl>
                                        <p:attrNameLst>
                                          <p:attrName>ppt_y</p:attrName>
                                        </p:attrNameLst>
                                      </p:cBhvr>
                                      <p:tavLst>
                                        <p:tav tm="0">
                                          <p:val>
                                            <p:strVal val="#ppt_y"/>
                                          </p:val>
                                        </p:tav>
                                        <p:tav tm="100000">
                                          <p:val>
                                            <p:strVal val="#ppt_y"/>
                                          </p:val>
                                        </p:tav>
                                      </p:tavLst>
                                    </p:anim>
                                    <p:anim calcmode="lin" valueType="num">
                                      <p:cBhvr>
                                        <p:cTn id="53" dur="500" fill="hold"/>
                                        <p:tgtEl>
                                          <p:spTgt spid="34832"/>
                                        </p:tgtEl>
                                        <p:attrNameLst>
                                          <p:attrName>ppt_w</p:attrName>
                                        </p:attrNameLst>
                                      </p:cBhvr>
                                      <p:tavLst>
                                        <p:tav tm="0">
                                          <p:val>
                                            <p:fltVal val="0"/>
                                          </p:val>
                                        </p:tav>
                                        <p:tav tm="100000">
                                          <p:val>
                                            <p:strVal val="#ppt_w"/>
                                          </p:val>
                                        </p:tav>
                                      </p:tavLst>
                                    </p:anim>
                                    <p:anim calcmode="lin" valueType="num">
                                      <p:cBhvr>
                                        <p:cTn id="54" dur="500" fill="hold"/>
                                        <p:tgtEl>
                                          <p:spTgt spid="348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animBg="1"/>
      <p:bldP spid="34827" grpId="0" animBg="1"/>
      <p:bldP spid="34830" grpId="0" animBg="1"/>
      <p:bldP spid="34831" grpId="0" animBg="1"/>
      <p:bldP spid="34832" grpId="0" animBg="1"/>
      <p:bldP spid="34833" grpId="0" animBg="1"/>
      <p:bldP spid="3483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202" name="Group 6"/>
          <p:cNvGrpSpPr/>
          <p:nvPr/>
        </p:nvGrpSpPr>
        <p:grpSpPr bwMode="auto">
          <a:xfrm>
            <a:off x="6553200" y="2133600"/>
            <a:ext cx="3670300" cy="3887788"/>
            <a:chOff x="2428" y="1616"/>
            <a:chExt cx="2312" cy="2449"/>
          </a:xfrm>
        </p:grpSpPr>
        <p:graphicFrame>
          <p:nvGraphicFramePr>
            <p:cNvPr id="179212" name="Object 2"/>
            <p:cNvGraphicFramePr>
              <a:graphicFrameLocks noChangeAspect="1"/>
            </p:cNvGraphicFramePr>
            <p:nvPr/>
          </p:nvGraphicFramePr>
          <p:xfrm>
            <a:off x="2428" y="1616"/>
            <a:ext cx="2176" cy="2449"/>
          </p:xfrm>
          <a:graphic>
            <a:graphicData uri="http://schemas.openxmlformats.org/presentationml/2006/ole">
              <mc:AlternateContent xmlns:mc="http://schemas.openxmlformats.org/markup-compatibility/2006">
                <mc:Choice xmlns:v="urn:schemas-microsoft-com:vml" Requires="v">
                  <p:oleObj spid="_x0000_s28736" name="VISIO" r:id="rId1" imgW="3299460" imgH="1501140" progId="Visio.Drawing.4">
                    <p:embed/>
                  </p:oleObj>
                </mc:Choice>
                <mc:Fallback>
                  <p:oleObj name="VISIO" r:id="rId1" imgW="3299460" imgH="1501140" progId="Visio.Drawing.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t="11493" r="64182"/>
                        <a:stretch>
                          <a:fillRect/>
                        </a:stretch>
                      </p:blipFill>
                      <p:spPr bwMode="auto">
                        <a:xfrm>
                          <a:off x="2428" y="1616"/>
                          <a:ext cx="2176" cy="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213" name="Text Box 8"/>
            <p:cNvSpPr txBox="1">
              <a:spLocks noChangeArrowheads="1"/>
            </p:cNvSpPr>
            <p:nvPr/>
          </p:nvSpPr>
          <p:spPr bwMode="auto">
            <a:xfrm>
              <a:off x="4378" y="3203"/>
              <a:ext cx="362" cy="28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endParaRPr lang="zh-CN" altLang="zh-CN" sz="2400">
                <a:latin typeface="楷体_GB2312" pitchFamily="49" charset="-122"/>
                <a:ea typeface="楷体_GB2312" pitchFamily="49" charset="-122"/>
              </a:endParaRPr>
            </a:p>
          </p:txBody>
        </p:sp>
      </p:grpSp>
      <p:sp>
        <p:nvSpPr>
          <p:cNvPr id="179204" name="Text Box 2"/>
          <p:cNvSpPr txBox="1">
            <a:spLocks noChangeArrowheads="1"/>
          </p:cNvSpPr>
          <p:nvPr/>
        </p:nvSpPr>
        <p:spPr bwMode="auto">
          <a:xfrm>
            <a:off x="2667000" y="528350"/>
            <a:ext cx="3988576"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defPPr>
              <a:defRPr lang="zh-CN"/>
            </a:defPPr>
            <a:lvl1pPr algn="ctr">
              <a:defRPr kumimoji="1" sz="2800" b="1">
                <a:solidFill>
                  <a:schemeClr val="accent2"/>
                </a:solidFill>
                <a:latin typeface="微软雅黑" panose="020B0503020204020204" pitchFamily="34" charset="-122"/>
                <a:ea typeface="微软雅黑" panose="020B0503020204020204" pitchFamily="34" charset="-122"/>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en-US" altLang="zh-CN" dirty="0"/>
              <a:t>2. </a:t>
            </a:r>
            <a:r>
              <a:rPr lang="zh-CN" altLang="en-US" dirty="0"/>
              <a:t>循环缓冲区的使用</a:t>
            </a:r>
            <a:r>
              <a:rPr lang="en-US" altLang="zh-CN" dirty="0"/>
              <a:t>(2)</a:t>
            </a:r>
            <a:endParaRPr lang="en-US" altLang="zh-CN" dirty="0"/>
          </a:p>
        </p:txBody>
      </p:sp>
      <p:sp>
        <p:nvSpPr>
          <p:cNvPr id="17414" name="Text Box 3"/>
          <p:cNvSpPr txBox="1">
            <a:spLocks noChangeArrowheads="1"/>
          </p:cNvSpPr>
          <p:nvPr/>
        </p:nvSpPr>
        <p:spPr bwMode="auto">
          <a:xfrm>
            <a:off x="533400" y="1362327"/>
            <a:ext cx="4876800" cy="441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itchFamily="2" charset="-122"/>
              </a:defRPr>
            </a:lvl1pPr>
            <a:lvl2pPr>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lnSpc>
                <a:spcPct val="120000"/>
              </a:lnSpc>
              <a:spcBef>
                <a:spcPct val="0"/>
              </a:spcBef>
              <a:buFontTx/>
              <a:buNone/>
            </a:pPr>
            <a:r>
              <a:rPr lang="en-US" altLang="zh-CN" sz="2400" b="1" dirty="0">
                <a:latin typeface="楷体_GB2312" pitchFamily="49" charset="-122"/>
                <a:ea typeface="楷体_GB2312" pitchFamily="49" charset="-122"/>
              </a:rPr>
              <a:t>(2) </a:t>
            </a:r>
            <a:r>
              <a:rPr lang="en-US" altLang="zh-CN" sz="2400" b="1" dirty="0" err="1">
                <a:latin typeface="楷体_GB2312" pitchFamily="49" charset="-122"/>
                <a:ea typeface="楷体_GB2312" pitchFamily="49" charset="-122"/>
              </a:rPr>
              <a:t>Releasebuf</a:t>
            </a:r>
            <a:r>
              <a:rPr lang="zh-CN" altLang="en-US" sz="2400" b="1" dirty="0">
                <a:latin typeface="楷体_GB2312" pitchFamily="49" charset="-122"/>
                <a:ea typeface="楷体_GB2312" pitchFamily="49" charset="-122"/>
              </a:rPr>
              <a:t>过程</a:t>
            </a:r>
            <a:endParaRPr lang="zh-CN" altLang="en-US" sz="2400" b="1" dirty="0">
              <a:latin typeface="楷体_GB2312" pitchFamily="49" charset="-122"/>
              <a:ea typeface="楷体_GB2312" pitchFamily="49" charset="-122"/>
            </a:endParaRPr>
          </a:p>
          <a:p>
            <a:pPr algn="just" eaLnBrk="1" hangingPunct="1">
              <a:lnSpc>
                <a:spcPct val="120000"/>
              </a:lnSpc>
              <a:spcBef>
                <a:spcPct val="0"/>
              </a:spcBef>
            </a:pPr>
            <a:r>
              <a:rPr lang="zh-CN" altLang="en-US" sz="2400" b="1" dirty="0">
                <a:solidFill>
                  <a:srgbClr val="FF0000"/>
                </a:solidFill>
                <a:latin typeface="楷体_GB2312" pitchFamily="49" charset="-122"/>
                <a:ea typeface="楷体_GB2312" pitchFamily="49" charset="-122"/>
              </a:rPr>
              <a:t>输入进程：</a:t>
            </a:r>
            <a:endParaRPr lang="en-US" altLang="zh-CN" sz="2400" b="1" dirty="0">
              <a:solidFill>
                <a:srgbClr val="FF0000"/>
              </a:solidFill>
              <a:latin typeface="楷体_GB2312" pitchFamily="49" charset="-122"/>
              <a:ea typeface="楷体_GB2312" pitchFamily="49" charset="-122"/>
            </a:endParaRPr>
          </a:p>
          <a:p>
            <a:pPr algn="just" eaLnBrk="1" hangingPunct="1">
              <a:lnSpc>
                <a:spcPct val="120000"/>
              </a:lnSpc>
              <a:spcBef>
                <a:spcPct val="0"/>
              </a:spcBef>
              <a:buFontTx/>
              <a:buNone/>
            </a:pPr>
            <a:r>
              <a:rPr lang="zh-CN" altLang="en-US" sz="22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当输入进程把缓冲区装满时，也应调用</a:t>
            </a:r>
            <a:r>
              <a:rPr lang="en-US" altLang="zh-CN" sz="2000" b="1" dirty="0" err="1">
                <a:latin typeface="楷体_GB2312" pitchFamily="49" charset="-122"/>
                <a:ea typeface="楷体_GB2312" pitchFamily="49" charset="-122"/>
              </a:rPr>
              <a:t>Releasebuf</a:t>
            </a:r>
            <a:r>
              <a:rPr lang="zh-CN" altLang="en-US" sz="2000" b="1" dirty="0">
                <a:latin typeface="楷体_GB2312" pitchFamily="49" charset="-122"/>
                <a:ea typeface="楷体_GB2312" pitchFamily="49" charset="-122"/>
              </a:rPr>
              <a:t>过程，将该缓冲区释放并改为</a:t>
            </a:r>
            <a:r>
              <a:rPr lang="en-US" altLang="zh-CN" sz="2000" b="1" dirty="0">
                <a:latin typeface="楷体_GB2312" pitchFamily="49" charset="-122"/>
                <a:ea typeface="楷体_GB2312" pitchFamily="49" charset="-122"/>
              </a:rPr>
              <a:t>G</a:t>
            </a:r>
            <a:r>
              <a:rPr lang="zh-CN" altLang="en-US" sz="2000" b="1" dirty="0">
                <a:latin typeface="楷体_GB2312" pitchFamily="49" charset="-122"/>
                <a:ea typeface="楷体_GB2312" pitchFamily="49" charset="-122"/>
              </a:rPr>
              <a:t>缓冲区</a:t>
            </a:r>
            <a:endParaRPr lang="zh-CN" altLang="en-US" sz="2400" dirty="0">
              <a:latin typeface="楷体_GB2312" pitchFamily="49" charset="-122"/>
              <a:ea typeface="楷体_GB2312" pitchFamily="49" charset="-122"/>
            </a:endParaRPr>
          </a:p>
          <a:p>
            <a:pPr algn="just" eaLnBrk="1" hangingPunct="1">
              <a:lnSpc>
                <a:spcPct val="120000"/>
              </a:lnSpc>
              <a:spcBef>
                <a:spcPct val="0"/>
              </a:spcBef>
            </a:pPr>
            <a:r>
              <a:rPr lang="zh-CN" altLang="en-US" sz="2400" b="1" dirty="0">
                <a:solidFill>
                  <a:srgbClr val="FF0000"/>
                </a:solidFill>
                <a:latin typeface="楷体_GB2312" pitchFamily="49" charset="-122"/>
                <a:ea typeface="楷体_GB2312" pitchFamily="49" charset="-122"/>
              </a:rPr>
              <a:t>计算进程：</a:t>
            </a:r>
            <a:endParaRPr lang="en-US" altLang="zh-CN" sz="2400" b="1" dirty="0">
              <a:solidFill>
                <a:srgbClr val="FF0000"/>
              </a:solidFill>
              <a:latin typeface="楷体_GB2312" pitchFamily="49" charset="-122"/>
              <a:ea typeface="楷体_GB2312" pitchFamily="49" charset="-122"/>
            </a:endParaRPr>
          </a:p>
          <a:p>
            <a:pPr lvl="1" algn="just" eaLnBrk="1" hangingPunct="1">
              <a:lnSpc>
                <a:spcPct val="120000"/>
              </a:lnSpc>
              <a:spcBef>
                <a:spcPct val="0"/>
              </a:spcBef>
              <a:buFontTx/>
              <a:buNone/>
            </a:pPr>
            <a:r>
              <a:rPr lang="zh-CN" altLang="en-US" sz="2000" b="1" dirty="0">
                <a:latin typeface="楷体_GB2312" pitchFamily="49" charset="-122"/>
                <a:ea typeface="楷体_GB2312" pitchFamily="49" charset="-122"/>
              </a:rPr>
              <a:t>当计算进程把缓冲区中的数据提取完毕时，便调用</a:t>
            </a:r>
            <a:r>
              <a:rPr lang="en-US" altLang="zh-CN" sz="2000" b="1" dirty="0" err="1">
                <a:latin typeface="楷体_GB2312" pitchFamily="49" charset="-122"/>
                <a:ea typeface="楷体_GB2312" pitchFamily="49" charset="-122"/>
              </a:rPr>
              <a:t>Releasebuf</a:t>
            </a:r>
            <a:r>
              <a:rPr lang="zh-CN" altLang="en-US" sz="2000" b="1" dirty="0">
                <a:latin typeface="楷体_GB2312" pitchFamily="49" charset="-122"/>
                <a:ea typeface="楷体_GB2312" pitchFamily="49" charset="-122"/>
              </a:rPr>
              <a:t>过程，将缓冲区释放</a:t>
            </a:r>
            <a:endParaRPr lang="zh-CN" altLang="en-US" sz="2000" b="1" dirty="0">
              <a:latin typeface="楷体_GB2312" pitchFamily="49" charset="-122"/>
              <a:ea typeface="楷体_GB2312" pitchFamily="49" charset="-122"/>
            </a:endParaRPr>
          </a:p>
          <a:p>
            <a:pPr lvl="1" algn="just" eaLnBrk="1" hangingPunct="1">
              <a:lnSpc>
                <a:spcPct val="120000"/>
              </a:lnSpc>
              <a:spcBef>
                <a:spcPct val="0"/>
              </a:spcBef>
              <a:buFontTx/>
              <a:buNone/>
            </a:pPr>
            <a:r>
              <a:rPr lang="zh-CN" altLang="en-US" sz="2000" b="1" dirty="0">
                <a:latin typeface="楷体_GB2312" pitchFamily="49" charset="-122"/>
                <a:ea typeface="楷体_GB2312" pitchFamily="49" charset="-122"/>
              </a:rPr>
              <a:t>此时，把该缓冲区由当前（现行）工作缓冲区</a:t>
            </a:r>
            <a:r>
              <a:rPr lang="en-US" altLang="zh-CN" sz="2000" b="1" dirty="0">
                <a:latin typeface="楷体_GB2312" pitchFamily="49" charset="-122"/>
                <a:ea typeface="楷体_GB2312" pitchFamily="49" charset="-122"/>
              </a:rPr>
              <a:t>C</a:t>
            </a:r>
            <a:r>
              <a:rPr lang="zh-CN" altLang="en-US" sz="2000" b="1" dirty="0">
                <a:latin typeface="楷体_GB2312" pitchFamily="49" charset="-122"/>
                <a:ea typeface="楷体_GB2312" pitchFamily="49" charset="-122"/>
              </a:rPr>
              <a:t>改为空缓冲区</a:t>
            </a:r>
            <a:r>
              <a:rPr lang="en-US" altLang="zh-CN" sz="2000" b="1" dirty="0">
                <a:latin typeface="楷体_GB2312" pitchFamily="49" charset="-122"/>
                <a:ea typeface="楷体_GB2312" pitchFamily="49" charset="-122"/>
              </a:rPr>
              <a:t>R</a:t>
            </a:r>
            <a:endParaRPr lang="zh-CN" altLang="en-US" sz="2400" dirty="0">
              <a:solidFill>
                <a:srgbClr val="FF0000"/>
              </a:solidFill>
              <a:latin typeface="楷体_GB2312" pitchFamily="49" charset="-122"/>
              <a:ea typeface="楷体_GB2312" pitchFamily="49" charset="-122"/>
            </a:endParaRPr>
          </a:p>
        </p:txBody>
      </p:sp>
      <p:sp>
        <p:nvSpPr>
          <p:cNvPr id="179206" name="AutoShape 9"/>
          <p:cNvSpPr>
            <a:spLocks noChangeArrowheads="1"/>
          </p:cNvSpPr>
          <p:nvPr/>
        </p:nvSpPr>
        <p:spPr bwMode="auto">
          <a:xfrm rot="3336140">
            <a:off x="10083007" y="2001045"/>
            <a:ext cx="863600" cy="1366837"/>
          </a:xfrm>
          <a:prstGeom prst="downArrow">
            <a:avLst>
              <a:gd name="adj1" fmla="val 50000"/>
              <a:gd name="adj2" fmla="val 39568"/>
            </a:avLst>
          </a:prstGeom>
          <a:gradFill rotWithShape="0">
            <a:gsLst>
              <a:gs pos="0">
                <a:srgbClr val="FFFFFF"/>
              </a:gs>
              <a:gs pos="50000">
                <a:srgbClr val="FFCC99"/>
              </a:gs>
              <a:gs pos="100000">
                <a:srgbClr val="FFFFFF"/>
              </a:gs>
            </a:gsLst>
            <a:lin ang="18900000" scaled="1"/>
          </a:gradFill>
          <a:ln w="12700" algn="ctr">
            <a:solidFill>
              <a:srgbClr val="E6552E"/>
            </a:solidFill>
            <a:miter lim="800000"/>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nexti</a:t>
            </a:r>
            <a:endParaRPr lang="en-US" altLang="zh-CN" sz="2400">
              <a:latin typeface="楷体_GB2312" pitchFamily="49" charset="-122"/>
              <a:ea typeface="楷体_GB2312" pitchFamily="49" charset="-122"/>
            </a:endParaRPr>
          </a:p>
        </p:txBody>
      </p:sp>
      <p:sp>
        <p:nvSpPr>
          <p:cNvPr id="240650" name="AutoShape 10"/>
          <p:cNvSpPr>
            <a:spLocks noChangeArrowheads="1"/>
          </p:cNvSpPr>
          <p:nvPr/>
        </p:nvSpPr>
        <p:spPr bwMode="auto">
          <a:xfrm>
            <a:off x="9975851" y="3835401"/>
            <a:ext cx="1476375" cy="938213"/>
          </a:xfrm>
          <a:prstGeom prst="leftArrow">
            <a:avLst>
              <a:gd name="adj1" fmla="val 50000"/>
              <a:gd name="adj2" fmla="val 39340"/>
            </a:avLst>
          </a:prstGeom>
          <a:gradFill rotWithShape="0">
            <a:gsLst>
              <a:gs pos="0">
                <a:srgbClr val="FFFFFF"/>
              </a:gs>
              <a:gs pos="50000">
                <a:schemeClr val="accent1"/>
              </a:gs>
              <a:gs pos="100000">
                <a:srgbClr val="FFFFFF"/>
              </a:gs>
            </a:gsLst>
            <a:lin ang="18900000" scaled="1"/>
          </a:gradFill>
          <a:ln w="12700" algn="ctr">
            <a:solidFill>
              <a:srgbClr val="800080"/>
            </a:solidFill>
            <a:miter lim="800000"/>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current</a:t>
            </a:r>
            <a:endParaRPr lang="en-US" altLang="zh-CN" sz="2400">
              <a:latin typeface="楷体_GB2312" pitchFamily="49" charset="-122"/>
              <a:ea typeface="楷体_GB2312" pitchFamily="49" charset="-122"/>
            </a:endParaRPr>
          </a:p>
        </p:txBody>
      </p:sp>
      <p:sp>
        <p:nvSpPr>
          <p:cNvPr id="240651" name="AutoShape 11"/>
          <p:cNvSpPr>
            <a:spLocks noChangeArrowheads="1"/>
          </p:cNvSpPr>
          <p:nvPr/>
        </p:nvSpPr>
        <p:spPr bwMode="auto">
          <a:xfrm rot="969058">
            <a:off x="8607426" y="5203825"/>
            <a:ext cx="1476375" cy="935038"/>
          </a:xfrm>
          <a:prstGeom prst="leftArrow">
            <a:avLst>
              <a:gd name="adj1" fmla="val 50000"/>
              <a:gd name="adj2" fmla="val 39474"/>
            </a:avLst>
          </a:prstGeom>
          <a:gradFill rotWithShape="0">
            <a:gsLst>
              <a:gs pos="0">
                <a:srgbClr val="FFFFFF"/>
              </a:gs>
              <a:gs pos="50000">
                <a:schemeClr val="accent1"/>
              </a:gs>
              <a:gs pos="100000">
                <a:srgbClr val="FFFFFF"/>
              </a:gs>
            </a:gsLst>
            <a:lin ang="18900000" scaled="1"/>
          </a:gradFill>
          <a:ln w="12700" algn="ctr">
            <a:solidFill>
              <a:srgbClr val="800080"/>
            </a:solidFill>
            <a:miter lim="800000"/>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nextg</a:t>
            </a:r>
            <a:endParaRPr lang="en-US" altLang="zh-CN" sz="2400">
              <a:latin typeface="楷体_GB2312" pitchFamily="49" charset="-122"/>
              <a:ea typeface="楷体_GB2312" pitchFamily="49" charset="-122"/>
            </a:endParaRPr>
          </a:p>
        </p:txBody>
      </p:sp>
      <p:sp>
        <p:nvSpPr>
          <p:cNvPr id="240652" name="Text Box 12"/>
          <p:cNvSpPr txBox="1">
            <a:spLocks noChangeArrowheads="1"/>
          </p:cNvSpPr>
          <p:nvPr/>
        </p:nvSpPr>
        <p:spPr bwMode="auto">
          <a:xfrm>
            <a:off x="9399589" y="4051300"/>
            <a:ext cx="504825" cy="369888"/>
          </a:xfrm>
          <a:prstGeom prst="rect">
            <a:avLst/>
          </a:prstGeom>
          <a:gradFill rotWithShape="1">
            <a:gsLst>
              <a:gs pos="0">
                <a:srgbClr val="FFFFFF"/>
              </a:gs>
              <a:gs pos="50000">
                <a:schemeClr val="accent1"/>
              </a:gs>
              <a:gs pos="100000">
                <a:srgbClr val="FFFFFF"/>
              </a:gs>
            </a:gsLst>
            <a:lin ang="18900000" scaled="1"/>
          </a:gradFill>
          <a:ln w="12700" algn="ctr">
            <a:noFill/>
            <a:miter lim="800000"/>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defRPr/>
            </a:pPr>
            <a:r>
              <a:rPr lang="en-US" altLang="zh-CN" sz="2400">
                <a:latin typeface="楷体_GB2312" pitchFamily="49" charset="-122"/>
                <a:ea typeface="楷体_GB2312" pitchFamily="49" charset="-122"/>
              </a:rPr>
              <a:t>C</a:t>
            </a:r>
            <a:endParaRPr lang="en-US" altLang="zh-CN" sz="2400">
              <a:latin typeface="楷体_GB2312" pitchFamily="49" charset="-122"/>
              <a:ea typeface="楷体_GB2312" pitchFamily="49" charset="-122"/>
            </a:endParaRPr>
          </a:p>
        </p:txBody>
      </p:sp>
      <p:sp>
        <p:nvSpPr>
          <p:cNvPr id="240653" name="Text Box 13"/>
          <p:cNvSpPr txBox="1">
            <a:spLocks noChangeArrowheads="1"/>
          </p:cNvSpPr>
          <p:nvPr/>
        </p:nvSpPr>
        <p:spPr bwMode="auto">
          <a:xfrm>
            <a:off x="9399589" y="4094164"/>
            <a:ext cx="504825" cy="369887"/>
          </a:xfrm>
          <a:prstGeom prst="rect">
            <a:avLst/>
          </a:prstGeom>
          <a:gradFill rotWithShape="1">
            <a:gsLst>
              <a:gs pos="0">
                <a:srgbClr val="FFFFFF"/>
              </a:gs>
              <a:gs pos="50000">
                <a:schemeClr val="accent1"/>
              </a:gs>
              <a:gs pos="100000">
                <a:srgbClr val="FFFFFF"/>
              </a:gs>
            </a:gsLst>
            <a:lin ang="18900000" scaled="1"/>
          </a:gradFill>
          <a:ln w="12700" algn="ctr">
            <a:noFill/>
            <a:miter lim="800000"/>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defRPr/>
            </a:pPr>
            <a:r>
              <a:rPr lang="en-US" altLang="zh-CN" sz="2400">
                <a:latin typeface="楷体_GB2312" pitchFamily="49" charset="-122"/>
                <a:ea typeface="楷体_GB2312" pitchFamily="49" charset="-122"/>
              </a:rPr>
              <a:t>R</a:t>
            </a:r>
            <a:endParaRPr lang="en-US" altLang="zh-CN" sz="2400">
              <a:latin typeface="楷体_GB2312" pitchFamily="49" charset="-122"/>
              <a:ea typeface="楷体_GB2312" pitchFamily="49" charset="-122"/>
            </a:endParaRPr>
          </a:p>
        </p:txBody>
      </p:sp>
      <p:sp>
        <p:nvSpPr>
          <p:cNvPr id="240654" name="Text Box 14"/>
          <p:cNvSpPr txBox="1">
            <a:spLocks noChangeArrowheads="1"/>
          </p:cNvSpPr>
          <p:nvPr/>
        </p:nvSpPr>
        <p:spPr bwMode="auto">
          <a:xfrm>
            <a:off x="8031164" y="2132014"/>
            <a:ext cx="503237" cy="369887"/>
          </a:xfrm>
          <a:prstGeom prst="rect">
            <a:avLst/>
          </a:prstGeom>
          <a:gradFill rotWithShape="1">
            <a:gsLst>
              <a:gs pos="0">
                <a:srgbClr val="FFFFFF"/>
              </a:gs>
              <a:gs pos="50000">
                <a:srgbClr val="FFCC99"/>
              </a:gs>
              <a:gs pos="100000">
                <a:srgbClr val="FFFFFF"/>
              </a:gs>
            </a:gsLst>
            <a:lin ang="18900000" scaled="1"/>
          </a:gradFill>
          <a:ln>
            <a:noFill/>
          </a:ln>
          <a:effectLst>
            <a:outerShdw dist="53882" dir="2700000" algn="ctr" rotWithShape="0">
              <a:srgbClr val="CBCBCB">
                <a:alpha val="7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lang="en-US" altLang="zh-CN" sz="2400">
                <a:latin typeface="楷体_GB2312" pitchFamily="49" charset="-122"/>
                <a:ea typeface="楷体_GB2312" pitchFamily="49" charset="-122"/>
              </a:rPr>
              <a:t>G</a:t>
            </a:r>
            <a:endParaRPr lang="en-US" altLang="zh-CN" sz="240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0654"/>
                                        </p:tgtEl>
                                        <p:attrNameLst>
                                          <p:attrName>style.visibility</p:attrName>
                                        </p:attrNameLst>
                                      </p:cBhvr>
                                      <p:to>
                                        <p:strVal val="visible"/>
                                      </p:to>
                                    </p:set>
                                    <p:anim calcmode="lin" valueType="num">
                                      <p:cBhvr>
                                        <p:cTn id="7" dur="1000" fill="hold"/>
                                        <p:tgtEl>
                                          <p:spTgt spid="240654"/>
                                        </p:tgtEl>
                                        <p:attrNameLst>
                                          <p:attrName>ppt_w</p:attrName>
                                        </p:attrNameLst>
                                      </p:cBhvr>
                                      <p:tavLst>
                                        <p:tav tm="0">
                                          <p:val>
                                            <p:strVal val="#ppt_w*0.70"/>
                                          </p:val>
                                        </p:tav>
                                        <p:tav tm="100000">
                                          <p:val>
                                            <p:strVal val="#ppt_w"/>
                                          </p:val>
                                        </p:tav>
                                      </p:tavLst>
                                    </p:anim>
                                    <p:anim calcmode="lin" valueType="num">
                                      <p:cBhvr>
                                        <p:cTn id="8" dur="1000" fill="hold"/>
                                        <p:tgtEl>
                                          <p:spTgt spid="240654"/>
                                        </p:tgtEl>
                                        <p:attrNameLst>
                                          <p:attrName>ppt_h</p:attrName>
                                        </p:attrNameLst>
                                      </p:cBhvr>
                                      <p:tavLst>
                                        <p:tav tm="0">
                                          <p:val>
                                            <p:strVal val="#ppt_h"/>
                                          </p:val>
                                        </p:tav>
                                        <p:tav tm="100000">
                                          <p:val>
                                            <p:strVal val="#ppt_h"/>
                                          </p:val>
                                        </p:tav>
                                      </p:tavLst>
                                    </p:anim>
                                    <p:animEffect transition="in" filter="fade">
                                      <p:cBhvr>
                                        <p:cTn id="9" dur="1000"/>
                                        <p:tgtEl>
                                          <p:spTgt spid="240654"/>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6" fill="hold" nodeType="clickEffect">
                                  <p:stCondLst>
                                    <p:cond delay="0"/>
                                  </p:stCondLst>
                                  <p:childTnLst>
                                    <p:set>
                                      <p:cBhvr>
                                        <p:cTn id="13" dur="1" fill="hold">
                                          <p:stCondLst>
                                            <p:cond delay="0"/>
                                          </p:stCondLst>
                                        </p:cTn>
                                        <p:tgtEl>
                                          <p:spTgt spid="17414">
                                            <p:txEl>
                                              <p:pRg st="3" end="3"/>
                                            </p:txEl>
                                          </p:spTgt>
                                        </p:tgtEl>
                                        <p:attrNameLst>
                                          <p:attrName>style.visibility</p:attrName>
                                        </p:attrNameLst>
                                      </p:cBhvr>
                                      <p:to>
                                        <p:strVal val="visible"/>
                                      </p:to>
                                    </p:set>
                                    <p:animEffect transition="in" filter="barn(inHorizontal)">
                                      <p:cBhvr>
                                        <p:cTn id="14" dur="500"/>
                                        <p:tgtEl>
                                          <p:spTgt spid="17414">
                                            <p:txEl>
                                              <p:pRg st="3" end="3"/>
                                            </p:txEl>
                                          </p:spTgt>
                                        </p:tgtEl>
                                      </p:cBhvr>
                                    </p:animEffect>
                                  </p:childTnLst>
                                </p:cTn>
                              </p:par>
                              <p:par>
                                <p:cTn id="15" presetID="16" presetClass="entr" presetSubtype="26" fill="hold" nodeType="withEffect">
                                  <p:stCondLst>
                                    <p:cond delay="0"/>
                                  </p:stCondLst>
                                  <p:childTnLst>
                                    <p:set>
                                      <p:cBhvr>
                                        <p:cTn id="16" dur="1" fill="hold">
                                          <p:stCondLst>
                                            <p:cond delay="0"/>
                                          </p:stCondLst>
                                        </p:cTn>
                                        <p:tgtEl>
                                          <p:spTgt spid="17414">
                                            <p:txEl>
                                              <p:pRg st="4" end="4"/>
                                            </p:txEl>
                                          </p:spTgt>
                                        </p:tgtEl>
                                        <p:attrNameLst>
                                          <p:attrName>style.visibility</p:attrName>
                                        </p:attrNameLst>
                                      </p:cBhvr>
                                      <p:to>
                                        <p:strVal val="visible"/>
                                      </p:to>
                                    </p:set>
                                    <p:animEffect transition="in" filter="barn(inHorizontal)">
                                      <p:cBhvr>
                                        <p:cTn id="17" dur="500"/>
                                        <p:tgtEl>
                                          <p:spTgt spid="17414">
                                            <p:txEl>
                                              <p:pRg st="4" end="4"/>
                                            </p:txEl>
                                          </p:spTgt>
                                        </p:tgtEl>
                                      </p:cBhvr>
                                    </p:animEffect>
                                  </p:childTnLst>
                                </p:cTn>
                              </p:par>
                              <p:par>
                                <p:cTn id="18" presetID="16" presetClass="entr" presetSubtype="26" fill="hold" nodeType="withEffect">
                                  <p:stCondLst>
                                    <p:cond delay="0"/>
                                  </p:stCondLst>
                                  <p:childTnLst>
                                    <p:set>
                                      <p:cBhvr>
                                        <p:cTn id="19" dur="1" fill="hold">
                                          <p:stCondLst>
                                            <p:cond delay="0"/>
                                          </p:stCondLst>
                                        </p:cTn>
                                        <p:tgtEl>
                                          <p:spTgt spid="17414">
                                            <p:txEl>
                                              <p:pRg st="5" end="5"/>
                                            </p:txEl>
                                          </p:spTgt>
                                        </p:tgtEl>
                                        <p:attrNameLst>
                                          <p:attrName>style.visibility</p:attrName>
                                        </p:attrNameLst>
                                      </p:cBhvr>
                                      <p:to>
                                        <p:strVal val="visible"/>
                                      </p:to>
                                    </p:set>
                                    <p:animEffect transition="in" filter="barn(inHorizontal)">
                                      <p:cBhvr>
                                        <p:cTn id="20" dur="500"/>
                                        <p:tgtEl>
                                          <p:spTgt spid="1741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4065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240653"/>
                                        </p:tgtEl>
                                        <p:attrNameLst>
                                          <p:attrName>style.visibility</p:attrName>
                                        </p:attrNameLst>
                                      </p:cBhvr>
                                      <p:to>
                                        <p:strVal val="visible"/>
                                      </p:to>
                                    </p:set>
                                    <p:anim calcmode="lin" valueType="num">
                                      <p:cBhvr>
                                        <p:cTn id="29" dur="1000" fill="hold"/>
                                        <p:tgtEl>
                                          <p:spTgt spid="240653"/>
                                        </p:tgtEl>
                                        <p:attrNameLst>
                                          <p:attrName>ppt_w</p:attrName>
                                        </p:attrNameLst>
                                      </p:cBhvr>
                                      <p:tavLst>
                                        <p:tav tm="0">
                                          <p:val>
                                            <p:strVal val="#ppt_w*0.70"/>
                                          </p:val>
                                        </p:tav>
                                        <p:tav tm="100000">
                                          <p:val>
                                            <p:strVal val="#ppt_w"/>
                                          </p:val>
                                        </p:tav>
                                      </p:tavLst>
                                    </p:anim>
                                    <p:anim calcmode="lin" valueType="num">
                                      <p:cBhvr>
                                        <p:cTn id="30" dur="1000" fill="hold"/>
                                        <p:tgtEl>
                                          <p:spTgt spid="240653"/>
                                        </p:tgtEl>
                                        <p:attrNameLst>
                                          <p:attrName>ppt_h</p:attrName>
                                        </p:attrNameLst>
                                      </p:cBhvr>
                                      <p:tavLst>
                                        <p:tav tm="0">
                                          <p:val>
                                            <p:strVal val="#ppt_h"/>
                                          </p:val>
                                        </p:tav>
                                        <p:tav tm="100000">
                                          <p:val>
                                            <p:strVal val="#ppt_h"/>
                                          </p:val>
                                        </p:tav>
                                      </p:tavLst>
                                    </p:anim>
                                    <p:animEffect transition="in" filter="fade">
                                      <p:cBhvr>
                                        <p:cTn id="31" dur="1000"/>
                                        <p:tgtEl>
                                          <p:spTgt spid="240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50" grpId="0" animBg="1"/>
      <p:bldP spid="240653" grpId="0" animBg="1"/>
      <p:bldP spid="24065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Text Box 4"/>
          <p:cNvSpPr txBox="1">
            <a:spLocks noChangeArrowheads="1"/>
          </p:cNvSpPr>
          <p:nvPr/>
        </p:nvSpPr>
        <p:spPr bwMode="auto">
          <a:xfrm>
            <a:off x="1774997" y="1331283"/>
            <a:ext cx="1875818"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进程同步 </a:t>
            </a:r>
            <a:endParaRPr lang="zh-CN" altLang="en-US" sz="2400" b="1" dirty="0">
              <a:latin typeface="微软雅黑" panose="020B0503020204020204" pitchFamily="34" charset="-122"/>
              <a:ea typeface="微软雅黑" panose="020B0503020204020204" pitchFamily="34" charset="-122"/>
            </a:endParaRPr>
          </a:p>
        </p:txBody>
      </p:sp>
      <p:sp>
        <p:nvSpPr>
          <p:cNvPr id="62468" name="Text Box 5"/>
          <p:cNvSpPr txBox="1">
            <a:spLocks noChangeArrowheads="1"/>
          </p:cNvSpPr>
          <p:nvPr/>
        </p:nvSpPr>
        <p:spPr bwMode="auto">
          <a:xfrm>
            <a:off x="685800" y="2104567"/>
            <a:ext cx="4809495" cy="396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20000"/>
              </a:lnSpc>
              <a:spcBef>
                <a:spcPct val="0"/>
              </a:spcBef>
              <a:buFontTx/>
              <a:buAutoNum type="arabicParenBoth"/>
            </a:pPr>
            <a:r>
              <a:rPr lang="en-US" altLang="zh-CN" sz="2400" b="1" dirty="0" err="1">
                <a:latin typeface="微软雅黑" panose="020B0503020204020204" pitchFamily="34" charset="-122"/>
                <a:ea typeface="微软雅黑" panose="020B0503020204020204" pitchFamily="34" charset="-122"/>
              </a:rPr>
              <a:t>Nexti</a:t>
            </a:r>
            <a:r>
              <a:rPr lang="zh-CN" altLang="en-US" sz="2400" b="1" dirty="0">
                <a:latin typeface="微软雅黑" panose="020B0503020204020204" pitchFamily="34" charset="-122"/>
                <a:ea typeface="微软雅黑" panose="020B0503020204020204" pitchFamily="34" charset="-122"/>
              </a:rPr>
              <a:t>追赶上</a:t>
            </a:r>
            <a:r>
              <a:rPr lang="en-US" altLang="zh-CN" sz="2400" b="1" dirty="0" err="1">
                <a:latin typeface="微软雅黑" panose="020B0503020204020204" pitchFamily="34" charset="-122"/>
                <a:ea typeface="微软雅黑" panose="020B0503020204020204" pitchFamily="34" charset="-122"/>
              </a:rPr>
              <a:t>Nextg</a:t>
            </a:r>
            <a:endParaRPr lang="zh-CN" altLang="en-US" sz="2400" b="1" dirty="0">
              <a:latin typeface="微软雅黑" panose="020B0503020204020204" pitchFamily="34" charset="-122"/>
              <a:ea typeface="微软雅黑" panose="020B0503020204020204" pitchFamily="34" charset="-122"/>
            </a:endParaRPr>
          </a:p>
          <a:p>
            <a:pPr eaLnBrk="1" hangingPunct="1">
              <a:lnSpc>
                <a:spcPct val="120000"/>
              </a:lnSpc>
              <a:spcBef>
                <a:spcPct val="0"/>
              </a:spcBef>
              <a:buFontTx/>
              <a:buNone/>
            </a:pPr>
            <a:r>
              <a:rPr lang="zh-CN" altLang="en-US" sz="2000" b="1" dirty="0">
                <a:solidFill>
                  <a:srgbClr val="0000CC"/>
                </a:solidFill>
                <a:latin typeface="微软雅黑" panose="020B0503020204020204" pitchFamily="34" charset="-122"/>
                <a:ea typeface="微软雅黑" panose="020B0503020204020204" pitchFamily="34" charset="-122"/>
              </a:rPr>
              <a:t>       输入速度大于计算速度，缓冲区满，输入进程阻塞，此情况称为系统受计算限制</a:t>
            </a:r>
            <a:endParaRPr lang="en-US" altLang="zh-CN" sz="2000" b="1" dirty="0">
              <a:solidFill>
                <a:srgbClr val="0000CC"/>
              </a:solidFill>
              <a:latin typeface="微软雅黑" panose="020B0503020204020204" pitchFamily="34" charset="-122"/>
              <a:ea typeface="微软雅黑" panose="020B0503020204020204" pitchFamily="34" charset="-122"/>
            </a:endParaRPr>
          </a:p>
          <a:p>
            <a:pPr eaLnBrk="1" hangingPunct="1">
              <a:lnSpc>
                <a:spcPct val="12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a:p>
            <a:pPr eaLnBrk="1" hangingPunct="1">
              <a:lnSpc>
                <a:spcPct val="120000"/>
              </a:lnSpc>
              <a:spcBef>
                <a:spcPct val="0"/>
              </a:spcBef>
              <a:buFontTx/>
              <a:buNone/>
            </a:pPr>
            <a:r>
              <a:rPr lang="en-US" altLang="zh-CN" sz="2400" b="1" dirty="0">
                <a:latin typeface="微软雅黑" panose="020B0503020204020204" pitchFamily="34" charset="-122"/>
                <a:ea typeface="微软雅黑" panose="020B0503020204020204" pitchFamily="34" charset="-122"/>
              </a:rPr>
              <a:t>(2) </a:t>
            </a:r>
            <a:r>
              <a:rPr lang="en-US" altLang="zh-CN" sz="2400" b="1" dirty="0" err="1">
                <a:latin typeface="微软雅黑" panose="020B0503020204020204" pitchFamily="34" charset="-122"/>
                <a:ea typeface="微软雅黑" panose="020B0503020204020204" pitchFamily="34" charset="-122"/>
              </a:rPr>
              <a:t>Nextg</a:t>
            </a:r>
            <a:r>
              <a:rPr lang="zh-CN" altLang="en-US" sz="2400" b="1" dirty="0">
                <a:latin typeface="微软雅黑" panose="020B0503020204020204" pitchFamily="34" charset="-122"/>
                <a:ea typeface="微软雅黑" panose="020B0503020204020204" pitchFamily="34" charset="-122"/>
              </a:rPr>
              <a:t>追赶上</a:t>
            </a:r>
            <a:r>
              <a:rPr lang="en-US" altLang="zh-CN" sz="2400" b="1" dirty="0" err="1">
                <a:latin typeface="微软雅黑" panose="020B0503020204020204" pitchFamily="34" charset="-122"/>
                <a:ea typeface="微软雅黑" panose="020B0503020204020204" pitchFamily="34" charset="-122"/>
              </a:rPr>
              <a:t>Nexti</a:t>
            </a:r>
            <a:endParaRPr lang="en-US" altLang="zh-CN" sz="2400" b="1" dirty="0">
              <a:latin typeface="微软雅黑" panose="020B0503020204020204" pitchFamily="34" charset="-122"/>
              <a:ea typeface="微软雅黑" panose="020B0503020204020204" pitchFamily="34" charset="-122"/>
            </a:endParaRPr>
          </a:p>
          <a:p>
            <a:pPr eaLnBrk="1" hangingPunct="1">
              <a:lnSpc>
                <a:spcPct val="120000"/>
              </a:lnSpc>
              <a:spcBef>
                <a:spcPct val="0"/>
              </a:spcBef>
              <a:buFontTx/>
              <a:buNone/>
            </a:pPr>
            <a:r>
              <a:rPr lang="zh-CN" altLang="en-US" sz="2000" b="1" dirty="0">
                <a:solidFill>
                  <a:srgbClr val="0000CC"/>
                </a:solidFill>
                <a:latin typeface="微软雅黑" panose="020B0503020204020204" pitchFamily="34" charset="-122"/>
                <a:ea typeface="微软雅黑" panose="020B0503020204020204" pitchFamily="34" charset="-122"/>
              </a:rPr>
              <a:t>      输入速度低于计算速度，缓冲区空，计算进程阻塞，此情况称为系统受</a:t>
            </a:r>
            <a:r>
              <a:rPr lang="en-US" altLang="zh-CN" sz="2000" b="1" dirty="0">
                <a:solidFill>
                  <a:srgbClr val="0000CC"/>
                </a:solidFill>
                <a:latin typeface="微软雅黑" panose="020B0503020204020204" pitchFamily="34" charset="-122"/>
                <a:ea typeface="微软雅黑" panose="020B0503020204020204" pitchFamily="34" charset="-122"/>
              </a:rPr>
              <a:t>I/O</a:t>
            </a:r>
            <a:r>
              <a:rPr lang="zh-CN" altLang="en-US" sz="2000" b="1" dirty="0">
                <a:solidFill>
                  <a:srgbClr val="0000CC"/>
                </a:solidFill>
                <a:latin typeface="微软雅黑" panose="020B0503020204020204" pitchFamily="34" charset="-122"/>
                <a:ea typeface="微软雅黑" panose="020B0503020204020204" pitchFamily="34" charset="-122"/>
              </a:rPr>
              <a:t>限制</a:t>
            </a:r>
            <a:endParaRPr lang="en-US" altLang="zh-CN" sz="2000" b="1" dirty="0">
              <a:latin typeface="微软雅黑" panose="020B0503020204020204" pitchFamily="34" charset="-122"/>
              <a:ea typeface="微软雅黑" panose="020B0503020204020204" pitchFamily="34" charset="-122"/>
            </a:endParaRPr>
          </a:p>
          <a:p>
            <a:pPr eaLnBrk="1" hangingPunct="1">
              <a:lnSpc>
                <a:spcPct val="120000"/>
              </a:lnSpc>
              <a:spcBef>
                <a:spcPct val="0"/>
              </a:spcBef>
              <a:buFontTx/>
              <a:buNone/>
            </a:pPr>
            <a:r>
              <a:rPr lang="zh-CN" altLang="en-US"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
        <p:nvSpPr>
          <p:cNvPr id="181253" name="Text Box 8"/>
          <p:cNvSpPr txBox="1">
            <a:spLocks noChangeArrowheads="1"/>
          </p:cNvSpPr>
          <p:nvPr/>
        </p:nvSpPr>
        <p:spPr bwMode="auto">
          <a:xfrm>
            <a:off x="9717088" y="4349749"/>
            <a:ext cx="576262" cy="457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endParaRPr lang="zh-CN" altLang="zh-CN" sz="2400"/>
          </a:p>
        </p:txBody>
      </p:sp>
      <p:sp>
        <p:nvSpPr>
          <p:cNvPr id="37897" name="AutoShape 9"/>
          <p:cNvSpPr>
            <a:spLocks noChangeArrowheads="1"/>
          </p:cNvSpPr>
          <p:nvPr/>
        </p:nvSpPr>
        <p:spPr bwMode="auto">
          <a:xfrm rot="3336140">
            <a:off x="10183020" y="1723231"/>
            <a:ext cx="866775" cy="1366837"/>
          </a:xfrm>
          <a:prstGeom prst="downArrow">
            <a:avLst>
              <a:gd name="adj1" fmla="val 50000"/>
              <a:gd name="adj2" fmla="val 39423"/>
            </a:avLst>
          </a:prstGeom>
          <a:gradFill rotWithShape="0">
            <a:gsLst>
              <a:gs pos="0">
                <a:srgbClr val="FFFFFF"/>
              </a:gs>
              <a:gs pos="50000">
                <a:srgbClr val="FFCC99"/>
              </a:gs>
              <a:gs pos="100000">
                <a:srgbClr val="FFFFFF"/>
              </a:gs>
            </a:gsLst>
            <a:lin ang="18900000" scaled="1"/>
          </a:gradFill>
          <a:ln w="12700" algn="ctr">
            <a:solidFill>
              <a:srgbClr val="E6552E"/>
            </a:solidFill>
            <a:miter lim="800000"/>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a:t>nexti</a:t>
            </a:r>
            <a:endParaRPr lang="en-US" altLang="zh-CN" sz="2400"/>
          </a:p>
        </p:txBody>
      </p:sp>
      <p:sp>
        <p:nvSpPr>
          <p:cNvPr id="37898" name="AutoShape 10"/>
          <p:cNvSpPr>
            <a:spLocks noChangeArrowheads="1"/>
          </p:cNvSpPr>
          <p:nvPr/>
        </p:nvSpPr>
        <p:spPr bwMode="auto">
          <a:xfrm rot="3453247">
            <a:off x="8359776" y="5251449"/>
            <a:ext cx="1187450" cy="936625"/>
          </a:xfrm>
          <a:prstGeom prst="leftArrow">
            <a:avLst>
              <a:gd name="adj1" fmla="val 50000"/>
              <a:gd name="adj2" fmla="val 31695"/>
            </a:avLst>
          </a:prstGeom>
          <a:gradFill rotWithShape="0">
            <a:gsLst>
              <a:gs pos="0">
                <a:srgbClr val="FFFFFF"/>
              </a:gs>
              <a:gs pos="50000">
                <a:schemeClr val="accent1"/>
              </a:gs>
              <a:gs pos="100000">
                <a:srgbClr val="FFFFFF"/>
              </a:gs>
            </a:gsLst>
            <a:lin ang="18900000" scaled="1"/>
          </a:gradFill>
          <a:ln w="12700" algn="ctr">
            <a:solidFill>
              <a:srgbClr val="800080"/>
            </a:solidFill>
            <a:miter lim="800000"/>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t>nextg</a:t>
            </a:r>
            <a:endParaRPr lang="en-US" altLang="zh-CN" sz="2400"/>
          </a:p>
        </p:txBody>
      </p:sp>
      <p:sp>
        <p:nvSpPr>
          <p:cNvPr id="181256" name="AutoShape 11"/>
          <p:cNvSpPr>
            <a:spLocks noChangeAspect="1" noChangeArrowheads="1" noTextEdit="1"/>
          </p:cNvSpPr>
          <p:nvPr/>
        </p:nvSpPr>
        <p:spPr bwMode="auto">
          <a:xfrm>
            <a:off x="6623050" y="1830386"/>
            <a:ext cx="3454400"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257" name="Freeform 13"/>
          <p:cNvSpPr/>
          <p:nvPr/>
        </p:nvSpPr>
        <p:spPr bwMode="auto">
          <a:xfrm>
            <a:off x="6934200" y="2057400"/>
            <a:ext cx="2933700" cy="2905125"/>
          </a:xfrm>
          <a:custGeom>
            <a:avLst/>
            <a:gdLst>
              <a:gd name="T0" fmla="*/ 0 w 1848"/>
              <a:gd name="T1" fmla="*/ 2147483646 h 1831"/>
              <a:gd name="T2" fmla="*/ 2147483646 w 1848"/>
              <a:gd name="T3" fmla="*/ 2147483646 h 1831"/>
              <a:gd name="T4" fmla="*/ 2147483646 w 1848"/>
              <a:gd name="T5" fmla="*/ 2147483646 h 1831"/>
              <a:gd name="T6" fmla="*/ 2147483646 w 1848"/>
              <a:gd name="T7" fmla="*/ 2147483646 h 1831"/>
              <a:gd name="T8" fmla="*/ 2147483646 w 1848"/>
              <a:gd name="T9" fmla="*/ 2147483646 h 1831"/>
              <a:gd name="T10" fmla="*/ 2147483646 w 1848"/>
              <a:gd name="T11" fmla="*/ 2147483646 h 1831"/>
              <a:gd name="T12" fmla="*/ 2147483646 w 1848"/>
              <a:gd name="T13" fmla="*/ 0 h 1831"/>
              <a:gd name="T14" fmla="*/ 2147483646 w 1848"/>
              <a:gd name="T15" fmla="*/ 0 h 1831"/>
              <a:gd name="T16" fmla="*/ 2147483646 w 1848"/>
              <a:gd name="T17" fmla="*/ 2147483646 h 1831"/>
              <a:gd name="T18" fmla="*/ 2147483646 w 1848"/>
              <a:gd name="T19" fmla="*/ 2147483646 h 1831"/>
              <a:gd name="T20" fmla="*/ 2147483646 w 1848"/>
              <a:gd name="T21" fmla="*/ 2147483646 h 1831"/>
              <a:gd name="T22" fmla="*/ 2147483646 w 1848"/>
              <a:gd name="T23" fmla="*/ 2147483646 h 1831"/>
              <a:gd name="T24" fmla="*/ 2147483646 w 1848"/>
              <a:gd name="T25" fmla="*/ 2147483646 h 1831"/>
              <a:gd name="T26" fmla="*/ 2147483646 w 1848"/>
              <a:gd name="T27" fmla="*/ 2147483646 h 1831"/>
              <a:gd name="T28" fmla="*/ 2147483646 w 1848"/>
              <a:gd name="T29" fmla="*/ 2147483646 h 1831"/>
              <a:gd name="T30" fmla="*/ 2147483646 w 1848"/>
              <a:gd name="T31" fmla="*/ 2147483646 h 1831"/>
              <a:gd name="T32" fmla="*/ 2147483646 w 1848"/>
              <a:gd name="T33" fmla="*/ 2147483646 h 1831"/>
              <a:gd name="T34" fmla="*/ 2147483646 w 1848"/>
              <a:gd name="T35" fmla="*/ 2147483646 h 1831"/>
              <a:gd name="T36" fmla="*/ 2147483646 w 1848"/>
              <a:gd name="T37" fmla="*/ 2147483646 h 1831"/>
              <a:gd name="T38" fmla="*/ 2147483646 w 1848"/>
              <a:gd name="T39" fmla="*/ 2147483646 h 1831"/>
              <a:gd name="T40" fmla="*/ 2147483646 w 1848"/>
              <a:gd name="T41" fmla="*/ 2147483646 h 1831"/>
              <a:gd name="T42" fmla="*/ 2147483646 w 1848"/>
              <a:gd name="T43" fmla="*/ 2147483646 h 1831"/>
              <a:gd name="T44" fmla="*/ 2147483646 w 1848"/>
              <a:gd name="T45" fmla="*/ 2147483646 h 1831"/>
              <a:gd name="T46" fmla="*/ 2147483646 w 1848"/>
              <a:gd name="T47" fmla="*/ 2147483646 h 1831"/>
              <a:gd name="T48" fmla="*/ 2147483646 w 1848"/>
              <a:gd name="T49" fmla="*/ 2147483646 h 1831"/>
              <a:gd name="T50" fmla="*/ 2147483646 w 1848"/>
              <a:gd name="T51" fmla="*/ 2147483646 h 1831"/>
              <a:gd name="T52" fmla="*/ 0 w 1848"/>
              <a:gd name="T53" fmla="*/ 2147483646 h 18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8"/>
              <a:gd name="T82" fmla="*/ 0 h 1831"/>
              <a:gd name="T83" fmla="*/ 1848 w 1848"/>
              <a:gd name="T84" fmla="*/ 1831 h 18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8" h="1831">
                <a:moveTo>
                  <a:pt x="0" y="923"/>
                </a:moveTo>
                <a:lnTo>
                  <a:pt x="28" y="699"/>
                </a:lnTo>
                <a:lnTo>
                  <a:pt x="98" y="489"/>
                </a:lnTo>
                <a:lnTo>
                  <a:pt x="224" y="308"/>
                </a:lnTo>
                <a:lnTo>
                  <a:pt x="392" y="154"/>
                </a:lnTo>
                <a:lnTo>
                  <a:pt x="588" y="56"/>
                </a:lnTo>
                <a:lnTo>
                  <a:pt x="812" y="0"/>
                </a:lnTo>
                <a:lnTo>
                  <a:pt x="1036" y="0"/>
                </a:lnTo>
                <a:lnTo>
                  <a:pt x="1246" y="56"/>
                </a:lnTo>
                <a:lnTo>
                  <a:pt x="1442" y="154"/>
                </a:lnTo>
                <a:lnTo>
                  <a:pt x="1610" y="308"/>
                </a:lnTo>
                <a:lnTo>
                  <a:pt x="1736" y="489"/>
                </a:lnTo>
                <a:lnTo>
                  <a:pt x="1820" y="699"/>
                </a:lnTo>
                <a:lnTo>
                  <a:pt x="1848" y="923"/>
                </a:lnTo>
                <a:lnTo>
                  <a:pt x="1820" y="1146"/>
                </a:lnTo>
                <a:lnTo>
                  <a:pt x="1736" y="1356"/>
                </a:lnTo>
                <a:lnTo>
                  <a:pt x="1610" y="1537"/>
                </a:lnTo>
                <a:lnTo>
                  <a:pt x="1442" y="1677"/>
                </a:lnTo>
                <a:lnTo>
                  <a:pt x="1246" y="1789"/>
                </a:lnTo>
                <a:lnTo>
                  <a:pt x="1036" y="1831"/>
                </a:lnTo>
                <a:lnTo>
                  <a:pt x="812" y="1831"/>
                </a:lnTo>
                <a:lnTo>
                  <a:pt x="588" y="1789"/>
                </a:lnTo>
                <a:lnTo>
                  <a:pt x="392" y="1677"/>
                </a:lnTo>
                <a:lnTo>
                  <a:pt x="224" y="1537"/>
                </a:lnTo>
                <a:lnTo>
                  <a:pt x="98" y="1356"/>
                </a:lnTo>
                <a:lnTo>
                  <a:pt x="28" y="1146"/>
                </a:lnTo>
                <a:lnTo>
                  <a:pt x="0" y="923"/>
                </a:lnTo>
              </a:path>
            </a:pathLst>
          </a:custGeom>
          <a:noFill/>
          <a:ln w="222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1258" name="Rectangle 14"/>
          <p:cNvSpPr>
            <a:spLocks noChangeArrowheads="1"/>
          </p:cNvSpPr>
          <p:nvPr/>
        </p:nvSpPr>
        <p:spPr bwMode="auto">
          <a:xfrm>
            <a:off x="8089900" y="1835150"/>
            <a:ext cx="622300" cy="422275"/>
          </a:xfrm>
          <a:prstGeom prst="rect">
            <a:avLst/>
          </a:prstGeom>
          <a:solidFill>
            <a:srgbClr val="FFFFFF"/>
          </a:solidFill>
          <a:ln w="22225">
            <a:solidFill>
              <a:srgbClr val="000000"/>
            </a:solidFill>
            <a:miter lim="800000"/>
          </a:ln>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81259" name="Rectangle 15"/>
          <p:cNvSpPr>
            <a:spLocks noChangeArrowheads="1"/>
          </p:cNvSpPr>
          <p:nvPr/>
        </p:nvSpPr>
        <p:spPr bwMode="auto">
          <a:xfrm>
            <a:off x="8342313" y="1879600"/>
            <a:ext cx="2132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0" name="Rectangle 16"/>
          <p:cNvSpPr>
            <a:spLocks noChangeArrowheads="1"/>
          </p:cNvSpPr>
          <p:nvPr/>
        </p:nvSpPr>
        <p:spPr bwMode="auto">
          <a:xfrm>
            <a:off x="8089900" y="4764087"/>
            <a:ext cx="622300" cy="422275"/>
          </a:xfrm>
          <a:prstGeom prst="rect">
            <a:avLst/>
          </a:prstGeom>
          <a:solidFill>
            <a:srgbClr val="FFFFFF"/>
          </a:solidFill>
          <a:ln w="22225">
            <a:solidFill>
              <a:srgbClr val="000000"/>
            </a:solidFill>
            <a:miter lim="800000"/>
          </a:ln>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81261" name="Rectangle 17"/>
          <p:cNvSpPr>
            <a:spLocks noChangeArrowheads="1"/>
          </p:cNvSpPr>
          <p:nvPr/>
        </p:nvSpPr>
        <p:spPr bwMode="auto">
          <a:xfrm>
            <a:off x="8342313" y="4810125"/>
            <a:ext cx="2132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2" name="Rectangle 18"/>
          <p:cNvSpPr>
            <a:spLocks noChangeArrowheads="1"/>
          </p:cNvSpPr>
          <p:nvPr/>
        </p:nvSpPr>
        <p:spPr bwMode="auto">
          <a:xfrm>
            <a:off x="6711950" y="2811462"/>
            <a:ext cx="642938" cy="422275"/>
          </a:xfrm>
          <a:prstGeom prst="rect">
            <a:avLst/>
          </a:prstGeom>
          <a:solidFill>
            <a:srgbClr val="FFFFFF"/>
          </a:solidFill>
          <a:ln w="22225">
            <a:solidFill>
              <a:srgbClr val="000000"/>
            </a:solidFill>
            <a:miter lim="800000"/>
          </a:ln>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81263" name="Rectangle 19"/>
          <p:cNvSpPr>
            <a:spLocks noChangeArrowheads="1"/>
          </p:cNvSpPr>
          <p:nvPr/>
        </p:nvSpPr>
        <p:spPr bwMode="auto">
          <a:xfrm>
            <a:off x="6964363" y="2855912"/>
            <a:ext cx="2132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4" name="Rectangle 20"/>
          <p:cNvSpPr>
            <a:spLocks noChangeArrowheads="1"/>
          </p:cNvSpPr>
          <p:nvPr/>
        </p:nvSpPr>
        <p:spPr bwMode="auto">
          <a:xfrm>
            <a:off x="6711950" y="3786187"/>
            <a:ext cx="642938" cy="423863"/>
          </a:xfrm>
          <a:prstGeom prst="rect">
            <a:avLst/>
          </a:prstGeom>
          <a:solidFill>
            <a:srgbClr val="FFFFFF"/>
          </a:solidFill>
          <a:ln w="22225">
            <a:solidFill>
              <a:srgbClr val="000000"/>
            </a:solidFill>
            <a:miter lim="800000"/>
          </a:ln>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81265" name="Rectangle 21"/>
          <p:cNvSpPr>
            <a:spLocks noChangeArrowheads="1"/>
          </p:cNvSpPr>
          <p:nvPr/>
        </p:nvSpPr>
        <p:spPr bwMode="auto">
          <a:xfrm>
            <a:off x="6964363" y="3830637"/>
            <a:ext cx="2132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6" name="Rectangle 22"/>
          <p:cNvSpPr>
            <a:spLocks noChangeArrowheads="1"/>
          </p:cNvSpPr>
          <p:nvPr/>
        </p:nvSpPr>
        <p:spPr bwMode="auto">
          <a:xfrm>
            <a:off x="9445625" y="2811462"/>
            <a:ext cx="623888" cy="422275"/>
          </a:xfrm>
          <a:prstGeom prst="rect">
            <a:avLst/>
          </a:prstGeom>
          <a:solidFill>
            <a:srgbClr val="FFFFFF"/>
          </a:solidFill>
          <a:ln w="22225">
            <a:solidFill>
              <a:srgbClr val="000000"/>
            </a:solidFill>
            <a:miter lim="800000"/>
          </a:ln>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81267" name="Rectangle 23"/>
          <p:cNvSpPr>
            <a:spLocks noChangeArrowheads="1"/>
          </p:cNvSpPr>
          <p:nvPr/>
        </p:nvSpPr>
        <p:spPr bwMode="auto">
          <a:xfrm>
            <a:off x="9705975" y="2855912"/>
            <a:ext cx="19717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R</a:t>
            </a:r>
            <a:endParaRPr lang="en-US" altLang="zh-CN" sz="2400"/>
          </a:p>
        </p:txBody>
      </p:sp>
      <p:sp>
        <p:nvSpPr>
          <p:cNvPr id="181268" name="Rectangle 24"/>
          <p:cNvSpPr>
            <a:spLocks noChangeArrowheads="1"/>
          </p:cNvSpPr>
          <p:nvPr/>
        </p:nvSpPr>
        <p:spPr bwMode="auto">
          <a:xfrm>
            <a:off x="9445625" y="3786187"/>
            <a:ext cx="623888" cy="423863"/>
          </a:xfrm>
          <a:prstGeom prst="rect">
            <a:avLst/>
          </a:prstGeom>
          <a:solidFill>
            <a:srgbClr val="FFFFFF"/>
          </a:solidFill>
          <a:ln w="22225">
            <a:solidFill>
              <a:srgbClr val="000000"/>
            </a:solidFill>
            <a:miter lim="800000"/>
          </a:ln>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800"/>
          </a:p>
        </p:txBody>
      </p:sp>
      <p:sp>
        <p:nvSpPr>
          <p:cNvPr id="181269" name="Rectangle 25"/>
          <p:cNvSpPr>
            <a:spLocks noChangeArrowheads="1"/>
          </p:cNvSpPr>
          <p:nvPr/>
        </p:nvSpPr>
        <p:spPr bwMode="auto">
          <a:xfrm>
            <a:off x="9705975" y="3830637"/>
            <a:ext cx="19717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R</a:t>
            </a:r>
            <a:endParaRPr lang="en-US" altLang="zh-CN" sz="2400"/>
          </a:p>
        </p:txBody>
      </p:sp>
      <p:sp>
        <p:nvSpPr>
          <p:cNvPr id="181270" name="Rectangle 26"/>
          <p:cNvSpPr>
            <a:spLocks noChangeArrowheads="1"/>
          </p:cNvSpPr>
          <p:nvPr/>
        </p:nvSpPr>
        <p:spPr bwMode="auto">
          <a:xfrm>
            <a:off x="8375650" y="2303462"/>
            <a:ext cx="14747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1</a:t>
            </a:r>
            <a:endParaRPr lang="en-US" altLang="zh-CN" sz="2400"/>
          </a:p>
        </p:txBody>
      </p:sp>
      <p:sp>
        <p:nvSpPr>
          <p:cNvPr id="181271" name="Rectangle 27"/>
          <p:cNvSpPr>
            <a:spLocks noChangeArrowheads="1"/>
          </p:cNvSpPr>
          <p:nvPr/>
        </p:nvSpPr>
        <p:spPr bwMode="auto">
          <a:xfrm>
            <a:off x="7531100" y="2855912"/>
            <a:ext cx="14747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6</a:t>
            </a:r>
            <a:endParaRPr lang="en-US" altLang="zh-CN" sz="2400"/>
          </a:p>
        </p:txBody>
      </p:sp>
      <p:sp>
        <p:nvSpPr>
          <p:cNvPr id="181272" name="Rectangle 28"/>
          <p:cNvSpPr>
            <a:spLocks noChangeArrowheads="1"/>
          </p:cNvSpPr>
          <p:nvPr/>
        </p:nvSpPr>
        <p:spPr bwMode="auto">
          <a:xfrm>
            <a:off x="7531100" y="3830637"/>
            <a:ext cx="14747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5</a:t>
            </a:r>
            <a:endParaRPr lang="en-US" altLang="zh-CN" sz="2400"/>
          </a:p>
        </p:txBody>
      </p:sp>
      <p:sp>
        <p:nvSpPr>
          <p:cNvPr id="181273" name="Rectangle 29"/>
          <p:cNvSpPr>
            <a:spLocks noChangeArrowheads="1"/>
          </p:cNvSpPr>
          <p:nvPr/>
        </p:nvSpPr>
        <p:spPr bwMode="auto">
          <a:xfrm>
            <a:off x="8375650" y="4386262"/>
            <a:ext cx="14747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4</a:t>
            </a:r>
            <a:endParaRPr lang="en-US" altLang="zh-CN" sz="2400"/>
          </a:p>
        </p:txBody>
      </p:sp>
      <p:sp>
        <p:nvSpPr>
          <p:cNvPr id="181274" name="Rectangle 30"/>
          <p:cNvSpPr>
            <a:spLocks noChangeArrowheads="1"/>
          </p:cNvSpPr>
          <p:nvPr/>
        </p:nvSpPr>
        <p:spPr bwMode="auto">
          <a:xfrm>
            <a:off x="9197975" y="2855912"/>
            <a:ext cx="14747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2</a:t>
            </a:r>
            <a:endParaRPr lang="en-US" altLang="zh-CN" sz="2400"/>
          </a:p>
        </p:txBody>
      </p:sp>
      <p:sp>
        <p:nvSpPr>
          <p:cNvPr id="181275" name="Rectangle 31"/>
          <p:cNvSpPr>
            <a:spLocks noChangeArrowheads="1"/>
          </p:cNvSpPr>
          <p:nvPr/>
        </p:nvSpPr>
        <p:spPr bwMode="auto">
          <a:xfrm>
            <a:off x="9197975" y="3830637"/>
            <a:ext cx="14747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3</a:t>
            </a:r>
            <a:endParaRPr lang="en-US" altLang="zh-CN" sz="2400"/>
          </a:p>
        </p:txBody>
      </p:sp>
      <p:sp>
        <p:nvSpPr>
          <p:cNvPr id="181276" name="Freeform 32"/>
          <p:cNvSpPr/>
          <p:nvPr/>
        </p:nvSpPr>
        <p:spPr bwMode="auto">
          <a:xfrm>
            <a:off x="8288339" y="1525587"/>
            <a:ext cx="223837" cy="309563"/>
          </a:xfrm>
          <a:custGeom>
            <a:avLst/>
            <a:gdLst>
              <a:gd name="T0" fmla="*/ 2147483646 w 140"/>
              <a:gd name="T1" fmla="*/ 0 h 195"/>
              <a:gd name="T2" fmla="*/ 2147483646 w 140"/>
              <a:gd name="T3" fmla="*/ 2147483646 h 195"/>
              <a:gd name="T4" fmla="*/ 2147483646 w 140"/>
              <a:gd name="T5" fmla="*/ 2147483646 h 195"/>
              <a:gd name="T6" fmla="*/ 2147483646 w 140"/>
              <a:gd name="T7" fmla="*/ 2147483646 h 195"/>
              <a:gd name="T8" fmla="*/ 0 w 140"/>
              <a:gd name="T9" fmla="*/ 2147483646 h 195"/>
              <a:gd name="T10" fmla="*/ 2147483646 w 140"/>
              <a:gd name="T11" fmla="*/ 2147483646 h 195"/>
              <a:gd name="T12" fmla="*/ 2147483646 w 140"/>
              <a:gd name="T13" fmla="*/ 0 h 195"/>
              <a:gd name="T14" fmla="*/ 2147483646 w 140"/>
              <a:gd name="T15" fmla="*/ 0 h 195"/>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195"/>
              <a:gd name="T26" fmla="*/ 140 w 140"/>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195">
                <a:moveTo>
                  <a:pt x="112" y="0"/>
                </a:moveTo>
                <a:lnTo>
                  <a:pt x="112" y="126"/>
                </a:lnTo>
                <a:lnTo>
                  <a:pt x="140" y="126"/>
                </a:lnTo>
                <a:lnTo>
                  <a:pt x="70" y="195"/>
                </a:lnTo>
                <a:lnTo>
                  <a:pt x="0" y="126"/>
                </a:lnTo>
                <a:lnTo>
                  <a:pt x="28" y="126"/>
                </a:lnTo>
                <a:lnTo>
                  <a:pt x="28" y="0"/>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1277" name="Freeform 34"/>
          <p:cNvSpPr/>
          <p:nvPr/>
        </p:nvSpPr>
        <p:spPr bwMode="auto">
          <a:xfrm>
            <a:off x="10069514" y="3898899"/>
            <a:ext cx="331787" cy="222250"/>
          </a:xfrm>
          <a:custGeom>
            <a:avLst/>
            <a:gdLst>
              <a:gd name="T0" fmla="*/ 2147483646 w 210"/>
              <a:gd name="T1" fmla="*/ 2147483646 h 140"/>
              <a:gd name="T2" fmla="*/ 2147483646 w 210"/>
              <a:gd name="T3" fmla="*/ 2147483646 h 140"/>
              <a:gd name="T4" fmla="*/ 2147483646 w 210"/>
              <a:gd name="T5" fmla="*/ 2147483646 h 140"/>
              <a:gd name="T6" fmla="*/ 0 w 210"/>
              <a:gd name="T7" fmla="*/ 2147483646 h 140"/>
              <a:gd name="T8" fmla="*/ 2147483646 w 210"/>
              <a:gd name="T9" fmla="*/ 0 h 140"/>
              <a:gd name="T10" fmla="*/ 2147483646 w 210"/>
              <a:gd name="T11" fmla="*/ 2147483646 h 140"/>
              <a:gd name="T12" fmla="*/ 2147483646 w 210"/>
              <a:gd name="T13" fmla="*/ 2147483646 h 140"/>
              <a:gd name="T14" fmla="*/ 2147483646 w 210"/>
              <a:gd name="T15" fmla="*/ 2147483646 h 140"/>
              <a:gd name="T16" fmla="*/ 0 60000 65536"/>
              <a:gd name="T17" fmla="*/ 0 60000 65536"/>
              <a:gd name="T18" fmla="*/ 0 60000 65536"/>
              <a:gd name="T19" fmla="*/ 0 60000 65536"/>
              <a:gd name="T20" fmla="*/ 0 60000 65536"/>
              <a:gd name="T21" fmla="*/ 0 60000 65536"/>
              <a:gd name="T22" fmla="*/ 0 60000 65536"/>
              <a:gd name="T23" fmla="*/ 0 60000 65536"/>
              <a:gd name="T24" fmla="*/ 0 w 210"/>
              <a:gd name="T25" fmla="*/ 0 h 140"/>
              <a:gd name="T26" fmla="*/ 210 w 210"/>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0" h="140">
                <a:moveTo>
                  <a:pt x="210" y="112"/>
                </a:moveTo>
                <a:lnTo>
                  <a:pt x="70" y="112"/>
                </a:lnTo>
                <a:lnTo>
                  <a:pt x="70" y="140"/>
                </a:lnTo>
                <a:lnTo>
                  <a:pt x="0" y="70"/>
                </a:lnTo>
                <a:lnTo>
                  <a:pt x="70" y="0"/>
                </a:lnTo>
                <a:lnTo>
                  <a:pt x="70" y="28"/>
                </a:lnTo>
                <a:lnTo>
                  <a:pt x="210" y="28"/>
                </a:lnTo>
                <a:lnTo>
                  <a:pt x="210" y="1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4" name="AutoShape 66"/>
          <p:cNvSpPr>
            <a:spLocks noChangeArrowheads="1"/>
          </p:cNvSpPr>
          <p:nvPr/>
        </p:nvSpPr>
        <p:spPr bwMode="auto">
          <a:xfrm rot="5400000">
            <a:off x="10328275" y="3306761"/>
            <a:ext cx="865188" cy="1366838"/>
          </a:xfrm>
          <a:prstGeom prst="downArrow">
            <a:avLst>
              <a:gd name="adj1" fmla="val 50000"/>
              <a:gd name="adj2" fmla="val 39495"/>
            </a:avLst>
          </a:prstGeom>
          <a:gradFill rotWithShape="0">
            <a:gsLst>
              <a:gs pos="0">
                <a:srgbClr val="FFFFFF"/>
              </a:gs>
              <a:gs pos="50000">
                <a:srgbClr val="FFCC99"/>
              </a:gs>
              <a:gs pos="100000">
                <a:srgbClr val="FFFFFF"/>
              </a:gs>
            </a:gsLst>
            <a:lin ang="18900000" scaled="1"/>
          </a:gradFill>
          <a:ln w="12700" algn="ctr">
            <a:solidFill>
              <a:srgbClr val="E6552E"/>
            </a:solidFill>
            <a:miter lim="800000"/>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a:t>nexti</a:t>
            </a:r>
            <a:endParaRPr lang="en-US" altLang="zh-CN" sz="2400"/>
          </a:p>
        </p:txBody>
      </p:sp>
      <p:sp>
        <p:nvSpPr>
          <p:cNvPr id="37955" name="AutoShape 67"/>
          <p:cNvSpPr>
            <a:spLocks noChangeArrowheads="1"/>
          </p:cNvSpPr>
          <p:nvPr/>
        </p:nvSpPr>
        <p:spPr bwMode="auto">
          <a:xfrm rot="5400000">
            <a:off x="9678195" y="4531519"/>
            <a:ext cx="866775" cy="1366837"/>
          </a:xfrm>
          <a:prstGeom prst="downArrow">
            <a:avLst>
              <a:gd name="adj1" fmla="val 50000"/>
              <a:gd name="adj2" fmla="val 39423"/>
            </a:avLst>
          </a:prstGeom>
          <a:gradFill rotWithShape="0">
            <a:gsLst>
              <a:gs pos="0">
                <a:srgbClr val="FFFFFF"/>
              </a:gs>
              <a:gs pos="50000">
                <a:srgbClr val="FFCC99"/>
              </a:gs>
              <a:gs pos="100000">
                <a:srgbClr val="FFFFFF"/>
              </a:gs>
            </a:gsLst>
            <a:lin ang="18900000" scaled="1"/>
          </a:gradFill>
          <a:ln w="12700" algn="ctr">
            <a:solidFill>
              <a:srgbClr val="E6552E"/>
            </a:solidFill>
            <a:miter lim="800000"/>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lang="en-US" altLang="zh-CN" sz="2400"/>
              <a:t>nexti</a:t>
            </a:r>
            <a:endParaRPr lang="en-US" altLang="zh-CN" sz="2400"/>
          </a:p>
        </p:txBody>
      </p:sp>
      <p:sp>
        <p:nvSpPr>
          <p:cNvPr id="37957" name="Text Box 69"/>
          <p:cNvSpPr txBox="1">
            <a:spLocks noChangeArrowheads="1"/>
          </p:cNvSpPr>
          <p:nvPr/>
        </p:nvSpPr>
        <p:spPr bwMode="auto">
          <a:xfrm>
            <a:off x="9501189" y="2840036"/>
            <a:ext cx="503237" cy="369332"/>
          </a:xfrm>
          <a:prstGeom prst="rect">
            <a:avLst/>
          </a:prstGeom>
          <a:gradFill rotWithShape="1">
            <a:gsLst>
              <a:gs pos="0">
                <a:srgbClr val="FFFFFF"/>
              </a:gs>
              <a:gs pos="50000">
                <a:schemeClr val="accent1"/>
              </a:gs>
              <a:gs pos="100000">
                <a:srgbClr val="FFFFFF"/>
              </a:gs>
            </a:gsLst>
            <a:lin ang="18900000" scaled="1"/>
          </a:gradFill>
          <a:ln w="12700" algn="ctr">
            <a:noFill/>
            <a:miter lim="800000"/>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defRPr/>
            </a:pPr>
            <a:r>
              <a:rPr lang="en-US" altLang="zh-CN" sz="2400"/>
              <a:t>G</a:t>
            </a:r>
            <a:endParaRPr lang="en-US" altLang="zh-CN" sz="2400"/>
          </a:p>
        </p:txBody>
      </p:sp>
      <p:sp>
        <p:nvSpPr>
          <p:cNvPr id="37958" name="Text Box 70"/>
          <p:cNvSpPr txBox="1">
            <a:spLocks noChangeArrowheads="1"/>
          </p:cNvSpPr>
          <p:nvPr/>
        </p:nvSpPr>
        <p:spPr bwMode="auto">
          <a:xfrm>
            <a:off x="9501189" y="3844924"/>
            <a:ext cx="503237" cy="366712"/>
          </a:xfrm>
          <a:prstGeom prst="rect">
            <a:avLst/>
          </a:prstGeom>
          <a:gradFill rotWithShape="1">
            <a:gsLst>
              <a:gs pos="0">
                <a:srgbClr val="FFFFFF"/>
              </a:gs>
              <a:gs pos="50000">
                <a:schemeClr val="accent1"/>
              </a:gs>
              <a:gs pos="100000">
                <a:srgbClr val="FFFFFF"/>
              </a:gs>
            </a:gsLst>
            <a:lin ang="18900000" scaled="1"/>
          </a:gradFill>
          <a:ln w="12700" algn="ctr">
            <a:noFill/>
            <a:miter lim="800000"/>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defRPr/>
            </a:pPr>
            <a:r>
              <a:rPr lang="en-US" altLang="zh-CN" sz="2400"/>
              <a:t>G</a:t>
            </a:r>
            <a:endParaRPr lang="en-US" altLang="zh-CN" sz="2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897"/>
                                        </p:tgtEl>
                                        <p:attrNameLst>
                                          <p:attrName>style.visibility</p:attrName>
                                        </p:attrNameLst>
                                      </p:cBhvr>
                                      <p:to>
                                        <p:strVal val="hidden"/>
                                      </p:to>
                                    </p:set>
                                  </p:childTnLst>
                                </p:cTn>
                              </p:par>
                            </p:childTnLst>
                          </p:cTn>
                        </p:par>
                        <p:par>
                          <p:cTn id="7" fill="hold">
                            <p:stCondLst>
                              <p:cond delay="0"/>
                            </p:stCondLst>
                            <p:childTnLst>
                              <p:par>
                                <p:cTn id="8" presetID="17" presetClass="entr" presetSubtype="2" fill="hold" grpId="0" nodeType="afterEffect">
                                  <p:stCondLst>
                                    <p:cond delay="0"/>
                                  </p:stCondLst>
                                  <p:childTnLst>
                                    <p:set>
                                      <p:cBhvr>
                                        <p:cTn id="9" dur="1" fill="hold">
                                          <p:stCondLst>
                                            <p:cond delay="0"/>
                                          </p:stCondLst>
                                        </p:cTn>
                                        <p:tgtEl>
                                          <p:spTgt spid="37954"/>
                                        </p:tgtEl>
                                        <p:attrNameLst>
                                          <p:attrName>style.visibility</p:attrName>
                                        </p:attrNameLst>
                                      </p:cBhvr>
                                      <p:to>
                                        <p:strVal val="visible"/>
                                      </p:to>
                                    </p:set>
                                    <p:anim calcmode="lin" valueType="num">
                                      <p:cBhvr>
                                        <p:cTn id="10" dur="500" fill="hold"/>
                                        <p:tgtEl>
                                          <p:spTgt spid="37954"/>
                                        </p:tgtEl>
                                        <p:attrNameLst>
                                          <p:attrName>ppt_x</p:attrName>
                                        </p:attrNameLst>
                                      </p:cBhvr>
                                      <p:tavLst>
                                        <p:tav tm="0">
                                          <p:val>
                                            <p:strVal val="#ppt_x+#ppt_w/2"/>
                                          </p:val>
                                        </p:tav>
                                        <p:tav tm="100000">
                                          <p:val>
                                            <p:strVal val="#ppt_x"/>
                                          </p:val>
                                        </p:tav>
                                      </p:tavLst>
                                    </p:anim>
                                    <p:anim calcmode="lin" valueType="num">
                                      <p:cBhvr>
                                        <p:cTn id="11" dur="500" fill="hold"/>
                                        <p:tgtEl>
                                          <p:spTgt spid="37954"/>
                                        </p:tgtEl>
                                        <p:attrNameLst>
                                          <p:attrName>ppt_y</p:attrName>
                                        </p:attrNameLst>
                                      </p:cBhvr>
                                      <p:tavLst>
                                        <p:tav tm="0">
                                          <p:val>
                                            <p:strVal val="#ppt_y"/>
                                          </p:val>
                                        </p:tav>
                                        <p:tav tm="100000">
                                          <p:val>
                                            <p:strVal val="#ppt_y"/>
                                          </p:val>
                                        </p:tav>
                                      </p:tavLst>
                                    </p:anim>
                                    <p:anim calcmode="lin" valueType="num">
                                      <p:cBhvr>
                                        <p:cTn id="12" dur="500" fill="hold"/>
                                        <p:tgtEl>
                                          <p:spTgt spid="37954"/>
                                        </p:tgtEl>
                                        <p:attrNameLst>
                                          <p:attrName>ppt_w</p:attrName>
                                        </p:attrNameLst>
                                      </p:cBhvr>
                                      <p:tavLst>
                                        <p:tav tm="0">
                                          <p:val>
                                            <p:fltVal val="0"/>
                                          </p:val>
                                        </p:tav>
                                        <p:tav tm="100000">
                                          <p:val>
                                            <p:strVal val="#ppt_w"/>
                                          </p:val>
                                        </p:tav>
                                      </p:tavLst>
                                    </p:anim>
                                    <p:anim calcmode="lin" valueType="num">
                                      <p:cBhvr>
                                        <p:cTn id="13" dur="500" fill="hold"/>
                                        <p:tgtEl>
                                          <p:spTgt spid="37954"/>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37957"/>
                                        </p:tgtEl>
                                        <p:attrNameLst>
                                          <p:attrName>style.visibility</p:attrName>
                                        </p:attrNameLst>
                                      </p:cBhvr>
                                      <p:to>
                                        <p:strVal val="visible"/>
                                      </p:to>
                                    </p:set>
                                    <p:anim calcmode="lin" valueType="num">
                                      <p:cBhvr>
                                        <p:cTn id="18" dur="1000" fill="hold"/>
                                        <p:tgtEl>
                                          <p:spTgt spid="37957"/>
                                        </p:tgtEl>
                                        <p:attrNameLst>
                                          <p:attrName>ppt_w</p:attrName>
                                        </p:attrNameLst>
                                      </p:cBhvr>
                                      <p:tavLst>
                                        <p:tav tm="0">
                                          <p:val>
                                            <p:strVal val="#ppt_w*0.70"/>
                                          </p:val>
                                        </p:tav>
                                        <p:tav tm="100000">
                                          <p:val>
                                            <p:strVal val="#ppt_w"/>
                                          </p:val>
                                        </p:tav>
                                      </p:tavLst>
                                    </p:anim>
                                    <p:anim calcmode="lin" valueType="num">
                                      <p:cBhvr>
                                        <p:cTn id="19" dur="1000" fill="hold"/>
                                        <p:tgtEl>
                                          <p:spTgt spid="37957"/>
                                        </p:tgtEl>
                                        <p:attrNameLst>
                                          <p:attrName>ppt_h</p:attrName>
                                        </p:attrNameLst>
                                      </p:cBhvr>
                                      <p:tavLst>
                                        <p:tav tm="0">
                                          <p:val>
                                            <p:strVal val="#ppt_h"/>
                                          </p:val>
                                        </p:tav>
                                        <p:tav tm="100000">
                                          <p:val>
                                            <p:strVal val="#ppt_h"/>
                                          </p:val>
                                        </p:tav>
                                      </p:tavLst>
                                    </p:anim>
                                    <p:animEffect transition="in" filter="fade">
                                      <p:cBhvr>
                                        <p:cTn id="20" dur="1000"/>
                                        <p:tgtEl>
                                          <p:spTgt spid="3795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7954"/>
                                        </p:tgtEl>
                                        <p:attrNameLst>
                                          <p:attrName>style.visibility</p:attrName>
                                        </p:attrNameLst>
                                      </p:cBhvr>
                                      <p:to>
                                        <p:strVal val="hidden"/>
                                      </p:to>
                                    </p:set>
                                  </p:childTnLst>
                                </p:cTn>
                              </p:par>
                            </p:childTnLst>
                          </p:cTn>
                        </p:par>
                        <p:par>
                          <p:cTn id="25" fill="hold">
                            <p:stCondLst>
                              <p:cond delay="0"/>
                            </p:stCondLst>
                            <p:childTnLst>
                              <p:par>
                                <p:cTn id="26" presetID="17" presetClass="entr" presetSubtype="2" fill="hold" grpId="0" nodeType="afterEffect">
                                  <p:stCondLst>
                                    <p:cond delay="0"/>
                                  </p:stCondLst>
                                  <p:childTnLst>
                                    <p:set>
                                      <p:cBhvr>
                                        <p:cTn id="27" dur="1" fill="hold">
                                          <p:stCondLst>
                                            <p:cond delay="0"/>
                                          </p:stCondLst>
                                        </p:cTn>
                                        <p:tgtEl>
                                          <p:spTgt spid="37955"/>
                                        </p:tgtEl>
                                        <p:attrNameLst>
                                          <p:attrName>style.visibility</p:attrName>
                                        </p:attrNameLst>
                                      </p:cBhvr>
                                      <p:to>
                                        <p:strVal val="visible"/>
                                      </p:to>
                                    </p:set>
                                    <p:anim calcmode="lin" valueType="num">
                                      <p:cBhvr>
                                        <p:cTn id="28" dur="500" fill="hold"/>
                                        <p:tgtEl>
                                          <p:spTgt spid="37955"/>
                                        </p:tgtEl>
                                        <p:attrNameLst>
                                          <p:attrName>ppt_x</p:attrName>
                                        </p:attrNameLst>
                                      </p:cBhvr>
                                      <p:tavLst>
                                        <p:tav tm="0">
                                          <p:val>
                                            <p:strVal val="#ppt_x+#ppt_w/2"/>
                                          </p:val>
                                        </p:tav>
                                        <p:tav tm="100000">
                                          <p:val>
                                            <p:strVal val="#ppt_x"/>
                                          </p:val>
                                        </p:tav>
                                      </p:tavLst>
                                    </p:anim>
                                    <p:anim calcmode="lin" valueType="num">
                                      <p:cBhvr>
                                        <p:cTn id="29" dur="500" fill="hold"/>
                                        <p:tgtEl>
                                          <p:spTgt spid="37955"/>
                                        </p:tgtEl>
                                        <p:attrNameLst>
                                          <p:attrName>ppt_y</p:attrName>
                                        </p:attrNameLst>
                                      </p:cBhvr>
                                      <p:tavLst>
                                        <p:tav tm="0">
                                          <p:val>
                                            <p:strVal val="#ppt_y"/>
                                          </p:val>
                                        </p:tav>
                                        <p:tav tm="100000">
                                          <p:val>
                                            <p:strVal val="#ppt_y"/>
                                          </p:val>
                                        </p:tav>
                                      </p:tavLst>
                                    </p:anim>
                                    <p:anim calcmode="lin" valueType="num">
                                      <p:cBhvr>
                                        <p:cTn id="30" dur="500" fill="hold"/>
                                        <p:tgtEl>
                                          <p:spTgt spid="37955"/>
                                        </p:tgtEl>
                                        <p:attrNameLst>
                                          <p:attrName>ppt_w</p:attrName>
                                        </p:attrNameLst>
                                      </p:cBhvr>
                                      <p:tavLst>
                                        <p:tav tm="0">
                                          <p:val>
                                            <p:fltVal val="0"/>
                                          </p:val>
                                        </p:tav>
                                        <p:tav tm="100000">
                                          <p:val>
                                            <p:strVal val="#ppt_w"/>
                                          </p:val>
                                        </p:tav>
                                      </p:tavLst>
                                    </p:anim>
                                    <p:anim calcmode="lin" valueType="num">
                                      <p:cBhvr>
                                        <p:cTn id="31" dur="500" fill="hold"/>
                                        <p:tgtEl>
                                          <p:spTgt spid="37955"/>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37958"/>
                                        </p:tgtEl>
                                        <p:attrNameLst>
                                          <p:attrName>style.visibility</p:attrName>
                                        </p:attrNameLst>
                                      </p:cBhvr>
                                      <p:to>
                                        <p:strVal val="visible"/>
                                      </p:to>
                                    </p:set>
                                    <p:anim calcmode="lin" valueType="num">
                                      <p:cBhvr>
                                        <p:cTn id="36" dur="1000" fill="hold"/>
                                        <p:tgtEl>
                                          <p:spTgt spid="37958"/>
                                        </p:tgtEl>
                                        <p:attrNameLst>
                                          <p:attrName>ppt_w</p:attrName>
                                        </p:attrNameLst>
                                      </p:cBhvr>
                                      <p:tavLst>
                                        <p:tav tm="0">
                                          <p:val>
                                            <p:strVal val="#ppt_w*0.70"/>
                                          </p:val>
                                        </p:tav>
                                        <p:tav tm="100000">
                                          <p:val>
                                            <p:strVal val="#ppt_w"/>
                                          </p:val>
                                        </p:tav>
                                      </p:tavLst>
                                    </p:anim>
                                    <p:anim calcmode="lin" valueType="num">
                                      <p:cBhvr>
                                        <p:cTn id="37" dur="1000" fill="hold"/>
                                        <p:tgtEl>
                                          <p:spTgt spid="37958"/>
                                        </p:tgtEl>
                                        <p:attrNameLst>
                                          <p:attrName>ppt_h</p:attrName>
                                        </p:attrNameLst>
                                      </p:cBhvr>
                                      <p:tavLst>
                                        <p:tav tm="0">
                                          <p:val>
                                            <p:strVal val="#ppt_h"/>
                                          </p:val>
                                        </p:tav>
                                        <p:tav tm="100000">
                                          <p:val>
                                            <p:strVal val="#ppt_h"/>
                                          </p:val>
                                        </p:tav>
                                      </p:tavLst>
                                    </p:anim>
                                    <p:animEffect transition="in" filter="fade">
                                      <p:cBhvr>
                                        <p:cTn id="38" dur="1000"/>
                                        <p:tgtEl>
                                          <p:spTgt spid="3795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6" fill="hold" nodeType="clickEffect">
                                  <p:stCondLst>
                                    <p:cond delay="0"/>
                                  </p:stCondLst>
                                  <p:childTnLst>
                                    <p:set>
                                      <p:cBhvr>
                                        <p:cTn id="42" dur="1" fill="hold">
                                          <p:stCondLst>
                                            <p:cond delay="0"/>
                                          </p:stCondLst>
                                        </p:cTn>
                                        <p:tgtEl>
                                          <p:spTgt spid="62468">
                                            <p:txEl>
                                              <p:pRg st="3" end="3"/>
                                            </p:txEl>
                                          </p:spTgt>
                                        </p:tgtEl>
                                        <p:attrNameLst>
                                          <p:attrName>style.visibility</p:attrName>
                                        </p:attrNameLst>
                                      </p:cBhvr>
                                      <p:to>
                                        <p:strVal val="visible"/>
                                      </p:to>
                                    </p:set>
                                    <p:animEffect transition="in" filter="barn(inHorizontal)">
                                      <p:cBhvr>
                                        <p:cTn id="43" dur="500"/>
                                        <p:tgtEl>
                                          <p:spTgt spid="62468">
                                            <p:txEl>
                                              <p:pRg st="3" end="3"/>
                                            </p:txEl>
                                          </p:spTgt>
                                        </p:tgtEl>
                                      </p:cBhvr>
                                    </p:animEffect>
                                  </p:childTnLst>
                                </p:cTn>
                              </p:par>
                              <p:par>
                                <p:cTn id="44" presetID="16" presetClass="entr" presetSubtype="26" fill="hold" nodeType="withEffect">
                                  <p:stCondLst>
                                    <p:cond delay="0"/>
                                  </p:stCondLst>
                                  <p:childTnLst>
                                    <p:set>
                                      <p:cBhvr>
                                        <p:cTn id="45" dur="1" fill="hold">
                                          <p:stCondLst>
                                            <p:cond delay="0"/>
                                          </p:stCondLst>
                                        </p:cTn>
                                        <p:tgtEl>
                                          <p:spTgt spid="62468">
                                            <p:txEl>
                                              <p:pRg st="4" end="4"/>
                                            </p:txEl>
                                          </p:spTgt>
                                        </p:tgtEl>
                                        <p:attrNameLst>
                                          <p:attrName>style.visibility</p:attrName>
                                        </p:attrNameLst>
                                      </p:cBhvr>
                                      <p:to>
                                        <p:strVal val="visible"/>
                                      </p:to>
                                    </p:set>
                                    <p:animEffect transition="in" filter="barn(inHorizontal)">
                                      <p:cBhvr>
                                        <p:cTn id="46" dur="500"/>
                                        <p:tgtEl>
                                          <p:spTgt spid="624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7" grpId="0" animBg="1"/>
      <p:bldP spid="37954" grpId="0" animBg="1"/>
      <p:bldP spid="37954" grpId="1" animBg="1"/>
      <p:bldP spid="37955" grpId="0" animBg="1"/>
      <p:bldP spid="37957" grpId="0" animBg="1"/>
      <p:bldP spid="3795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rrowheads="1"/>
          </p:cNvSpPr>
          <p:nvPr>
            <p:ph type="title"/>
          </p:nvPr>
        </p:nvSpPr>
        <p:spPr>
          <a:xfrm>
            <a:off x="2057400" y="0"/>
            <a:ext cx="822960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r>
              <a:rPr kumimoji="1" lang="zh-CN" altLang="en-US" sz="2800" b="1" kern="1200" dirty="0">
                <a:solidFill>
                  <a:schemeClr val="accent2"/>
                </a:solidFill>
                <a:latin typeface="微软雅黑" panose="020B0503020204020204" pitchFamily="34" charset="-122"/>
                <a:ea typeface="微软雅黑" panose="020B0503020204020204" pitchFamily="34" charset="-122"/>
                <a:cs typeface="+mn-cs"/>
              </a:rPr>
              <a:t>缓冲池 </a:t>
            </a:r>
            <a:endParaRPr kumimoji="1" lang="zh-CN" altLang="en-US" sz="28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183299" name="Rectangle 3"/>
          <p:cNvSpPr>
            <a:spLocks noGrp="1" noRot="1" noChangeArrowheads="1"/>
          </p:cNvSpPr>
          <p:nvPr>
            <p:ph type="body" idx="1"/>
          </p:nvPr>
        </p:nvSpPr>
        <p:spPr>
          <a:xfrm>
            <a:off x="533400" y="1447801"/>
            <a:ext cx="11201400" cy="4525963"/>
          </a:xfrm>
        </p:spPr>
        <p:txBody>
          <a:bodyPr/>
          <a:lstStyle/>
          <a:p>
            <a:pPr algn="just" eaLnBrk="1" hangingPunct="1">
              <a:lnSpc>
                <a:spcPct val="150000"/>
              </a:lnSpc>
            </a:pPr>
            <a:r>
              <a:rPr lang="zh-CN" altLang="en-US" sz="2400" b="1" dirty="0">
                <a:latin typeface="楷体_GB2312" pitchFamily="49" charset="-122"/>
                <a:ea typeface="楷体_GB2312" pitchFamily="49" charset="-122"/>
              </a:rPr>
              <a:t>上述三种缓冲区的组织形式仅适用于某种特定的</a:t>
            </a:r>
            <a:r>
              <a:rPr lang="en-US" altLang="zh-CN" sz="2400" b="1" dirty="0">
                <a:latin typeface="楷体_GB2312" pitchFamily="49" charset="-122"/>
                <a:ea typeface="楷体_GB2312" pitchFamily="49" charset="-122"/>
              </a:rPr>
              <a:t>I/O</a:t>
            </a:r>
            <a:r>
              <a:rPr lang="zh-CN" altLang="en-US" sz="2400" b="1" dirty="0">
                <a:latin typeface="楷体_GB2312" pitchFamily="49" charset="-122"/>
                <a:ea typeface="楷体_GB2312" pitchFamily="49" charset="-122"/>
              </a:rPr>
              <a:t>进程和计算进程，属于</a:t>
            </a:r>
            <a:r>
              <a:rPr lang="zh-CN" altLang="en-US" sz="2400" b="1" u="sng" dirty="0">
                <a:latin typeface="楷体_GB2312" pitchFamily="49" charset="-122"/>
                <a:ea typeface="楷体_GB2312" pitchFamily="49" charset="-122"/>
              </a:rPr>
              <a:t>专用缓冲</a:t>
            </a:r>
            <a:r>
              <a:rPr lang="zh-CN" altLang="en-US" sz="2400" b="1" dirty="0">
                <a:latin typeface="楷体_GB2312" pitchFamily="49" charset="-122"/>
                <a:ea typeface="楷体_GB2312" pitchFamily="49" charset="-122"/>
              </a:rPr>
              <a:t>。</a:t>
            </a:r>
            <a:endParaRPr lang="zh-CN" altLang="en-US" sz="2400" b="1" dirty="0">
              <a:latin typeface="楷体_GB2312" pitchFamily="49" charset="-122"/>
              <a:ea typeface="楷体_GB2312" pitchFamily="49" charset="-122"/>
            </a:endParaRPr>
          </a:p>
          <a:p>
            <a:pPr algn="just" eaLnBrk="1" hangingPunct="1">
              <a:lnSpc>
                <a:spcPct val="150000"/>
              </a:lnSpc>
            </a:pPr>
            <a:r>
              <a:rPr lang="zh-CN" altLang="en-US" sz="2400" b="1" dirty="0">
                <a:solidFill>
                  <a:srgbClr val="6600CC"/>
                </a:solidFill>
                <a:latin typeface="楷体_GB2312" pitchFamily="49" charset="-122"/>
                <a:ea typeface="楷体_GB2312" pitchFamily="49" charset="-122"/>
              </a:rPr>
              <a:t>当系统中的设备很多时，将会有许多这样的循环缓冲区，消耗大量的内存空间，而且其利用率也不高。</a:t>
            </a:r>
            <a:endParaRPr lang="zh-CN" altLang="en-US" sz="2400" b="1" dirty="0">
              <a:solidFill>
                <a:srgbClr val="6600CC"/>
              </a:solidFill>
              <a:latin typeface="楷体_GB2312" pitchFamily="49" charset="-122"/>
              <a:ea typeface="楷体_GB2312" pitchFamily="49" charset="-122"/>
            </a:endParaRPr>
          </a:p>
          <a:p>
            <a:pPr algn="just" eaLnBrk="1" hangingPunct="1">
              <a:lnSpc>
                <a:spcPct val="150000"/>
              </a:lnSpc>
            </a:pPr>
            <a:r>
              <a:rPr lang="zh-CN" altLang="en-US" sz="2400" b="1" dirty="0">
                <a:solidFill>
                  <a:srgbClr val="6600CC"/>
                </a:solidFill>
                <a:latin typeface="楷体_GB2312" pitchFamily="49" charset="-122"/>
                <a:ea typeface="楷体_GB2312" pitchFamily="49" charset="-122"/>
              </a:rPr>
              <a:t>为了提高缓冲区的利用率，可以采用</a:t>
            </a:r>
            <a:r>
              <a:rPr lang="zh-CN" altLang="en-US" sz="2400" b="1" i="1" u="sng" dirty="0">
                <a:solidFill>
                  <a:srgbClr val="6600CC"/>
                </a:solidFill>
                <a:latin typeface="楷体_GB2312" pitchFamily="49" charset="-122"/>
                <a:ea typeface="楷体_GB2312" pitchFamily="49" charset="-122"/>
              </a:rPr>
              <a:t>公共缓冲池</a:t>
            </a:r>
            <a:r>
              <a:rPr lang="zh-CN" altLang="en-US" sz="2400" b="1" dirty="0">
                <a:latin typeface="楷体_GB2312" pitchFamily="49" charset="-122"/>
                <a:ea typeface="楷体_GB2312" pitchFamily="49" charset="-122"/>
              </a:rPr>
              <a:t>技术，其中的缓冲区可为多个设备和进程服务。 </a:t>
            </a:r>
            <a:endParaRPr lang="zh-CN" altLang="en-US" sz="2400" b="1" dirty="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rrowheads="1"/>
          </p:cNvSpPr>
          <p:nvPr>
            <p:ph type="title"/>
          </p:nvPr>
        </p:nvSpPr>
        <p:spPr>
          <a:xfrm>
            <a:off x="2057400" y="130176"/>
            <a:ext cx="8077200" cy="9366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r>
              <a:rPr kumimoji="1" lang="zh-CN" altLang="en-US" sz="2800" b="1" kern="1200" dirty="0">
                <a:solidFill>
                  <a:schemeClr val="accent2"/>
                </a:solidFill>
                <a:latin typeface="微软雅黑" panose="020B0503020204020204" pitchFamily="34" charset="-122"/>
                <a:ea typeface="微软雅黑" panose="020B0503020204020204" pitchFamily="34" charset="-122"/>
                <a:cs typeface="+mn-cs"/>
              </a:rPr>
              <a:t>缓冲池</a:t>
            </a:r>
            <a:endParaRPr kumimoji="1" lang="zh-CN" altLang="en-US" sz="28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184323" name="Rectangle 3"/>
          <p:cNvSpPr>
            <a:spLocks noGrp="1" noRot="1" noChangeArrowheads="1"/>
          </p:cNvSpPr>
          <p:nvPr>
            <p:ph type="body" idx="1"/>
          </p:nvPr>
        </p:nvSpPr>
        <p:spPr>
          <a:xfrm>
            <a:off x="762000" y="1377951"/>
            <a:ext cx="10820400" cy="4498975"/>
          </a:xfrm>
        </p:spPr>
        <p:txBody>
          <a:bodyPr/>
          <a:lstStyle/>
          <a:p>
            <a:pPr eaLnBrk="1" hangingPunct="1">
              <a:lnSpc>
                <a:spcPct val="150000"/>
              </a:lnSpc>
            </a:pPr>
            <a:r>
              <a:rPr lang="zh-CN" altLang="en-US" sz="2800" b="1" dirty="0">
                <a:solidFill>
                  <a:srgbClr val="7030A0"/>
                </a:solidFill>
                <a:latin typeface="微软雅黑" panose="020B0503020204020204" pitchFamily="34" charset="-122"/>
                <a:ea typeface="微软雅黑" panose="020B0503020204020204" pitchFamily="34" charset="-122"/>
                <a:cs typeface="仿宋_GB2312"/>
              </a:rPr>
              <a:t>两种缓冲池：</a:t>
            </a:r>
            <a:r>
              <a:rPr lang="zh-CN" altLang="en-US" sz="2800" b="1" dirty="0">
                <a:latin typeface="微软雅黑" panose="020B0503020204020204" pitchFamily="34" charset="-122"/>
                <a:ea typeface="微软雅黑" panose="020B0503020204020204" pitchFamily="34" charset="-122"/>
                <a:cs typeface="仿宋_GB2312"/>
              </a:rPr>
              <a:t>分别用于块型设备和字符型设备。</a:t>
            </a:r>
            <a:endParaRPr lang="zh-CN" altLang="en-US" sz="2800" b="1" dirty="0">
              <a:latin typeface="微软雅黑" panose="020B0503020204020204" pitchFamily="34" charset="-122"/>
              <a:ea typeface="微软雅黑" panose="020B0503020204020204" pitchFamily="34" charset="-122"/>
              <a:cs typeface="仿宋_GB2312"/>
            </a:endParaRPr>
          </a:p>
          <a:p>
            <a:pPr lvl="1" eaLnBrk="1" hangingPunct="1">
              <a:lnSpc>
                <a:spcPct val="150000"/>
              </a:lnSpc>
            </a:pPr>
            <a:r>
              <a:rPr lang="zh-CN" altLang="en-US" sz="2400" b="1" dirty="0">
                <a:solidFill>
                  <a:srgbClr val="7030A0"/>
                </a:solidFill>
                <a:latin typeface="微软雅黑" panose="020B0503020204020204" pitchFamily="34" charset="-122"/>
                <a:ea typeface="微软雅黑" panose="020B0503020204020204" pitchFamily="34" charset="-122"/>
                <a:cs typeface="仿宋_GB2312"/>
              </a:rPr>
              <a:t>用于块型设备的缓冲池：</a:t>
            </a:r>
            <a:r>
              <a:rPr lang="zh-CN" altLang="en-US" sz="2400" b="1" dirty="0">
                <a:latin typeface="微软雅黑" panose="020B0503020204020204" pitchFamily="34" charset="-122"/>
                <a:ea typeface="微软雅黑" panose="020B0503020204020204" pitchFamily="34" charset="-122"/>
                <a:cs typeface="仿宋_GB2312"/>
              </a:rPr>
              <a:t>缓冲区较大，其长度通常与外部设备物理块的长度相同；</a:t>
            </a:r>
            <a:endParaRPr lang="zh-CN" altLang="en-US" sz="2400" b="1" dirty="0">
              <a:latin typeface="微软雅黑" panose="020B0503020204020204" pitchFamily="34" charset="-122"/>
              <a:ea typeface="微软雅黑" panose="020B0503020204020204" pitchFamily="34" charset="-122"/>
              <a:cs typeface="仿宋_GB2312"/>
            </a:endParaRPr>
          </a:p>
          <a:p>
            <a:pPr lvl="1" eaLnBrk="1" hangingPunct="1">
              <a:lnSpc>
                <a:spcPct val="150000"/>
              </a:lnSpc>
            </a:pPr>
            <a:r>
              <a:rPr lang="zh-CN" altLang="en-US" sz="2400" b="1" dirty="0">
                <a:solidFill>
                  <a:srgbClr val="7030A0"/>
                </a:solidFill>
                <a:latin typeface="微软雅黑" panose="020B0503020204020204" pitchFamily="34" charset="-122"/>
                <a:ea typeface="微软雅黑" panose="020B0503020204020204" pitchFamily="34" charset="-122"/>
                <a:cs typeface="仿宋_GB2312"/>
              </a:rPr>
              <a:t>用于字符型设备的缓冲池：</a:t>
            </a:r>
            <a:r>
              <a:rPr lang="zh-CN" altLang="en-US" sz="2400" b="1" dirty="0">
                <a:latin typeface="微软雅黑" panose="020B0503020204020204" pitchFamily="34" charset="-122"/>
                <a:ea typeface="微软雅黑" panose="020B0503020204020204" pitchFamily="34" charset="-122"/>
                <a:cs typeface="仿宋_GB2312"/>
              </a:rPr>
              <a:t>缓冲区较小，其长度通常为</a:t>
            </a:r>
            <a:r>
              <a:rPr lang="en-US" altLang="zh-CN" sz="2400" b="1" dirty="0">
                <a:latin typeface="微软雅黑" panose="020B0503020204020204" pitchFamily="34" charset="-122"/>
                <a:ea typeface="微软雅黑" panose="020B0503020204020204" pitchFamily="34" charset="-122"/>
                <a:cs typeface="仿宋_GB2312"/>
              </a:rPr>
              <a:t>8</a:t>
            </a:r>
            <a:r>
              <a:rPr lang="zh-CN" altLang="en-US" sz="2400" b="1" dirty="0">
                <a:latin typeface="微软雅黑" panose="020B0503020204020204" pitchFamily="34" charset="-122"/>
                <a:ea typeface="微软雅黑" panose="020B0503020204020204" pitchFamily="34" charset="-122"/>
                <a:cs typeface="仿宋_GB2312"/>
              </a:rPr>
              <a:t>个字节、</a:t>
            </a:r>
            <a:r>
              <a:rPr lang="en-US" altLang="zh-CN" sz="2400" b="1" dirty="0">
                <a:latin typeface="微软雅黑" panose="020B0503020204020204" pitchFamily="34" charset="-122"/>
                <a:ea typeface="微软雅黑" panose="020B0503020204020204" pitchFamily="34" charset="-122"/>
                <a:cs typeface="仿宋_GB2312"/>
              </a:rPr>
              <a:t>16</a:t>
            </a:r>
            <a:r>
              <a:rPr lang="zh-CN" altLang="en-US" sz="2400" b="1" dirty="0">
                <a:latin typeface="微软雅黑" panose="020B0503020204020204" pitchFamily="34" charset="-122"/>
                <a:ea typeface="微软雅黑" panose="020B0503020204020204" pitchFamily="34" charset="-122"/>
                <a:cs typeface="仿宋_GB2312"/>
              </a:rPr>
              <a:t>个字节等。</a:t>
            </a:r>
            <a:endParaRPr lang="zh-CN" altLang="en-US" sz="2400" b="1" dirty="0">
              <a:latin typeface="微软雅黑" panose="020B0503020204020204" pitchFamily="34" charset="-122"/>
              <a:ea typeface="微软雅黑" panose="020B0503020204020204" pitchFamily="34" charset="-122"/>
              <a:cs typeface="仿宋_GB2312"/>
            </a:endParaRPr>
          </a:p>
          <a:p>
            <a:pPr eaLnBrk="1" hangingPunct="1">
              <a:lnSpc>
                <a:spcPct val="150000"/>
              </a:lnSpc>
            </a:pPr>
            <a:r>
              <a:rPr lang="zh-CN" altLang="en-US" sz="2800" b="1" dirty="0">
                <a:latin typeface="微软雅黑" panose="020B0503020204020204" pitchFamily="34" charset="-122"/>
                <a:ea typeface="微软雅黑" panose="020B0503020204020204" pitchFamily="34" charset="-122"/>
                <a:cs typeface="仿宋_GB2312"/>
              </a:rPr>
              <a:t>若单个缓冲区的容量太大会造成资源浪费，而太小的缓冲区则会增加系统管理开销。</a:t>
            </a:r>
            <a:r>
              <a:rPr lang="zh-CN" altLang="en-US" sz="2800" dirty="0">
                <a:latin typeface="微软雅黑" panose="020B0503020204020204" pitchFamily="34" charset="-122"/>
                <a:ea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73D8A9B0-4FB0-4D1E-B138-4E694D5FCC85}" type="slidenum">
              <a:rPr lang="en-US" altLang="zh-CN" sz="1400"/>
            </a:fld>
            <a:endParaRPr lang="en-US" altLang="zh-CN" sz="1400"/>
          </a:p>
        </p:txBody>
      </p:sp>
      <p:sp>
        <p:nvSpPr>
          <p:cNvPr id="185347" name="Text Box 2"/>
          <p:cNvSpPr txBox="1">
            <a:spLocks noChangeArrowheads="1"/>
          </p:cNvSpPr>
          <p:nvPr/>
        </p:nvSpPr>
        <p:spPr bwMode="auto">
          <a:xfrm>
            <a:off x="2590801" y="549275"/>
            <a:ext cx="6384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kumimoji="1" sz="2800" b="1">
                <a:solidFill>
                  <a:schemeClr val="accent2"/>
                </a:solidFill>
                <a:latin typeface="微软雅黑" panose="020B0503020204020204" pitchFamily="34" charset="-122"/>
                <a:ea typeface="微软雅黑" panose="020B0503020204020204" pitchFamily="34" charset="-122"/>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pPr algn="l"/>
            <a:r>
              <a:rPr lang="en-US" altLang="zh-CN" sz="3200" dirty="0"/>
              <a:t>5.3.4  </a:t>
            </a:r>
            <a:r>
              <a:rPr lang="zh-CN" altLang="en-US" sz="3200" dirty="0"/>
              <a:t>缓冲池</a:t>
            </a:r>
            <a:r>
              <a:rPr lang="en-US" altLang="zh-CN" sz="3200" dirty="0"/>
              <a:t>(Buffer Pool) </a:t>
            </a:r>
            <a:endParaRPr lang="en-US" altLang="zh-CN" sz="3200" dirty="0"/>
          </a:p>
        </p:txBody>
      </p:sp>
      <p:sp>
        <p:nvSpPr>
          <p:cNvPr id="185348" name="Text Box 3"/>
          <p:cNvSpPr txBox="1">
            <a:spLocks noChangeArrowheads="1"/>
          </p:cNvSpPr>
          <p:nvPr/>
        </p:nvSpPr>
        <p:spPr bwMode="auto">
          <a:xfrm>
            <a:off x="2590801" y="1244600"/>
            <a:ext cx="29819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r>
              <a:rPr kumimoji="1" lang="en-US" altLang="zh-CN" sz="2800" b="1">
                <a:solidFill>
                  <a:srgbClr val="0033CC"/>
                </a:solidFill>
                <a:latin typeface="楷体_GB2312" pitchFamily="49" charset="-122"/>
                <a:ea typeface="楷体_GB2312" pitchFamily="49" charset="-122"/>
              </a:rPr>
              <a:t>1. </a:t>
            </a:r>
            <a:r>
              <a:rPr kumimoji="1" lang="zh-CN" altLang="en-US" sz="2800" b="1">
                <a:solidFill>
                  <a:srgbClr val="0033CC"/>
                </a:solidFill>
                <a:latin typeface="楷体_GB2312" pitchFamily="49" charset="-122"/>
                <a:ea typeface="楷体_GB2312" pitchFamily="49" charset="-122"/>
              </a:rPr>
              <a:t>缓冲池的组成</a:t>
            </a:r>
            <a:r>
              <a:rPr kumimoji="1" lang="zh-CN" altLang="en-US" sz="2800" b="1">
                <a:latin typeface="Times New Roman" panose="02020603050405020304" pitchFamily="18" charset="0"/>
              </a:rPr>
              <a:t> </a:t>
            </a:r>
            <a:endParaRPr kumimoji="1" lang="zh-CN" altLang="en-US" sz="2800" b="1">
              <a:latin typeface="Times New Roman" panose="02020603050405020304" pitchFamily="18" charset="0"/>
            </a:endParaRPr>
          </a:p>
        </p:txBody>
      </p:sp>
      <p:sp>
        <p:nvSpPr>
          <p:cNvPr id="185349" name="Text Box 4"/>
          <p:cNvSpPr txBox="1">
            <a:spLocks noChangeArrowheads="1"/>
          </p:cNvSpPr>
          <p:nvPr/>
        </p:nvSpPr>
        <p:spPr bwMode="auto">
          <a:xfrm>
            <a:off x="2208213" y="1773238"/>
            <a:ext cx="7783512"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just" eaLnBrk="1" hangingPunct="1">
              <a:spcBef>
                <a:spcPct val="50000"/>
              </a:spcBef>
              <a:buFontTx/>
              <a:buNone/>
            </a:pPr>
            <a:r>
              <a:rPr kumimoji="1" lang="en-US" altLang="zh-CN" sz="2800" b="1" dirty="0">
                <a:latin typeface="微软雅黑" panose="020B0503020204020204" pitchFamily="34" charset="-122"/>
                <a:ea typeface="微软雅黑" panose="020B0503020204020204" pitchFamily="34" charset="-122"/>
              </a:rPr>
              <a:t>	</a:t>
            </a:r>
            <a:r>
              <a:rPr kumimoji="1" lang="zh-CN" altLang="en-US" sz="2800" b="1" dirty="0">
                <a:latin typeface="微软雅黑" panose="020B0503020204020204" pitchFamily="34" charset="-122"/>
                <a:ea typeface="微软雅黑" panose="020B0503020204020204" pitchFamily="34" charset="-122"/>
              </a:rPr>
              <a:t>公用缓冲池，含有以下三种类型的缓冲区：</a:t>
            </a:r>
            <a:endParaRPr kumimoji="1" lang="zh-CN" altLang="en-US" sz="2800" b="1" dirty="0">
              <a:latin typeface="微软雅黑" panose="020B0503020204020204" pitchFamily="34" charset="-122"/>
              <a:ea typeface="微软雅黑" panose="020B0503020204020204" pitchFamily="34" charset="-122"/>
            </a:endParaRPr>
          </a:p>
          <a:p>
            <a:pPr algn="just"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	 ① 空</a:t>
            </a:r>
            <a:r>
              <a:rPr kumimoji="1" lang="en-US" altLang="zh-CN" sz="2800" b="1" dirty="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闲</a:t>
            </a:r>
            <a:r>
              <a:rPr kumimoji="1" lang="en-US" altLang="zh-CN" sz="2800" b="1" dirty="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缓冲区；</a:t>
            </a:r>
            <a:endParaRPr kumimoji="1" lang="zh-CN" altLang="en-US" sz="2800" b="1" dirty="0">
              <a:latin typeface="微软雅黑" panose="020B0503020204020204" pitchFamily="34" charset="-122"/>
              <a:ea typeface="微软雅黑" panose="020B0503020204020204" pitchFamily="34" charset="-122"/>
            </a:endParaRPr>
          </a:p>
          <a:p>
            <a:pPr algn="just"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	 ② 装满输入数据的缓冲区；</a:t>
            </a:r>
            <a:endParaRPr kumimoji="1" lang="zh-CN" altLang="en-US" sz="2800" b="1" dirty="0">
              <a:latin typeface="微软雅黑" panose="020B0503020204020204" pitchFamily="34" charset="-122"/>
              <a:ea typeface="微软雅黑" panose="020B0503020204020204" pitchFamily="34" charset="-122"/>
            </a:endParaRPr>
          </a:p>
          <a:p>
            <a:pPr algn="just"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	 ③ 装满输出数据的缓冲区。 </a:t>
            </a:r>
            <a:endParaRPr kumimoji="1" lang="zh-CN" altLang="en-US" sz="2800" b="1" dirty="0">
              <a:latin typeface="微软雅黑" panose="020B0503020204020204" pitchFamily="34" charset="-122"/>
              <a:ea typeface="微软雅黑" panose="020B0503020204020204" pitchFamily="34" charset="-122"/>
            </a:endParaRPr>
          </a:p>
          <a:p>
            <a:pPr algn="just" eaLnBrk="1" hangingPunct="1">
              <a:spcBef>
                <a:spcPct val="50000"/>
              </a:spcBef>
              <a:buFontTx/>
              <a:buNone/>
            </a:pPr>
            <a:endParaRPr kumimoji="1" lang="en-US" altLang="zh-CN" sz="2800" b="1" dirty="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FontTx/>
              <a:buNone/>
            </a:pPr>
            <a:fld id="{07A6D321-82F1-4191-87E3-A73E7388F2B8}" type="slidenum">
              <a:rPr lang="en-US" altLang="zh-CN" sz="1400">
                <a:latin typeface="微软雅黑" panose="020B0503020204020204" pitchFamily="34" charset="-122"/>
                <a:ea typeface="微软雅黑" panose="020B0503020204020204" pitchFamily="34" charset="-122"/>
              </a:rPr>
            </a:fld>
            <a:endParaRPr lang="en-US" altLang="zh-CN" sz="1400">
              <a:latin typeface="微软雅黑" panose="020B0503020204020204" pitchFamily="34" charset="-122"/>
              <a:ea typeface="微软雅黑" panose="020B0503020204020204" pitchFamily="34" charset="-122"/>
            </a:endParaRPr>
          </a:p>
        </p:txBody>
      </p:sp>
      <p:sp>
        <p:nvSpPr>
          <p:cNvPr id="186371" name="Rectangle 2"/>
          <p:cNvSpPr>
            <a:spLocks noGrp="1" noChangeArrowheads="1"/>
          </p:cNvSpPr>
          <p:nvPr>
            <p:ph type="title"/>
          </p:nvPr>
        </p:nvSpPr>
        <p:spPr>
          <a:xfrm>
            <a:off x="2743200" y="274639"/>
            <a:ext cx="6858000" cy="7778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r>
              <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rPr>
              <a:t>缓冲区队列</a:t>
            </a:r>
            <a:endParaRPr kumimoji="1" lang="zh-CN" altLang="en-US" sz="3200" b="1" kern="1200" dirty="0">
              <a:solidFill>
                <a:schemeClr val="accent2"/>
              </a:solidFill>
              <a:latin typeface="微软雅黑" panose="020B0503020204020204" pitchFamily="34" charset="-122"/>
              <a:ea typeface="微软雅黑" panose="020B0503020204020204" pitchFamily="34" charset="-122"/>
              <a:cs typeface="+mn-cs"/>
            </a:endParaRPr>
          </a:p>
        </p:txBody>
      </p:sp>
      <p:sp>
        <p:nvSpPr>
          <p:cNvPr id="186372" name="Rectangle 5"/>
          <p:cNvSpPr>
            <a:spLocks noChangeArrowheads="1"/>
          </p:cNvSpPr>
          <p:nvPr/>
        </p:nvSpPr>
        <p:spPr bwMode="auto">
          <a:xfrm>
            <a:off x="1219200" y="1524000"/>
            <a:ext cx="98297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FontTx/>
              <a:buNone/>
            </a:pPr>
            <a:r>
              <a:rPr kumimoji="1" lang="zh-CN" altLang="en-US" sz="2400" b="1" dirty="0">
                <a:latin typeface="微软雅黑" panose="020B0503020204020204" pitchFamily="34" charset="-122"/>
                <a:ea typeface="微软雅黑" panose="020B0503020204020204" pitchFamily="34" charset="-122"/>
              </a:rPr>
              <a:t>为了管理上的方便，可将相同类型的缓冲区链成一个队列，于是可形成以下三个队列：</a:t>
            </a:r>
            <a:r>
              <a:rPr kumimoji="1" lang="zh-CN" altLang="en-US" sz="2400" dirty="0">
                <a:latin typeface="微软雅黑" panose="020B0503020204020204" pitchFamily="34" charset="-122"/>
                <a:ea typeface="微软雅黑" panose="020B0503020204020204" pitchFamily="34" charset="-122"/>
              </a:rPr>
              <a:t> </a:t>
            </a:r>
            <a:endParaRPr kumimoji="1" lang="zh-CN" altLang="en-US" sz="2400" dirty="0">
              <a:latin typeface="微软雅黑" panose="020B0503020204020204" pitchFamily="34" charset="-122"/>
              <a:ea typeface="微软雅黑" panose="020B0503020204020204" pitchFamily="34" charset="-122"/>
            </a:endParaRPr>
          </a:p>
        </p:txBody>
      </p:sp>
      <p:sp>
        <p:nvSpPr>
          <p:cNvPr id="186373" name="Rectangle 6"/>
          <p:cNvSpPr>
            <a:spLocks noChangeArrowheads="1"/>
          </p:cNvSpPr>
          <p:nvPr/>
        </p:nvSpPr>
        <p:spPr bwMode="auto">
          <a:xfrm>
            <a:off x="2286000" y="2438400"/>
            <a:ext cx="7467600" cy="29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ct val="130000"/>
              </a:lnSpc>
              <a:spcBef>
                <a:spcPct val="0"/>
              </a:spcBef>
              <a:buFontTx/>
              <a:buNone/>
            </a:pPr>
            <a:r>
              <a:rPr lang="zh-CN" altLang="en-US" sz="2400" b="1" dirty="0">
                <a:solidFill>
                  <a:srgbClr val="7030A0"/>
                </a:solidFill>
                <a:latin typeface="微软雅黑" panose="020B0503020204020204" pitchFamily="34" charset="-122"/>
                <a:ea typeface="微软雅黑" panose="020B0503020204020204" pitchFamily="34" charset="-122"/>
              </a:rPr>
              <a:t>（</a:t>
            </a:r>
            <a:r>
              <a:rPr lang="en-US" altLang="zh-CN" sz="2400" b="1" dirty="0">
                <a:solidFill>
                  <a:srgbClr val="7030A0"/>
                </a:solidFill>
                <a:latin typeface="微软雅黑" panose="020B0503020204020204" pitchFamily="34" charset="-122"/>
                <a:ea typeface="微软雅黑" panose="020B0503020204020204" pitchFamily="34" charset="-122"/>
              </a:rPr>
              <a:t>1</a:t>
            </a:r>
            <a:r>
              <a:rPr lang="zh-CN" altLang="en-US" sz="2400" b="1" dirty="0">
                <a:solidFill>
                  <a:srgbClr val="7030A0"/>
                </a:solidFill>
                <a:latin typeface="微软雅黑" panose="020B0503020204020204" pitchFamily="34" charset="-122"/>
                <a:ea typeface="微软雅黑" panose="020B0503020204020204" pitchFamily="34" charset="-122"/>
              </a:rPr>
              <a:t>）空缓冲队列</a:t>
            </a:r>
            <a:r>
              <a:rPr lang="en-US" altLang="zh-CN" sz="2400" b="1" dirty="0" err="1">
                <a:solidFill>
                  <a:srgbClr val="7030A0"/>
                </a:solidFill>
                <a:latin typeface="微软雅黑" panose="020B0503020204020204" pitchFamily="34" charset="-122"/>
                <a:ea typeface="微软雅黑" panose="020B0503020204020204" pitchFamily="34" charset="-122"/>
              </a:rPr>
              <a:t>emq</a:t>
            </a:r>
            <a:r>
              <a:rPr lang="zh-CN" altLang="en-US" sz="2400" b="1" dirty="0">
                <a:solidFill>
                  <a:srgbClr val="7030A0"/>
                </a:solidFill>
                <a:latin typeface="微软雅黑" panose="020B0503020204020204" pitchFamily="34" charset="-122"/>
                <a:ea typeface="微软雅黑" panose="020B0503020204020204" pitchFamily="34" charset="-122"/>
              </a:rPr>
              <a:t>。</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760730" lvl="2" eaLnBrk="1" hangingPunct="1">
              <a:lnSpc>
                <a:spcPct val="130000"/>
              </a:lnSpc>
              <a:spcBef>
                <a:spcPct val="0"/>
              </a:spcBef>
              <a:buNone/>
            </a:pPr>
            <a:r>
              <a:rPr lang="zh-CN" altLang="en-US" b="1" dirty="0">
                <a:latin typeface="微软雅黑" panose="020B0503020204020204" pitchFamily="34" charset="-122"/>
                <a:ea typeface="微软雅黑" panose="020B0503020204020204" pitchFamily="34" charset="-122"/>
              </a:rPr>
              <a:t>这是由空缓冲区所链成的队列。 </a:t>
            </a:r>
            <a:endParaRPr lang="zh-CN" altLang="en-US" b="1" dirty="0">
              <a:latin typeface="微软雅黑" panose="020B0503020204020204" pitchFamily="34" charset="-122"/>
              <a:ea typeface="微软雅黑" panose="020B0503020204020204" pitchFamily="34" charset="-122"/>
            </a:endParaRPr>
          </a:p>
          <a:p>
            <a:pPr eaLnBrk="1" hangingPunct="1">
              <a:lnSpc>
                <a:spcPct val="130000"/>
              </a:lnSpc>
              <a:spcBef>
                <a:spcPct val="0"/>
              </a:spcBef>
              <a:buFontTx/>
              <a:buNone/>
            </a:pPr>
            <a:r>
              <a:rPr lang="zh-CN" altLang="en-US" sz="2400" b="1" dirty="0">
                <a:solidFill>
                  <a:srgbClr val="7030A0"/>
                </a:solidFill>
                <a:latin typeface="微软雅黑" panose="020B0503020204020204" pitchFamily="34" charset="-122"/>
                <a:ea typeface="微软雅黑" panose="020B0503020204020204" pitchFamily="34" charset="-122"/>
              </a:rPr>
              <a:t>（</a:t>
            </a:r>
            <a:r>
              <a:rPr lang="en-US" altLang="zh-CN" sz="2400" b="1" dirty="0">
                <a:solidFill>
                  <a:srgbClr val="7030A0"/>
                </a:solidFill>
                <a:latin typeface="微软雅黑" panose="020B0503020204020204" pitchFamily="34" charset="-122"/>
                <a:ea typeface="微软雅黑" panose="020B0503020204020204" pitchFamily="34" charset="-122"/>
              </a:rPr>
              <a:t>2</a:t>
            </a:r>
            <a:r>
              <a:rPr lang="zh-CN" altLang="en-US" sz="2400" b="1" dirty="0">
                <a:solidFill>
                  <a:srgbClr val="7030A0"/>
                </a:solidFill>
                <a:latin typeface="微软雅黑" panose="020B0503020204020204" pitchFamily="34" charset="-122"/>
                <a:ea typeface="微软雅黑" panose="020B0503020204020204" pitchFamily="34" charset="-122"/>
              </a:rPr>
              <a:t>）输入队列</a:t>
            </a:r>
            <a:r>
              <a:rPr lang="en-US" altLang="zh-CN" sz="2400" b="1" dirty="0" err="1">
                <a:solidFill>
                  <a:srgbClr val="7030A0"/>
                </a:solidFill>
                <a:latin typeface="微软雅黑" panose="020B0503020204020204" pitchFamily="34" charset="-122"/>
                <a:ea typeface="微软雅黑" panose="020B0503020204020204" pitchFamily="34" charset="-122"/>
              </a:rPr>
              <a:t>inq</a:t>
            </a:r>
            <a:r>
              <a:rPr lang="zh-CN" altLang="en-US" sz="2400" b="1" dirty="0">
                <a:solidFill>
                  <a:srgbClr val="7030A0"/>
                </a:solidFill>
                <a:latin typeface="微软雅黑" panose="020B0503020204020204" pitchFamily="34" charset="-122"/>
                <a:ea typeface="微软雅黑" panose="020B0503020204020204" pitchFamily="34" charset="-122"/>
              </a:rPr>
              <a:t>。</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760730" lvl="2" eaLnBrk="1" hangingPunct="1">
              <a:lnSpc>
                <a:spcPct val="130000"/>
              </a:lnSpc>
              <a:spcBef>
                <a:spcPct val="0"/>
              </a:spcBef>
              <a:buNone/>
            </a:pPr>
            <a:r>
              <a:rPr lang="zh-CN" altLang="en-US" b="1" dirty="0">
                <a:latin typeface="微软雅黑" panose="020B0503020204020204" pitchFamily="34" charset="-122"/>
                <a:ea typeface="微软雅黑" panose="020B0503020204020204" pitchFamily="34" charset="-122"/>
              </a:rPr>
              <a:t>这是由装满输入数据的缓冲区所链成的队列。</a:t>
            </a:r>
            <a:endParaRPr lang="zh-CN" altLang="en-US" b="1" dirty="0">
              <a:latin typeface="微软雅黑" panose="020B0503020204020204" pitchFamily="34" charset="-122"/>
              <a:ea typeface="微软雅黑" panose="020B0503020204020204" pitchFamily="34" charset="-122"/>
            </a:endParaRPr>
          </a:p>
          <a:p>
            <a:pPr eaLnBrk="1" hangingPunct="1">
              <a:lnSpc>
                <a:spcPct val="130000"/>
              </a:lnSpc>
              <a:spcBef>
                <a:spcPct val="0"/>
              </a:spcBef>
              <a:buFontTx/>
              <a:buNone/>
            </a:pPr>
            <a:r>
              <a:rPr lang="zh-CN" altLang="en-US" sz="2400" b="1" dirty="0">
                <a:solidFill>
                  <a:srgbClr val="7030A0"/>
                </a:solidFill>
                <a:latin typeface="微软雅黑" panose="020B0503020204020204" pitchFamily="34" charset="-122"/>
                <a:ea typeface="微软雅黑" panose="020B0503020204020204" pitchFamily="34" charset="-122"/>
              </a:rPr>
              <a:t>（</a:t>
            </a:r>
            <a:r>
              <a:rPr lang="en-US" altLang="zh-CN" sz="2400" b="1" dirty="0">
                <a:solidFill>
                  <a:srgbClr val="7030A0"/>
                </a:solidFill>
                <a:latin typeface="微软雅黑" panose="020B0503020204020204" pitchFamily="34" charset="-122"/>
                <a:ea typeface="微软雅黑" panose="020B0503020204020204" pitchFamily="34" charset="-122"/>
              </a:rPr>
              <a:t>3</a:t>
            </a:r>
            <a:r>
              <a:rPr lang="zh-CN" altLang="en-US" sz="2400" b="1" dirty="0">
                <a:solidFill>
                  <a:srgbClr val="7030A0"/>
                </a:solidFill>
                <a:latin typeface="微软雅黑" panose="020B0503020204020204" pitchFamily="34" charset="-122"/>
                <a:ea typeface="微软雅黑" panose="020B0503020204020204" pitchFamily="34" charset="-122"/>
              </a:rPr>
              <a:t>）输出队列</a:t>
            </a:r>
            <a:r>
              <a:rPr lang="en-US" altLang="zh-CN" sz="2400" b="1" dirty="0" err="1">
                <a:solidFill>
                  <a:srgbClr val="7030A0"/>
                </a:solidFill>
                <a:latin typeface="微软雅黑" panose="020B0503020204020204" pitchFamily="34" charset="-122"/>
                <a:ea typeface="微软雅黑" panose="020B0503020204020204" pitchFamily="34" charset="-122"/>
              </a:rPr>
              <a:t>outq</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760730" lvl="2" eaLnBrk="1" hangingPunct="1">
              <a:lnSpc>
                <a:spcPct val="130000"/>
              </a:lnSpc>
              <a:spcBef>
                <a:spcPct val="0"/>
              </a:spcBef>
              <a:buNone/>
            </a:pPr>
            <a:r>
              <a:rPr lang="zh-CN" altLang="en-US" b="1" dirty="0">
                <a:latin typeface="微软雅黑" panose="020B0503020204020204" pitchFamily="34" charset="-122"/>
                <a:ea typeface="微软雅黑" panose="020B0503020204020204" pitchFamily="34" charset="-122"/>
              </a:rPr>
              <a:t>这是由装满输出数据的缓冲区所链成的队列。 </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0066"/>
      </a:hlink>
      <a:folHlink>
        <a:srgbClr val="6600CC"/>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0066"/>
      </a:hlink>
      <a:folHlink>
        <a:srgbClr val="6600CC"/>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S-Lizhiju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20519</Words>
  <Application>WPS Office WWO_feishu_20230110121033-3971878c96</Application>
  <PresentationFormat>宽屏</PresentationFormat>
  <Paragraphs>2500</Paragraphs>
  <Slides>148</Slides>
  <Notes>57</Notes>
  <HiddenSlides>17</HiddenSlides>
  <MMClips>0</MMClips>
  <ScaleCrop>false</ScaleCrop>
  <HeadingPairs>
    <vt:vector size="8" baseType="variant">
      <vt:variant>
        <vt:lpstr>已用的字体</vt:lpstr>
      </vt:variant>
      <vt:variant>
        <vt:i4>25</vt:i4>
      </vt:variant>
      <vt:variant>
        <vt:lpstr>主题</vt:lpstr>
      </vt:variant>
      <vt:variant>
        <vt:i4>7</vt:i4>
      </vt:variant>
      <vt:variant>
        <vt:lpstr>嵌入 OLE 服务器</vt:lpstr>
      </vt:variant>
      <vt:variant>
        <vt:i4>33</vt:i4>
      </vt:variant>
      <vt:variant>
        <vt:lpstr>幻灯片标题</vt:lpstr>
      </vt:variant>
      <vt:variant>
        <vt:i4>148</vt:i4>
      </vt:variant>
    </vt:vector>
  </HeadingPairs>
  <TitlesOfParts>
    <vt:vector size="213" baseType="lpstr">
      <vt:lpstr>Arial</vt:lpstr>
      <vt:lpstr>宋体</vt:lpstr>
      <vt:lpstr>Wingdings</vt:lpstr>
      <vt:lpstr>汉仪书宋二KW</vt:lpstr>
      <vt:lpstr>Arial Black</vt:lpstr>
      <vt:lpstr>Times New Roman</vt:lpstr>
      <vt:lpstr>隶书</vt:lpstr>
      <vt:lpstr>华文行楷</vt:lpstr>
      <vt:lpstr>微软雅黑</vt:lpstr>
      <vt:lpstr>汉仪旗黑KW 55S</vt:lpstr>
      <vt:lpstr>Webdings</vt:lpstr>
      <vt:lpstr>楷体_GB2312</vt:lpstr>
      <vt:lpstr>汉仪楷体KW</vt:lpstr>
      <vt:lpstr>黑体</vt:lpstr>
      <vt:lpstr>Courier New</vt:lpstr>
      <vt:lpstr>BatangChe</vt:lpstr>
      <vt:lpstr>Source Han Sans KR</vt:lpstr>
      <vt:lpstr>Symbol</vt:lpstr>
      <vt:lpstr>楷体</vt:lpstr>
      <vt:lpstr>仿宋_GB2312</vt:lpstr>
      <vt:lpstr>汉仪仿宋KW</vt:lpstr>
      <vt:lpstr>Tahoma</vt:lpstr>
      <vt:lpstr>Times</vt:lpstr>
      <vt:lpstr>楷体_GB2312</vt:lpstr>
      <vt:lpstr>Monotype Sorts</vt:lpstr>
      <vt:lpstr>Pixel</vt:lpstr>
      <vt:lpstr>默认设计模板</vt:lpstr>
      <vt:lpstr>4_默认设计模板</vt:lpstr>
      <vt:lpstr>5_默认设计模板</vt:lpstr>
      <vt:lpstr>2_默认设计模板</vt:lpstr>
      <vt:lpstr>菱形网格 16x9</vt:lpstr>
      <vt:lpstr>1_OS-Lizhijun</vt:lpstr>
      <vt:lpstr>MS_ClipArt_Gallery.2</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MS_ClipArt_Gallery.2</vt:lpstr>
      <vt:lpstr>Visio.Drawing.11</vt:lpstr>
      <vt:lpstr>Visio.Drawing.11</vt:lpstr>
      <vt:lpstr>Visio.Drawing.11</vt:lpstr>
      <vt:lpstr>Visio.Drawing.4</vt:lpstr>
      <vt:lpstr>Visio.Drawing.6</vt:lpstr>
      <vt:lpstr>Visio.Drawing.4</vt:lpstr>
      <vt:lpstr>Visio.Drawing.4</vt:lpstr>
      <vt:lpstr>Visio.Drawing.4</vt:lpstr>
      <vt:lpstr>Visio.Drawing.4</vt:lpstr>
      <vt:lpstr>Visio.Drawing.6</vt:lpstr>
      <vt:lpstr>MS_ClipArt_Gallery.2</vt:lpstr>
      <vt:lpstr>Visio.Drawing.11</vt:lpstr>
      <vt:lpstr>Visio.Drawing.4</vt:lpstr>
      <vt:lpstr>Visio.Drawing.11</vt:lpstr>
      <vt:lpstr>Visio.Drawing.11</vt:lpstr>
      <vt:lpstr>Visio.Drawing.4</vt:lpstr>
      <vt:lpstr>MS_ClipArt_Gallery.2</vt:lpstr>
      <vt:lpstr>Visio.Drawing.11</vt:lpstr>
      <vt:lpstr>Visio.Drawing.11</vt:lpstr>
      <vt:lpstr>Visio.Drawing.6</vt:lpstr>
      <vt:lpstr>Visio.Drawing.11</vt:lpstr>
      <vt:lpstr>第五章  输入输出系统</vt:lpstr>
      <vt:lpstr>PowerPoint 演示文稿</vt:lpstr>
      <vt:lpstr>回顾一下图灵机</vt:lpstr>
      <vt:lpstr>认识计算机外设与计算机!</vt:lpstr>
      <vt:lpstr>想一想外设怎么工作?</vt:lpstr>
      <vt:lpstr>PowerPoint 演示文稿</vt:lpstr>
      <vt:lpstr>教学目的与要求</vt:lpstr>
      <vt:lpstr>引言</vt:lpstr>
      <vt:lpstr>PowerPoint 演示文稿</vt:lpstr>
      <vt:lpstr>5.1 I/O系统的功能、模型和接口 </vt:lpstr>
      <vt:lpstr>5.1.1  I/O系统的基本功能</vt:lpstr>
      <vt:lpstr>5.1.2 I/O系统的层次结构和模型</vt:lpstr>
      <vt:lpstr>5.1.2 I/O系统的层次结构和模型</vt:lpstr>
      <vt:lpstr>5.1.2 I/O系统的层次结构和模型</vt:lpstr>
      <vt:lpstr>PowerPoint 演示文稿</vt:lpstr>
      <vt:lpstr>PowerPoint 演示文稿</vt:lpstr>
      <vt:lpstr>看一段操纵外设的程序</vt:lpstr>
      <vt:lpstr>显然操作系统将完成…</vt:lpstr>
      <vt:lpstr>PowerPoint 演示文稿</vt:lpstr>
      <vt:lpstr>PowerPoint 演示文稿</vt:lpstr>
      <vt:lpstr>PowerPoint 演示文稿</vt:lpstr>
      <vt:lpstr>2、设备与控制器之间的接口</vt:lpstr>
      <vt:lpstr>PowerPoint 演示文稿</vt:lpstr>
      <vt:lpstr>5.2.2  设备控制器</vt:lpstr>
      <vt:lpstr>PowerPoint 演示文稿</vt:lpstr>
      <vt:lpstr>补充：  内存映像I/O </vt:lpstr>
      <vt:lpstr>设备寻址形式</vt:lpstr>
      <vt:lpstr>5.2.3  I/O通道</vt:lpstr>
      <vt:lpstr>PowerPoint 演示文稿</vt:lpstr>
      <vt:lpstr>PowerPoint 演示文稿</vt:lpstr>
      <vt:lpstr>PowerPoint 演示文稿</vt:lpstr>
      <vt:lpstr>字节多路通道和数组多路通道的不同</vt:lpstr>
      <vt:lpstr>5.2.3  I/O通道（续）</vt:lpstr>
      <vt:lpstr>PowerPoint 演示文稿</vt:lpstr>
      <vt:lpstr>5.2.4  总线系统</vt:lpstr>
      <vt:lpstr>5.2.4  总线系统</vt:lpstr>
      <vt:lpstr>PowerPoint 演示文稿</vt:lpstr>
      <vt:lpstr>5.3.1 中断简介</vt:lpstr>
      <vt:lpstr>PowerPoint 演示文稿</vt:lpstr>
      <vt:lpstr>5.3.2 中断处理程序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I/O系统发完命令后做什么?</vt:lpstr>
      <vt:lpstr>I/O系统发完命令后做什么?</vt:lpstr>
      <vt:lpstr>中断在某些场合还不够!</vt:lpstr>
      <vt:lpstr>I/O系统发完命令后做什么?</vt:lpstr>
      <vt:lpstr>DMA控制器的组成</vt:lpstr>
      <vt:lpstr>PowerPoint 演示文稿</vt:lpstr>
      <vt:lpstr>PowerPoint 演示文稿</vt:lpstr>
      <vt:lpstr>PowerPoint 演示文稿</vt:lpstr>
      <vt:lpstr>PowerPoint 演示文稿</vt:lpstr>
      <vt:lpstr>总结：I/O控制方式</vt:lpstr>
      <vt:lpstr>PowerPoint 演示文稿</vt:lpstr>
      <vt:lpstr>5.5 与设备无关的I/O软件</vt:lpstr>
      <vt:lpstr>5.5.1与设备无关软件的概念</vt:lpstr>
      <vt:lpstr>PowerPoint 演示文稿</vt:lpstr>
      <vt:lpstr>5.5.3 设备分配</vt:lpstr>
      <vt:lpstr>1、设备分配中的数据结构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5.6.2 假脱机（Spooling）技术</vt:lpstr>
      <vt:lpstr>PowerPoint 演示文稿</vt:lpstr>
      <vt:lpstr>什么是SPOOLing</vt:lpstr>
      <vt:lpstr>PowerPoint 演示文稿</vt:lpstr>
      <vt:lpstr>SPOOLing系统的处理过程</vt:lpstr>
      <vt:lpstr>PowerPoint 演示文稿</vt:lpstr>
      <vt:lpstr>SPOOLing系统的特点</vt:lpstr>
      <vt:lpstr>PowerPoint 演示文稿</vt:lpstr>
      <vt:lpstr>PowerPoint 演示文稿</vt:lpstr>
      <vt:lpstr>PowerPoint 演示文稿</vt:lpstr>
      <vt:lpstr>提前读</vt:lpstr>
      <vt:lpstr>延后写</vt:lpstr>
      <vt:lpstr>硬件缓冲和软件缓冲 </vt:lpstr>
      <vt:lpstr>缓冲区的组织形式</vt:lpstr>
      <vt:lpstr>PowerPoint 演示文稿</vt:lpstr>
      <vt:lpstr>PowerPoint 演示文稿</vt:lpstr>
      <vt:lpstr>PowerPoint 演示文稿</vt:lpstr>
      <vt:lpstr>循环缓冲 </vt:lpstr>
      <vt:lpstr>PowerPoint 演示文稿</vt:lpstr>
      <vt:lpstr>PowerPoint 演示文稿</vt:lpstr>
      <vt:lpstr>PowerPoint 演示文稿</vt:lpstr>
      <vt:lpstr>PowerPoint 演示文稿</vt:lpstr>
      <vt:lpstr>缓冲池 </vt:lpstr>
      <vt:lpstr>缓冲池</vt:lpstr>
      <vt:lpstr>PowerPoint 演示文稿</vt:lpstr>
      <vt:lpstr>缓冲区队列</vt:lpstr>
      <vt:lpstr>PowerPoint 演示文稿</vt:lpstr>
      <vt:lpstr>PowerPoint 演示文稿</vt:lpstr>
      <vt:lpstr>PowerPoint 演示文稿</vt:lpstr>
      <vt:lpstr>3.缓冲区的工作方式</vt:lpstr>
      <vt:lpstr>PowerPoint 演示文稿</vt:lpstr>
      <vt:lpstr>5.8 磁盘存储器的性能和调度</vt:lpstr>
      <vt:lpstr>PowerPoint 演示文稿</vt:lpstr>
      <vt:lpstr>侧视图</vt:lpstr>
      <vt:lpstr>5.8 磁盘存储器的性能和调度</vt:lpstr>
      <vt:lpstr>柱面、磁头、扇区</vt:lpstr>
      <vt:lpstr>PowerPoint 演示文稿</vt:lpstr>
      <vt:lpstr>磁盘的访问过程</vt:lpstr>
      <vt:lpstr>PowerPoint 演示文稿</vt:lpstr>
      <vt:lpstr>磁盘的访问时间</vt:lpstr>
      <vt:lpstr>思考</vt:lpstr>
      <vt:lpstr>课堂练习</vt:lpstr>
      <vt:lpstr>磁盘访问时间</vt:lpstr>
      <vt:lpstr>PowerPoint 演示文稿</vt:lpstr>
      <vt:lpstr>思考</vt:lpstr>
      <vt:lpstr>5.8.2磁盘调度算法</vt:lpstr>
      <vt:lpstr>PowerPoint 演示文稿</vt:lpstr>
      <vt:lpstr>PowerPoint 演示文稿</vt:lpstr>
      <vt:lpstr>PowerPoint 演示文稿</vt:lpstr>
      <vt:lpstr>PowerPoint 演示文稿</vt:lpstr>
      <vt:lpstr>PowerPoint 演示文稿</vt:lpstr>
      <vt:lpstr>SSTF算法缺陷</vt:lpstr>
      <vt:lpstr>PowerPoint 演示文稿</vt:lpstr>
      <vt:lpstr>PowerPoint 演示文稿</vt:lpstr>
      <vt:lpstr>扫描算法Scan</vt:lpstr>
      <vt:lpstr>PowerPoint 演示文稿</vt:lpstr>
      <vt:lpstr>PowerPoint 演示文稿</vt:lpstr>
      <vt:lpstr>问题小结</vt:lpstr>
      <vt:lpstr>PowerPoint 演示文稿</vt:lpstr>
      <vt:lpstr>PowerPoint 演示文稿</vt:lpstr>
      <vt:lpstr>调度算法的选择</vt:lpstr>
      <vt:lpstr>调度算法的选择</vt:lpstr>
      <vt:lpstr>PowerPoint 演示文稿</vt:lpstr>
      <vt:lpstr>PowerPoint 演示文稿</vt:lpstr>
      <vt:lpstr>PowerPoint 演示文稿</vt:lpstr>
      <vt:lpstr>PowerPoint 演示文稿</vt:lpstr>
      <vt:lpstr>PowerPoint 演示文稿</vt:lpstr>
      <vt:lpstr>例题1</vt:lpstr>
      <vt:lpstr>解 </vt:lpstr>
      <vt:lpstr>解 </vt:lpstr>
      <vt:lpstr>例题2</vt:lpstr>
      <vt:lpstr>PowerPoint 演示文稿</vt:lpstr>
      <vt:lpstr>思考题1</vt:lpstr>
      <vt:lpstr>思考题2</vt:lpstr>
      <vt:lpstr>思考题3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输入输出系统</dc:title>
  <dc:creator>xieying</dc:creator>
  <cp:lastModifiedBy>hui_bei hui_bei</cp:lastModifiedBy>
  <cp:lastPrinted>2023-05-08T12:38:09Z</cp:lastPrinted>
  <dcterms:created xsi:type="dcterms:W3CDTF">2023-05-08T12:38:09Z</dcterms:created>
  <dcterms:modified xsi:type="dcterms:W3CDTF">2023-05-08T12:38:09Z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
  </property>
  <property fmtid="{D5CDD505-2E9C-101B-9397-08002B2CF9AE}" pid="4" name="KSOProductBuildVer">
    <vt:lpwstr>2052-0.0.0.0</vt:lpwstr>
  </property>
</Properties>
</file>